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56" r:id="rId5"/>
    <p:sldId id="290" r:id="rId6"/>
    <p:sldId id="645" r:id="rId7"/>
    <p:sldId id="257" r:id="rId8"/>
    <p:sldId id="646" r:id="rId9"/>
    <p:sldId id="444" r:id="rId10"/>
    <p:sldId id="647" r:id="rId11"/>
    <p:sldId id="260" r:id="rId12"/>
    <p:sldId id="648" r:id="rId13"/>
    <p:sldId id="270" r:id="rId14"/>
    <p:sldId id="276" r:id="rId15"/>
    <p:sldId id="272" r:id="rId16"/>
    <p:sldId id="273" r:id="rId17"/>
    <p:sldId id="275" r:id="rId18"/>
    <p:sldId id="271" r:id="rId19"/>
    <p:sldId id="266" r:id="rId20"/>
    <p:sldId id="261" r:id="rId21"/>
    <p:sldId id="649" r:id="rId22"/>
    <p:sldId id="650" r:id="rId23"/>
    <p:sldId id="374" r:id="rId24"/>
    <p:sldId id="420" r:id="rId25"/>
    <p:sldId id="424" r:id="rId26"/>
    <p:sldId id="331" r:id="rId27"/>
    <p:sldId id="298" r:id="rId28"/>
    <p:sldId id="265" r:id="rId29"/>
    <p:sldId id="416" r:id="rId30"/>
    <p:sldId id="651" r:id="rId31"/>
    <p:sldId id="428" r:id="rId32"/>
    <p:sldId id="610" r:id="rId33"/>
    <p:sldId id="606" r:id="rId34"/>
    <p:sldId id="636" r:id="rId35"/>
    <p:sldId id="596" r:id="rId36"/>
    <p:sldId id="652" r:id="rId37"/>
    <p:sldId id="614" r:id="rId38"/>
    <p:sldId id="598" r:id="rId39"/>
    <p:sldId id="597" r:id="rId40"/>
    <p:sldId id="619" r:id="rId41"/>
    <p:sldId id="643" r:id="rId42"/>
    <p:sldId id="653" r:id="rId43"/>
    <p:sldId id="654" r:id="rId44"/>
    <p:sldId id="607" r:id="rId45"/>
    <p:sldId id="655" r:id="rId46"/>
    <p:sldId id="656" r:id="rId47"/>
    <p:sldId id="657" r:id="rId48"/>
    <p:sldId id="280" r:id="rId49"/>
    <p:sldId id="279" r:id="rId50"/>
    <p:sldId id="281" r:id="rId51"/>
    <p:sldId id="658" r:id="rId52"/>
    <p:sldId id="28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words" initials="SS" lastIdx="21" clrIdx="0">
    <p:extLst>
      <p:ext uri="{19B8F6BF-5375-455C-9EA6-DF929625EA0E}">
        <p15:presenceInfo xmlns:p15="http://schemas.microsoft.com/office/powerpoint/2012/main" userId="S-1-5-21-1214440339-484763869-725345543-3362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a:srgbClr val="A679EF"/>
    <a:srgbClr val="D75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566" autoAdjust="0"/>
  </p:normalViewPr>
  <p:slideViewPr>
    <p:cSldViewPr snapToGrid="0">
      <p:cViewPr varScale="1">
        <p:scale>
          <a:sx n="48" d="100"/>
          <a:sy n="48" d="100"/>
        </p:scale>
        <p:origin x="1364" y="2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9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tracyvannorsdall\Desktop\RESEARCH\COVID%20MANUSCRIPTS\TCOG%20Manuscript\Figures\Figu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Sheet2!$B$1</c:f>
              <c:strCache>
                <c:ptCount val="1"/>
                <c:pt idx="0">
                  <c:v>Non-ICU</c:v>
                </c:pt>
              </c:strCache>
            </c:strRef>
          </c:tx>
          <c:spPr>
            <a:solidFill>
              <a:schemeClr val="accent1">
                <a:lumMod val="60000"/>
                <a:lumOff val="40000"/>
              </a:schemeClr>
            </a:solidFill>
            <a:ln>
              <a:noFill/>
            </a:ln>
            <a:effectLst/>
          </c:spPr>
          <c:invertIfNegative val="0"/>
          <c:cat>
            <c:strRef>
              <c:f>Sheet2!$A$2:$A$5</c:f>
              <c:strCache>
                <c:ptCount val="4"/>
                <c:pt idx="0">
                  <c:v>Depression</c:v>
                </c:pt>
                <c:pt idx="1">
                  <c:v>Anxiety</c:v>
                </c:pt>
                <c:pt idx="2">
                  <c:v>PTSD</c:v>
                </c:pt>
                <c:pt idx="3">
                  <c:v>Functional Decline</c:v>
                </c:pt>
              </c:strCache>
            </c:strRef>
          </c:cat>
          <c:val>
            <c:numRef>
              <c:f>Sheet2!$B$2:$B$5</c:f>
              <c:numCache>
                <c:formatCode>General</c:formatCode>
                <c:ptCount val="4"/>
                <c:pt idx="0">
                  <c:v>68</c:v>
                </c:pt>
                <c:pt idx="1">
                  <c:v>53</c:v>
                </c:pt>
                <c:pt idx="2">
                  <c:v>0.5</c:v>
                </c:pt>
                <c:pt idx="3">
                  <c:v>62</c:v>
                </c:pt>
              </c:numCache>
            </c:numRef>
          </c:val>
          <c:extLst>
            <c:ext xmlns:c16="http://schemas.microsoft.com/office/drawing/2014/chart" uri="{C3380CC4-5D6E-409C-BE32-E72D297353CC}">
              <c16:uniqueId val="{00000000-18B0-FC44-827C-E99BBE4E8FFF}"/>
            </c:ext>
          </c:extLst>
        </c:ser>
        <c:ser>
          <c:idx val="1"/>
          <c:order val="1"/>
          <c:tx>
            <c:strRef>
              <c:f>Sheet2!$C$1</c:f>
              <c:strCache>
                <c:ptCount val="1"/>
                <c:pt idx="0">
                  <c:v>Post-ICU</c:v>
                </c:pt>
              </c:strCache>
            </c:strRef>
          </c:tx>
          <c:spPr>
            <a:solidFill>
              <a:schemeClr val="accent1">
                <a:lumMod val="75000"/>
              </a:schemeClr>
            </a:solidFill>
            <a:ln>
              <a:noFill/>
            </a:ln>
            <a:effectLst/>
          </c:spPr>
          <c:invertIfNegative val="0"/>
          <c:cat>
            <c:strRef>
              <c:f>Sheet2!$A$2:$A$5</c:f>
              <c:strCache>
                <c:ptCount val="4"/>
                <c:pt idx="0">
                  <c:v>Depression</c:v>
                </c:pt>
                <c:pt idx="1">
                  <c:v>Anxiety</c:v>
                </c:pt>
                <c:pt idx="2">
                  <c:v>PTSD</c:v>
                </c:pt>
                <c:pt idx="3">
                  <c:v>Functional Decline</c:v>
                </c:pt>
              </c:strCache>
            </c:strRef>
          </c:cat>
          <c:val>
            <c:numRef>
              <c:f>Sheet2!$C$2:$C$5</c:f>
              <c:numCache>
                <c:formatCode>General</c:formatCode>
                <c:ptCount val="4"/>
                <c:pt idx="0">
                  <c:v>87</c:v>
                </c:pt>
                <c:pt idx="1">
                  <c:v>48</c:v>
                </c:pt>
                <c:pt idx="2">
                  <c:v>25</c:v>
                </c:pt>
                <c:pt idx="3">
                  <c:v>69</c:v>
                </c:pt>
              </c:numCache>
            </c:numRef>
          </c:val>
          <c:extLst>
            <c:ext xmlns:c16="http://schemas.microsoft.com/office/drawing/2014/chart" uri="{C3380CC4-5D6E-409C-BE32-E72D297353CC}">
              <c16:uniqueId val="{00000001-18B0-FC44-827C-E99BBE4E8FFF}"/>
            </c:ext>
          </c:extLst>
        </c:ser>
        <c:dLbls>
          <c:showLegendKey val="0"/>
          <c:showVal val="0"/>
          <c:showCatName val="0"/>
          <c:showSerName val="0"/>
          <c:showPercent val="0"/>
          <c:showBubbleSize val="0"/>
        </c:dLbls>
        <c:gapWidth val="219"/>
        <c:overlap val="-27"/>
        <c:axId val="687579695"/>
        <c:axId val="812865663"/>
      </c:barChart>
      <c:catAx>
        <c:axId val="687579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12865663"/>
        <c:crosses val="autoZero"/>
        <c:auto val="1"/>
        <c:lblAlgn val="ctr"/>
        <c:lblOffset val="100"/>
        <c:noMultiLvlLbl val="0"/>
      </c:catAx>
      <c:valAx>
        <c:axId val="812865663"/>
        <c:scaling>
          <c:orientation val="minMax"/>
          <c:max val="100"/>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87579695"/>
        <c:crosses val="autoZero"/>
        <c:crossBetween val="between"/>
        <c:dispUnits>
          <c:builtInUnit val="hundreds"/>
        </c:dispUnits>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515D2-4BA2-2F4D-A587-D4573D6CCAD4}" type="doc">
      <dgm:prSet loTypeId="urn:microsoft.com/office/officeart/2005/8/layout/equation2" loCatId="" qsTypeId="urn:microsoft.com/office/officeart/2005/8/quickstyle/simple1" qsCatId="simple" csTypeId="urn:microsoft.com/office/officeart/2005/8/colors/accent1_2" csCatId="accent1" phldr="1"/>
      <dgm:spPr/>
    </dgm:pt>
    <dgm:pt modelId="{0641A1D1-D24D-E340-995D-8C4EC1BC9F6D}">
      <dgm:prSet phldrT="[Text]"/>
      <dgm:spPr/>
      <dgm:t>
        <a:bodyPr/>
        <a:lstStyle/>
        <a:p>
          <a:r>
            <a:rPr lang="en-US" dirty="0">
              <a:solidFill>
                <a:schemeClr val="tx1"/>
              </a:solidFill>
            </a:rPr>
            <a:t>Prior CVs</a:t>
          </a:r>
        </a:p>
      </dgm:t>
    </dgm:pt>
    <dgm:pt modelId="{847E9EC2-C767-D644-B89B-EC928C1114E9}" type="parTrans" cxnId="{E59689CA-DDA1-3341-BE50-F67ED8109EF2}">
      <dgm:prSet/>
      <dgm:spPr/>
      <dgm:t>
        <a:bodyPr/>
        <a:lstStyle/>
        <a:p>
          <a:endParaRPr lang="en-US">
            <a:solidFill>
              <a:schemeClr val="tx1"/>
            </a:solidFill>
          </a:endParaRPr>
        </a:p>
      </dgm:t>
    </dgm:pt>
    <dgm:pt modelId="{8D1A0627-1DB4-3545-9652-6B9A6BB7D957}" type="sibTrans" cxnId="{E59689CA-DDA1-3341-BE50-F67ED8109EF2}">
      <dgm:prSet/>
      <dgm:spPr>
        <a:solidFill>
          <a:srgbClr val="FF0000"/>
        </a:solidFill>
      </dgm:spPr>
      <dgm:t>
        <a:bodyPr/>
        <a:lstStyle/>
        <a:p>
          <a:endParaRPr lang="en-US">
            <a:solidFill>
              <a:srgbClr val="FF0000"/>
            </a:solidFill>
          </a:endParaRPr>
        </a:p>
      </dgm:t>
    </dgm:pt>
    <dgm:pt modelId="{E349C335-89AC-D549-BAFE-431F637AF2C0}">
      <dgm:prSet phldrT="[Text]"/>
      <dgm:spPr/>
      <dgm:t>
        <a:bodyPr/>
        <a:lstStyle/>
        <a:p>
          <a:r>
            <a:rPr lang="en-US" dirty="0">
              <a:solidFill>
                <a:schemeClr val="tx1"/>
              </a:solidFill>
            </a:rPr>
            <a:t>ICU</a:t>
          </a:r>
        </a:p>
      </dgm:t>
    </dgm:pt>
    <dgm:pt modelId="{C206F5DD-09EE-F446-BA48-DFF75557E503}" type="parTrans" cxnId="{B960FE58-7BF4-3644-8008-DF48DE94F504}">
      <dgm:prSet/>
      <dgm:spPr/>
      <dgm:t>
        <a:bodyPr/>
        <a:lstStyle/>
        <a:p>
          <a:endParaRPr lang="en-US">
            <a:solidFill>
              <a:schemeClr val="tx1"/>
            </a:solidFill>
          </a:endParaRPr>
        </a:p>
      </dgm:t>
    </dgm:pt>
    <dgm:pt modelId="{B816945E-0806-6F49-B4B0-2660457438D6}" type="sibTrans" cxnId="{B960FE58-7BF4-3644-8008-DF48DE94F504}">
      <dgm:prSet/>
      <dgm:spPr>
        <a:solidFill>
          <a:srgbClr val="FF0000"/>
        </a:solidFill>
        <a:ln>
          <a:solidFill>
            <a:srgbClr val="FF0000"/>
          </a:solidFill>
        </a:ln>
      </dgm:spPr>
      <dgm:t>
        <a:bodyPr/>
        <a:lstStyle/>
        <a:p>
          <a:endParaRPr lang="en-US">
            <a:solidFill>
              <a:schemeClr val="tx1"/>
            </a:solidFill>
          </a:endParaRPr>
        </a:p>
      </dgm:t>
    </dgm:pt>
    <dgm:pt modelId="{E994A9EE-846B-A24F-8D1F-FD23C51E406C}">
      <dgm:prSet phldrT="[Text]"/>
      <dgm:spPr/>
      <dgm:t>
        <a:bodyPr/>
        <a:lstStyle/>
        <a:p>
          <a:r>
            <a:rPr lang="en-US" dirty="0">
              <a:solidFill>
                <a:schemeClr val="tx1"/>
              </a:solidFill>
            </a:rPr>
            <a:t>What we might expect with COVID-19</a:t>
          </a:r>
        </a:p>
      </dgm:t>
    </dgm:pt>
    <dgm:pt modelId="{C4E6E6BA-9A62-584C-AB6A-F3C0C10EB231}" type="parTrans" cxnId="{BC31DFA9-BF7C-E44A-9A90-B7B15CD34C46}">
      <dgm:prSet/>
      <dgm:spPr/>
      <dgm:t>
        <a:bodyPr/>
        <a:lstStyle/>
        <a:p>
          <a:endParaRPr lang="en-US">
            <a:solidFill>
              <a:schemeClr val="tx1"/>
            </a:solidFill>
          </a:endParaRPr>
        </a:p>
      </dgm:t>
    </dgm:pt>
    <dgm:pt modelId="{C55FD14A-56A3-954B-995F-F35D300C0D66}" type="sibTrans" cxnId="{BC31DFA9-BF7C-E44A-9A90-B7B15CD34C46}">
      <dgm:prSet/>
      <dgm:spPr/>
      <dgm:t>
        <a:bodyPr/>
        <a:lstStyle/>
        <a:p>
          <a:endParaRPr lang="en-US">
            <a:solidFill>
              <a:schemeClr val="tx1"/>
            </a:solidFill>
          </a:endParaRPr>
        </a:p>
      </dgm:t>
    </dgm:pt>
    <dgm:pt modelId="{156BA71D-C242-DB4C-AAA1-FD3C4E450A4F}" type="pres">
      <dgm:prSet presAssocID="{F58515D2-4BA2-2F4D-A587-D4573D6CCAD4}" presName="Name0" presStyleCnt="0">
        <dgm:presLayoutVars>
          <dgm:dir/>
          <dgm:resizeHandles val="exact"/>
        </dgm:presLayoutVars>
      </dgm:prSet>
      <dgm:spPr/>
    </dgm:pt>
    <dgm:pt modelId="{A77C7C33-5EC2-0945-8531-70D90633CABE}" type="pres">
      <dgm:prSet presAssocID="{F58515D2-4BA2-2F4D-A587-D4573D6CCAD4}" presName="vNodes" presStyleCnt="0"/>
      <dgm:spPr/>
    </dgm:pt>
    <dgm:pt modelId="{0FF343C9-F0D9-0247-B765-403A8E83F1F8}" type="pres">
      <dgm:prSet presAssocID="{0641A1D1-D24D-E340-995D-8C4EC1BC9F6D}" presName="node" presStyleLbl="node1" presStyleIdx="0" presStyleCnt="3" custLinFactNeighborX="-60057" custLinFactNeighborY="-51498">
        <dgm:presLayoutVars>
          <dgm:bulletEnabled val="1"/>
        </dgm:presLayoutVars>
      </dgm:prSet>
      <dgm:spPr/>
    </dgm:pt>
    <dgm:pt modelId="{8562A9F3-747A-AD40-8E6B-3A559EEB3855}" type="pres">
      <dgm:prSet presAssocID="{8D1A0627-1DB4-3545-9652-6B9A6BB7D957}" presName="spacerT" presStyleCnt="0"/>
      <dgm:spPr/>
    </dgm:pt>
    <dgm:pt modelId="{10A5602C-E1FB-5843-9B7C-0C7CA20C83AF}" type="pres">
      <dgm:prSet presAssocID="{8D1A0627-1DB4-3545-9652-6B9A6BB7D957}" presName="sibTrans" presStyleLbl="sibTrans2D1" presStyleIdx="0" presStyleCnt="2" custLinFactX="-357" custLinFactNeighborX="-100000" custLinFactNeighborY="-68293"/>
      <dgm:spPr/>
    </dgm:pt>
    <dgm:pt modelId="{09273E53-BCB2-5D45-9CCD-1C17085FBCAB}" type="pres">
      <dgm:prSet presAssocID="{8D1A0627-1DB4-3545-9652-6B9A6BB7D957}" presName="spacerB" presStyleCnt="0"/>
      <dgm:spPr/>
    </dgm:pt>
    <dgm:pt modelId="{B15D0BD4-4567-3E44-B705-FC0D5F1254AC}" type="pres">
      <dgm:prSet presAssocID="{E349C335-89AC-D549-BAFE-431F637AF2C0}" presName="node" presStyleLbl="node1" presStyleIdx="1" presStyleCnt="3" custLinFactY="-1388" custLinFactNeighborX="-59655" custLinFactNeighborY="-100000">
        <dgm:presLayoutVars>
          <dgm:bulletEnabled val="1"/>
        </dgm:presLayoutVars>
      </dgm:prSet>
      <dgm:spPr/>
    </dgm:pt>
    <dgm:pt modelId="{A53C2517-4ED8-E444-8D25-5B9182005C98}" type="pres">
      <dgm:prSet presAssocID="{F58515D2-4BA2-2F4D-A587-D4573D6CCAD4}" presName="sibTransLast" presStyleLbl="sibTrans2D1" presStyleIdx="1" presStyleCnt="2" custScaleX="54774" custLinFactNeighborX="64144" custLinFactNeighborY="-2"/>
      <dgm:spPr/>
    </dgm:pt>
    <dgm:pt modelId="{0566B9BA-C057-6A45-81BD-0ED325B72574}" type="pres">
      <dgm:prSet presAssocID="{F58515D2-4BA2-2F4D-A587-D4573D6CCAD4}" presName="connectorText" presStyleLbl="sibTrans2D1" presStyleIdx="1" presStyleCnt="2"/>
      <dgm:spPr/>
    </dgm:pt>
    <dgm:pt modelId="{E3C7F962-0C54-E744-9974-35ED7CF7429B}" type="pres">
      <dgm:prSet presAssocID="{F58515D2-4BA2-2F4D-A587-D4573D6CCAD4}" presName="lastNode" presStyleLbl="node1" presStyleIdx="2" presStyleCnt="3" custLinFactNeighborX="71539" custLinFactNeighborY="-463">
        <dgm:presLayoutVars>
          <dgm:bulletEnabled val="1"/>
        </dgm:presLayoutVars>
      </dgm:prSet>
      <dgm:spPr/>
    </dgm:pt>
  </dgm:ptLst>
  <dgm:cxnLst>
    <dgm:cxn modelId="{5246A320-0303-B14E-B95C-A090E36B1F5E}" type="presOf" srcId="{B816945E-0806-6F49-B4B0-2660457438D6}" destId="{A53C2517-4ED8-E444-8D25-5B9182005C98}" srcOrd="0" destOrd="0" presId="urn:microsoft.com/office/officeart/2005/8/layout/equation2"/>
    <dgm:cxn modelId="{6F40A028-F49D-5B48-AE3B-F38275BC42F3}" type="presOf" srcId="{E349C335-89AC-D549-BAFE-431F637AF2C0}" destId="{B15D0BD4-4567-3E44-B705-FC0D5F1254AC}" srcOrd="0" destOrd="0" presId="urn:microsoft.com/office/officeart/2005/8/layout/equation2"/>
    <dgm:cxn modelId="{33C7C969-5971-0242-B34E-A4FFE595C145}" type="presOf" srcId="{F58515D2-4BA2-2F4D-A587-D4573D6CCAD4}" destId="{156BA71D-C242-DB4C-AAA1-FD3C4E450A4F}" srcOrd="0" destOrd="0" presId="urn:microsoft.com/office/officeart/2005/8/layout/equation2"/>
    <dgm:cxn modelId="{B960FE58-7BF4-3644-8008-DF48DE94F504}" srcId="{F58515D2-4BA2-2F4D-A587-D4573D6CCAD4}" destId="{E349C335-89AC-D549-BAFE-431F637AF2C0}" srcOrd="1" destOrd="0" parTransId="{C206F5DD-09EE-F446-BA48-DFF75557E503}" sibTransId="{B816945E-0806-6F49-B4B0-2660457438D6}"/>
    <dgm:cxn modelId="{28864E7D-EA08-FA4F-8875-E82145B1FDC4}" type="presOf" srcId="{B816945E-0806-6F49-B4B0-2660457438D6}" destId="{0566B9BA-C057-6A45-81BD-0ED325B72574}" srcOrd="1" destOrd="0" presId="urn:microsoft.com/office/officeart/2005/8/layout/equation2"/>
    <dgm:cxn modelId="{22141386-A394-B247-BB4C-9C20B766AD59}" type="presOf" srcId="{0641A1D1-D24D-E340-995D-8C4EC1BC9F6D}" destId="{0FF343C9-F0D9-0247-B765-403A8E83F1F8}" srcOrd="0" destOrd="0" presId="urn:microsoft.com/office/officeart/2005/8/layout/equation2"/>
    <dgm:cxn modelId="{CB23C6A4-188D-4E47-BC0A-1BD9A5F030FD}" type="presOf" srcId="{8D1A0627-1DB4-3545-9652-6B9A6BB7D957}" destId="{10A5602C-E1FB-5843-9B7C-0C7CA20C83AF}" srcOrd="0" destOrd="0" presId="urn:microsoft.com/office/officeart/2005/8/layout/equation2"/>
    <dgm:cxn modelId="{BC31DFA9-BF7C-E44A-9A90-B7B15CD34C46}" srcId="{F58515D2-4BA2-2F4D-A587-D4573D6CCAD4}" destId="{E994A9EE-846B-A24F-8D1F-FD23C51E406C}" srcOrd="2" destOrd="0" parTransId="{C4E6E6BA-9A62-584C-AB6A-F3C0C10EB231}" sibTransId="{C55FD14A-56A3-954B-995F-F35D300C0D66}"/>
    <dgm:cxn modelId="{E59689CA-DDA1-3341-BE50-F67ED8109EF2}" srcId="{F58515D2-4BA2-2F4D-A587-D4573D6CCAD4}" destId="{0641A1D1-D24D-E340-995D-8C4EC1BC9F6D}" srcOrd="0" destOrd="0" parTransId="{847E9EC2-C767-D644-B89B-EC928C1114E9}" sibTransId="{8D1A0627-1DB4-3545-9652-6B9A6BB7D957}"/>
    <dgm:cxn modelId="{9B69AFFC-557B-B24E-8A5F-E537D1B68042}" type="presOf" srcId="{E994A9EE-846B-A24F-8D1F-FD23C51E406C}" destId="{E3C7F962-0C54-E744-9974-35ED7CF7429B}" srcOrd="0" destOrd="0" presId="urn:microsoft.com/office/officeart/2005/8/layout/equation2"/>
    <dgm:cxn modelId="{D9F5E4CA-C9EA-EB4E-A8A9-8E181C3FAC6C}" type="presParOf" srcId="{156BA71D-C242-DB4C-AAA1-FD3C4E450A4F}" destId="{A77C7C33-5EC2-0945-8531-70D90633CABE}" srcOrd="0" destOrd="0" presId="urn:microsoft.com/office/officeart/2005/8/layout/equation2"/>
    <dgm:cxn modelId="{60E6B065-33D7-C74C-A4D4-12A4FCB03FA8}" type="presParOf" srcId="{A77C7C33-5EC2-0945-8531-70D90633CABE}" destId="{0FF343C9-F0D9-0247-B765-403A8E83F1F8}" srcOrd="0" destOrd="0" presId="urn:microsoft.com/office/officeart/2005/8/layout/equation2"/>
    <dgm:cxn modelId="{E375722A-802A-1F49-9A95-7D0EB7AA9C83}" type="presParOf" srcId="{A77C7C33-5EC2-0945-8531-70D90633CABE}" destId="{8562A9F3-747A-AD40-8E6B-3A559EEB3855}" srcOrd="1" destOrd="0" presId="urn:microsoft.com/office/officeart/2005/8/layout/equation2"/>
    <dgm:cxn modelId="{861022F1-A526-924F-A675-E705B02DFAC7}" type="presParOf" srcId="{A77C7C33-5EC2-0945-8531-70D90633CABE}" destId="{10A5602C-E1FB-5843-9B7C-0C7CA20C83AF}" srcOrd="2" destOrd="0" presId="urn:microsoft.com/office/officeart/2005/8/layout/equation2"/>
    <dgm:cxn modelId="{964791FD-15F9-274D-A1B3-DFF2C8091B1C}" type="presParOf" srcId="{A77C7C33-5EC2-0945-8531-70D90633CABE}" destId="{09273E53-BCB2-5D45-9CCD-1C17085FBCAB}" srcOrd="3" destOrd="0" presId="urn:microsoft.com/office/officeart/2005/8/layout/equation2"/>
    <dgm:cxn modelId="{0F287A00-4033-B244-A8EF-A6CD2817BDD0}" type="presParOf" srcId="{A77C7C33-5EC2-0945-8531-70D90633CABE}" destId="{B15D0BD4-4567-3E44-B705-FC0D5F1254AC}" srcOrd="4" destOrd="0" presId="urn:microsoft.com/office/officeart/2005/8/layout/equation2"/>
    <dgm:cxn modelId="{11C17EC0-4E42-EB43-BD7D-601462D5C567}" type="presParOf" srcId="{156BA71D-C242-DB4C-AAA1-FD3C4E450A4F}" destId="{A53C2517-4ED8-E444-8D25-5B9182005C98}" srcOrd="1" destOrd="0" presId="urn:microsoft.com/office/officeart/2005/8/layout/equation2"/>
    <dgm:cxn modelId="{5AFC3B46-F631-9B40-AC95-AB13E4821205}" type="presParOf" srcId="{A53C2517-4ED8-E444-8D25-5B9182005C98}" destId="{0566B9BA-C057-6A45-81BD-0ED325B72574}" srcOrd="0" destOrd="0" presId="urn:microsoft.com/office/officeart/2005/8/layout/equation2"/>
    <dgm:cxn modelId="{FEB784B3-D8DE-7344-81F3-F0173D7310EA}" type="presParOf" srcId="{156BA71D-C242-DB4C-AAA1-FD3C4E450A4F}" destId="{E3C7F962-0C54-E744-9974-35ED7CF7429B}"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8515D2-4BA2-2F4D-A587-D4573D6CCAD4}" type="doc">
      <dgm:prSet loTypeId="urn:microsoft.com/office/officeart/2005/8/layout/equation2" loCatId="" qsTypeId="urn:microsoft.com/office/officeart/2005/8/quickstyle/simple1" qsCatId="simple" csTypeId="urn:microsoft.com/office/officeart/2005/8/colors/accent1_2" csCatId="accent1" phldr="1"/>
      <dgm:spPr/>
    </dgm:pt>
    <dgm:pt modelId="{0641A1D1-D24D-E340-995D-8C4EC1BC9F6D}">
      <dgm:prSet phldrT="[Text]"/>
      <dgm:spPr/>
      <dgm:t>
        <a:bodyPr/>
        <a:lstStyle/>
        <a:p>
          <a:r>
            <a:rPr lang="en-US" dirty="0">
              <a:solidFill>
                <a:schemeClr val="tx1"/>
              </a:solidFill>
            </a:rPr>
            <a:t>Prior CVs</a:t>
          </a:r>
        </a:p>
      </dgm:t>
    </dgm:pt>
    <dgm:pt modelId="{847E9EC2-C767-D644-B89B-EC928C1114E9}" type="parTrans" cxnId="{E59689CA-DDA1-3341-BE50-F67ED8109EF2}">
      <dgm:prSet/>
      <dgm:spPr/>
      <dgm:t>
        <a:bodyPr/>
        <a:lstStyle/>
        <a:p>
          <a:endParaRPr lang="en-US">
            <a:solidFill>
              <a:schemeClr val="tx1"/>
            </a:solidFill>
          </a:endParaRPr>
        </a:p>
      </dgm:t>
    </dgm:pt>
    <dgm:pt modelId="{8D1A0627-1DB4-3545-9652-6B9A6BB7D957}" type="sibTrans" cxnId="{E59689CA-DDA1-3341-BE50-F67ED8109EF2}">
      <dgm:prSet/>
      <dgm:spPr>
        <a:solidFill>
          <a:srgbClr val="FF0000"/>
        </a:solidFill>
      </dgm:spPr>
      <dgm:t>
        <a:bodyPr/>
        <a:lstStyle/>
        <a:p>
          <a:endParaRPr lang="en-US">
            <a:solidFill>
              <a:srgbClr val="FF0000"/>
            </a:solidFill>
          </a:endParaRPr>
        </a:p>
      </dgm:t>
    </dgm:pt>
    <dgm:pt modelId="{E349C335-89AC-D549-BAFE-431F637AF2C0}">
      <dgm:prSet phldrT="[Text]"/>
      <dgm:spPr/>
      <dgm:t>
        <a:bodyPr/>
        <a:lstStyle/>
        <a:p>
          <a:r>
            <a:rPr lang="en-US" dirty="0">
              <a:solidFill>
                <a:schemeClr val="tx1"/>
              </a:solidFill>
            </a:rPr>
            <a:t>ICU</a:t>
          </a:r>
        </a:p>
      </dgm:t>
    </dgm:pt>
    <dgm:pt modelId="{C206F5DD-09EE-F446-BA48-DFF75557E503}" type="parTrans" cxnId="{B960FE58-7BF4-3644-8008-DF48DE94F504}">
      <dgm:prSet/>
      <dgm:spPr/>
      <dgm:t>
        <a:bodyPr/>
        <a:lstStyle/>
        <a:p>
          <a:endParaRPr lang="en-US">
            <a:solidFill>
              <a:schemeClr val="tx1"/>
            </a:solidFill>
          </a:endParaRPr>
        </a:p>
      </dgm:t>
    </dgm:pt>
    <dgm:pt modelId="{B816945E-0806-6F49-B4B0-2660457438D6}" type="sibTrans" cxnId="{B960FE58-7BF4-3644-8008-DF48DE94F504}">
      <dgm:prSet/>
      <dgm:spPr>
        <a:solidFill>
          <a:srgbClr val="FF0000"/>
        </a:solidFill>
        <a:ln>
          <a:solidFill>
            <a:srgbClr val="FF0000"/>
          </a:solidFill>
        </a:ln>
      </dgm:spPr>
      <dgm:t>
        <a:bodyPr/>
        <a:lstStyle/>
        <a:p>
          <a:endParaRPr lang="en-US">
            <a:solidFill>
              <a:schemeClr val="tx1"/>
            </a:solidFill>
          </a:endParaRPr>
        </a:p>
      </dgm:t>
    </dgm:pt>
    <dgm:pt modelId="{E994A9EE-846B-A24F-8D1F-FD23C51E406C}">
      <dgm:prSet phldrT="[Text]"/>
      <dgm:spPr/>
      <dgm:t>
        <a:bodyPr/>
        <a:lstStyle/>
        <a:p>
          <a:r>
            <a:rPr lang="en-US" dirty="0">
              <a:solidFill>
                <a:schemeClr val="tx1"/>
              </a:solidFill>
            </a:rPr>
            <a:t>What we might expect with COVID-19</a:t>
          </a:r>
        </a:p>
      </dgm:t>
    </dgm:pt>
    <dgm:pt modelId="{C4E6E6BA-9A62-584C-AB6A-F3C0C10EB231}" type="parTrans" cxnId="{BC31DFA9-BF7C-E44A-9A90-B7B15CD34C46}">
      <dgm:prSet/>
      <dgm:spPr/>
      <dgm:t>
        <a:bodyPr/>
        <a:lstStyle/>
        <a:p>
          <a:endParaRPr lang="en-US">
            <a:solidFill>
              <a:schemeClr val="tx1"/>
            </a:solidFill>
          </a:endParaRPr>
        </a:p>
      </dgm:t>
    </dgm:pt>
    <dgm:pt modelId="{C55FD14A-56A3-954B-995F-F35D300C0D66}" type="sibTrans" cxnId="{BC31DFA9-BF7C-E44A-9A90-B7B15CD34C46}">
      <dgm:prSet/>
      <dgm:spPr/>
      <dgm:t>
        <a:bodyPr/>
        <a:lstStyle/>
        <a:p>
          <a:endParaRPr lang="en-US">
            <a:solidFill>
              <a:schemeClr val="tx1"/>
            </a:solidFill>
          </a:endParaRPr>
        </a:p>
      </dgm:t>
    </dgm:pt>
    <dgm:pt modelId="{156BA71D-C242-DB4C-AAA1-FD3C4E450A4F}" type="pres">
      <dgm:prSet presAssocID="{F58515D2-4BA2-2F4D-A587-D4573D6CCAD4}" presName="Name0" presStyleCnt="0">
        <dgm:presLayoutVars>
          <dgm:dir/>
          <dgm:resizeHandles val="exact"/>
        </dgm:presLayoutVars>
      </dgm:prSet>
      <dgm:spPr/>
    </dgm:pt>
    <dgm:pt modelId="{A77C7C33-5EC2-0945-8531-70D90633CABE}" type="pres">
      <dgm:prSet presAssocID="{F58515D2-4BA2-2F4D-A587-D4573D6CCAD4}" presName="vNodes" presStyleCnt="0"/>
      <dgm:spPr/>
    </dgm:pt>
    <dgm:pt modelId="{0FF343C9-F0D9-0247-B765-403A8E83F1F8}" type="pres">
      <dgm:prSet presAssocID="{0641A1D1-D24D-E340-995D-8C4EC1BC9F6D}" presName="node" presStyleLbl="node1" presStyleIdx="0" presStyleCnt="3" custLinFactNeighborX="-60057" custLinFactNeighborY="-51498">
        <dgm:presLayoutVars>
          <dgm:bulletEnabled val="1"/>
        </dgm:presLayoutVars>
      </dgm:prSet>
      <dgm:spPr/>
    </dgm:pt>
    <dgm:pt modelId="{8562A9F3-747A-AD40-8E6B-3A559EEB3855}" type="pres">
      <dgm:prSet presAssocID="{8D1A0627-1DB4-3545-9652-6B9A6BB7D957}" presName="spacerT" presStyleCnt="0"/>
      <dgm:spPr/>
    </dgm:pt>
    <dgm:pt modelId="{10A5602C-E1FB-5843-9B7C-0C7CA20C83AF}" type="pres">
      <dgm:prSet presAssocID="{8D1A0627-1DB4-3545-9652-6B9A6BB7D957}" presName="sibTrans" presStyleLbl="sibTrans2D1" presStyleIdx="0" presStyleCnt="2" custLinFactX="-357" custLinFactNeighborX="-100000" custLinFactNeighborY="-68293"/>
      <dgm:spPr/>
    </dgm:pt>
    <dgm:pt modelId="{09273E53-BCB2-5D45-9CCD-1C17085FBCAB}" type="pres">
      <dgm:prSet presAssocID="{8D1A0627-1DB4-3545-9652-6B9A6BB7D957}" presName="spacerB" presStyleCnt="0"/>
      <dgm:spPr/>
    </dgm:pt>
    <dgm:pt modelId="{B15D0BD4-4567-3E44-B705-FC0D5F1254AC}" type="pres">
      <dgm:prSet presAssocID="{E349C335-89AC-D549-BAFE-431F637AF2C0}" presName="node" presStyleLbl="node1" presStyleIdx="1" presStyleCnt="3" custLinFactY="-1388" custLinFactNeighborX="-59655" custLinFactNeighborY="-100000">
        <dgm:presLayoutVars>
          <dgm:bulletEnabled val="1"/>
        </dgm:presLayoutVars>
      </dgm:prSet>
      <dgm:spPr/>
    </dgm:pt>
    <dgm:pt modelId="{A53C2517-4ED8-E444-8D25-5B9182005C98}" type="pres">
      <dgm:prSet presAssocID="{F58515D2-4BA2-2F4D-A587-D4573D6CCAD4}" presName="sibTransLast" presStyleLbl="sibTrans2D1" presStyleIdx="1" presStyleCnt="2" custScaleX="54774" custLinFactNeighborX="64144" custLinFactNeighborY="-2"/>
      <dgm:spPr/>
    </dgm:pt>
    <dgm:pt modelId="{0566B9BA-C057-6A45-81BD-0ED325B72574}" type="pres">
      <dgm:prSet presAssocID="{F58515D2-4BA2-2F4D-A587-D4573D6CCAD4}" presName="connectorText" presStyleLbl="sibTrans2D1" presStyleIdx="1" presStyleCnt="2"/>
      <dgm:spPr/>
    </dgm:pt>
    <dgm:pt modelId="{E3C7F962-0C54-E744-9974-35ED7CF7429B}" type="pres">
      <dgm:prSet presAssocID="{F58515D2-4BA2-2F4D-A587-D4573D6CCAD4}" presName="lastNode" presStyleLbl="node1" presStyleIdx="2" presStyleCnt="3" custLinFactNeighborX="71539" custLinFactNeighborY="-463">
        <dgm:presLayoutVars>
          <dgm:bulletEnabled val="1"/>
        </dgm:presLayoutVars>
      </dgm:prSet>
      <dgm:spPr/>
    </dgm:pt>
  </dgm:ptLst>
  <dgm:cxnLst>
    <dgm:cxn modelId="{5246A320-0303-B14E-B95C-A090E36B1F5E}" type="presOf" srcId="{B816945E-0806-6F49-B4B0-2660457438D6}" destId="{A53C2517-4ED8-E444-8D25-5B9182005C98}" srcOrd="0" destOrd="0" presId="urn:microsoft.com/office/officeart/2005/8/layout/equation2"/>
    <dgm:cxn modelId="{6F40A028-F49D-5B48-AE3B-F38275BC42F3}" type="presOf" srcId="{E349C335-89AC-D549-BAFE-431F637AF2C0}" destId="{B15D0BD4-4567-3E44-B705-FC0D5F1254AC}" srcOrd="0" destOrd="0" presId="urn:microsoft.com/office/officeart/2005/8/layout/equation2"/>
    <dgm:cxn modelId="{33C7C969-5971-0242-B34E-A4FFE595C145}" type="presOf" srcId="{F58515D2-4BA2-2F4D-A587-D4573D6CCAD4}" destId="{156BA71D-C242-DB4C-AAA1-FD3C4E450A4F}" srcOrd="0" destOrd="0" presId="urn:microsoft.com/office/officeart/2005/8/layout/equation2"/>
    <dgm:cxn modelId="{B960FE58-7BF4-3644-8008-DF48DE94F504}" srcId="{F58515D2-4BA2-2F4D-A587-D4573D6CCAD4}" destId="{E349C335-89AC-D549-BAFE-431F637AF2C0}" srcOrd="1" destOrd="0" parTransId="{C206F5DD-09EE-F446-BA48-DFF75557E503}" sibTransId="{B816945E-0806-6F49-B4B0-2660457438D6}"/>
    <dgm:cxn modelId="{28864E7D-EA08-FA4F-8875-E82145B1FDC4}" type="presOf" srcId="{B816945E-0806-6F49-B4B0-2660457438D6}" destId="{0566B9BA-C057-6A45-81BD-0ED325B72574}" srcOrd="1" destOrd="0" presId="urn:microsoft.com/office/officeart/2005/8/layout/equation2"/>
    <dgm:cxn modelId="{22141386-A394-B247-BB4C-9C20B766AD59}" type="presOf" srcId="{0641A1D1-D24D-E340-995D-8C4EC1BC9F6D}" destId="{0FF343C9-F0D9-0247-B765-403A8E83F1F8}" srcOrd="0" destOrd="0" presId="urn:microsoft.com/office/officeart/2005/8/layout/equation2"/>
    <dgm:cxn modelId="{CB23C6A4-188D-4E47-BC0A-1BD9A5F030FD}" type="presOf" srcId="{8D1A0627-1DB4-3545-9652-6B9A6BB7D957}" destId="{10A5602C-E1FB-5843-9B7C-0C7CA20C83AF}" srcOrd="0" destOrd="0" presId="urn:microsoft.com/office/officeart/2005/8/layout/equation2"/>
    <dgm:cxn modelId="{BC31DFA9-BF7C-E44A-9A90-B7B15CD34C46}" srcId="{F58515D2-4BA2-2F4D-A587-D4573D6CCAD4}" destId="{E994A9EE-846B-A24F-8D1F-FD23C51E406C}" srcOrd="2" destOrd="0" parTransId="{C4E6E6BA-9A62-584C-AB6A-F3C0C10EB231}" sibTransId="{C55FD14A-56A3-954B-995F-F35D300C0D66}"/>
    <dgm:cxn modelId="{E59689CA-DDA1-3341-BE50-F67ED8109EF2}" srcId="{F58515D2-4BA2-2F4D-A587-D4573D6CCAD4}" destId="{0641A1D1-D24D-E340-995D-8C4EC1BC9F6D}" srcOrd="0" destOrd="0" parTransId="{847E9EC2-C767-D644-B89B-EC928C1114E9}" sibTransId="{8D1A0627-1DB4-3545-9652-6B9A6BB7D957}"/>
    <dgm:cxn modelId="{9B69AFFC-557B-B24E-8A5F-E537D1B68042}" type="presOf" srcId="{E994A9EE-846B-A24F-8D1F-FD23C51E406C}" destId="{E3C7F962-0C54-E744-9974-35ED7CF7429B}" srcOrd="0" destOrd="0" presId="urn:microsoft.com/office/officeart/2005/8/layout/equation2"/>
    <dgm:cxn modelId="{D9F5E4CA-C9EA-EB4E-A8A9-8E181C3FAC6C}" type="presParOf" srcId="{156BA71D-C242-DB4C-AAA1-FD3C4E450A4F}" destId="{A77C7C33-5EC2-0945-8531-70D90633CABE}" srcOrd="0" destOrd="0" presId="urn:microsoft.com/office/officeart/2005/8/layout/equation2"/>
    <dgm:cxn modelId="{60E6B065-33D7-C74C-A4D4-12A4FCB03FA8}" type="presParOf" srcId="{A77C7C33-5EC2-0945-8531-70D90633CABE}" destId="{0FF343C9-F0D9-0247-B765-403A8E83F1F8}" srcOrd="0" destOrd="0" presId="urn:microsoft.com/office/officeart/2005/8/layout/equation2"/>
    <dgm:cxn modelId="{E375722A-802A-1F49-9A95-7D0EB7AA9C83}" type="presParOf" srcId="{A77C7C33-5EC2-0945-8531-70D90633CABE}" destId="{8562A9F3-747A-AD40-8E6B-3A559EEB3855}" srcOrd="1" destOrd="0" presId="urn:microsoft.com/office/officeart/2005/8/layout/equation2"/>
    <dgm:cxn modelId="{861022F1-A526-924F-A675-E705B02DFAC7}" type="presParOf" srcId="{A77C7C33-5EC2-0945-8531-70D90633CABE}" destId="{10A5602C-E1FB-5843-9B7C-0C7CA20C83AF}" srcOrd="2" destOrd="0" presId="urn:microsoft.com/office/officeart/2005/8/layout/equation2"/>
    <dgm:cxn modelId="{964791FD-15F9-274D-A1B3-DFF2C8091B1C}" type="presParOf" srcId="{A77C7C33-5EC2-0945-8531-70D90633CABE}" destId="{09273E53-BCB2-5D45-9CCD-1C17085FBCAB}" srcOrd="3" destOrd="0" presId="urn:microsoft.com/office/officeart/2005/8/layout/equation2"/>
    <dgm:cxn modelId="{0F287A00-4033-B244-A8EF-A6CD2817BDD0}" type="presParOf" srcId="{A77C7C33-5EC2-0945-8531-70D90633CABE}" destId="{B15D0BD4-4567-3E44-B705-FC0D5F1254AC}" srcOrd="4" destOrd="0" presId="urn:microsoft.com/office/officeart/2005/8/layout/equation2"/>
    <dgm:cxn modelId="{11C17EC0-4E42-EB43-BD7D-601462D5C567}" type="presParOf" srcId="{156BA71D-C242-DB4C-AAA1-FD3C4E450A4F}" destId="{A53C2517-4ED8-E444-8D25-5B9182005C98}" srcOrd="1" destOrd="0" presId="urn:microsoft.com/office/officeart/2005/8/layout/equation2"/>
    <dgm:cxn modelId="{5AFC3B46-F631-9B40-AC95-AB13E4821205}" type="presParOf" srcId="{A53C2517-4ED8-E444-8D25-5B9182005C98}" destId="{0566B9BA-C057-6A45-81BD-0ED325B72574}" srcOrd="0" destOrd="0" presId="urn:microsoft.com/office/officeart/2005/8/layout/equation2"/>
    <dgm:cxn modelId="{FEB784B3-D8DE-7344-81F3-F0173D7310EA}" type="presParOf" srcId="{156BA71D-C242-DB4C-AAA1-FD3C4E450A4F}" destId="{E3C7F962-0C54-E744-9974-35ED7CF7429B}"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43C9-F0D9-0247-B765-403A8E83F1F8}">
      <dsp:nvSpPr>
        <dsp:cNvPr id="0" name=""/>
        <dsp:cNvSpPr/>
      </dsp:nvSpPr>
      <dsp:spPr>
        <a:xfrm>
          <a:off x="21009" y="0"/>
          <a:ext cx="1798836" cy="179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Prior CVs</a:t>
          </a:r>
        </a:p>
      </dsp:txBody>
      <dsp:txXfrm>
        <a:off x="284442" y="263433"/>
        <a:ext cx="1271970" cy="1271970"/>
      </dsp:txXfrm>
    </dsp:sp>
    <dsp:sp modelId="{10A5602C-E1FB-5843-9B7C-0C7CA20C83AF}">
      <dsp:nvSpPr>
        <dsp:cNvPr id="0" name=""/>
        <dsp:cNvSpPr/>
      </dsp:nvSpPr>
      <dsp:spPr>
        <a:xfrm>
          <a:off x="432043" y="1845559"/>
          <a:ext cx="1043325" cy="1043325"/>
        </a:xfrm>
        <a:prstGeom prst="mathPlus">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F0000"/>
            </a:solidFill>
          </a:endParaRPr>
        </a:p>
      </dsp:txBody>
      <dsp:txXfrm>
        <a:off x="570336" y="2244526"/>
        <a:ext cx="766739" cy="245391"/>
      </dsp:txXfrm>
    </dsp:sp>
    <dsp:sp modelId="{B15D0BD4-4567-3E44-B705-FC0D5F1254AC}">
      <dsp:nvSpPr>
        <dsp:cNvPr id="0" name=""/>
        <dsp:cNvSpPr/>
      </dsp:nvSpPr>
      <dsp:spPr>
        <a:xfrm>
          <a:off x="28241" y="2963669"/>
          <a:ext cx="1798836" cy="179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ICU</a:t>
          </a:r>
        </a:p>
      </dsp:txBody>
      <dsp:txXfrm>
        <a:off x="291674" y="3227102"/>
        <a:ext cx="1271970" cy="1271970"/>
      </dsp:txXfrm>
    </dsp:sp>
    <dsp:sp modelId="{A53C2517-4ED8-E444-8D25-5B9182005C98}">
      <dsp:nvSpPr>
        <dsp:cNvPr id="0" name=""/>
        <dsp:cNvSpPr/>
      </dsp:nvSpPr>
      <dsp:spPr>
        <a:xfrm rot="40454">
          <a:off x="4187148" y="2076972"/>
          <a:ext cx="894245" cy="66916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dsp:txBody>
      <dsp:txXfrm>
        <a:off x="4187155" y="2209624"/>
        <a:ext cx="693495" cy="401501"/>
      </dsp:txXfrm>
    </dsp:sp>
    <dsp:sp modelId="{E3C7F962-0C54-E744-9974-35ED7CF7429B}">
      <dsp:nvSpPr>
        <dsp:cNvPr id="0" name=""/>
        <dsp:cNvSpPr/>
      </dsp:nvSpPr>
      <dsp:spPr>
        <a:xfrm>
          <a:off x="5080814" y="651480"/>
          <a:ext cx="3597673" cy="3597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1"/>
              </a:solidFill>
            </a:rPr>
            <a:t>What we might expect with COVID-19</a:t>
          </a:r>
        </a:p>
      </dsp:txBody>
      <dsp:txXfrm>
        <a:off x="5607681" y="1178347"/>
        <a:ext cx="2543939" cy="2543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43C9-F0D9-0247-B765-403A8E83F1F8}">
      <dsp:nvSpPr>
        <dsp:cNvPr id="0" name=""/>
        <dsp:cNvSpPr/>
      </dsp:nvSpPr>
      <dsp:spPr>
        <a:xfrm>
          <a:off x="21009" y="0"/>
          <a:ext cx="1798836" cy="179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Prior CVs</a:t>
          </a:r>
        </a:p>
      </dsp:txBody>
      <dsp:txXfrm>
        <a:off x="284442" y="263433"/>
        <a:ext cx="1271970" cy="1271970"/>
      </dsp:txXfrm>
    </dsp:sp>
    <dsp:sp modelId="{10A5602C-E1FB-5843-9B7C-0C7CA20C83AF}">
      <dsp:nvSpPr>
        <dsp:cNvPr id="0" name=""/>
        <dsp:cNvSpPr/>
      </dsp:nvSpPr>
      <dsp:spPr>
        <a:xfrm>
          <a:off x="432043" y="1845559"/>
          <a:ext cx="1043325" cy="1043325"/>
        </a:xfrm>
        <a:prstGeom prst="mathPlus">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F0000"/>
            </a:solidFill>
          </a:endParaRPr>
        </a:p>
      </dsp:txBody>
      <dsp:txXfrm>
        <a:off x="570336" y="2244526"/>
        <a:ext cx="766739" cy="245391"/>
      </dsp:txXfrm>
    </dsp:sp>
    <dsp:sp modelId="{B15D0BD4-4567-3E44-B705-FC0D5F1254AC}">
      <dsp:nvSpPr>
        <dsp:cNvPr id="0" name=""/>
        <dsp:cNvSpPr/>
      </dsp:nvSpPr>
      <dsp:spPr>
        <a:xfrm>
          <a:off x="28241" y="2963669"/>
          <a:ext cx="1798836" cy="179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ICU</a:t>
          </a:r>
        </a:p>
      </dsp:txBody>
      <dsp:txXfrm>
        <a:off x="291674" y="3227102"/>
        <a:ext cx="1271970" cy="1271970"/>
      </dsp:txXfrm>
    </dsp:sp>
    <dsp:sp modelId="{A53C2517-4ED8-E444-8D25-5B9182005C98}">
      <dsp:nvSpPr>
        <dsp:cNvPr id="0" name=""/>
        <dsp:cNvSpPr/>
      </dsp:nvSpPr>
      <dsp:spPr>
        <a:xfrm rot="40454">
          <a:off x="4187148" y="2076972"/>
          <a:ext cx="894245" cy="66916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endParaRPr>
        </a:p>
      </dsp:txBody>
      <dsp:txXfrm>
        <a:off x="4187155" y="2209624"/>
        <a:ext cx="693495" cy="401501"/>
      </dsp:txXfrm>
    </dsp:sp>
    <dsp:sp modelId="{E3C7F962-0C54-E744-9974-35ED7CF7429B}">
      <dsp:nvSpPr>
        <dsp:cNvPr id="0" name=""/>
        <dsp:cNvSpPr/>
      </dsp:nvSpPr>
      <dsp:spPr>
        <a:xfrm>
          <a:off x="5080814" y="651480"/>
          <a:ext cx="3597673" cy="3597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1"/>
              </a:solidFill>
            </a:rPr>
            <a:t>What we might expect with COVID-19</a:t>
          </a:r>
        </a:p>
      </dsp:txBody>
      <dsp:txXfrm>
        <a:off x="5607681" y="1178347"/>
        <a:ext cx="2543939" cy="254393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6348F-1D5E-41CD-8C23-4DBED0C34417}"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87CF7-BD5C-4068-9FB8-D6E742A1B1AA}" type="slidenum">
              <a:rPr lang="en-US" smtClean="0"/>
              <a:t>‹#›</a:t>
            </a:fld>
            <a:endParaRPr lang="en-US"/>
          </a:p>
        </p:txBody>
      </p:sp>
    </p:spTree>
    <p:extLst>
      <p:ext uri="{BB962C8B-B14F-4D97-AF65-F5344CB8AC3E}">
        <p14:creationId xmlns:p14="http://schemas.microsoft.com/office/powerpoint/2010/main" val="36909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787CF7-BD5C-4068-9FB8-D6E742A1B1AA}" type="slidenum">
              <a:rPr lang="en-US" smtClean="0"/>
              <a:t>1</a:t>
            </a:fld>
            <a:endParaRPr lang="en-US"/>
          </a:p>
        </p:txBody>
      </p:sp>
    </p:spTree>
    <p:extLst>
      <p:ext uri="{BB962C8B-B14F-4D97-AF65-F5344CB8AC3E}">
        <p14:creationId xmlns:p14="http://schemas.microsoft.com/office/powerpoint/2010/main" val="2766203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from the traditional model of research where years of epidemiological studies and clinical trials ultimately result in implementation of therapeutic interventions. Instead, we are building a program that conducts research alongside clinical care in a truly patient-centered way where we provide multi-D support for patients and families while advancing the field and answering key research questions. </a:t>
            </a:r>
          </a:p>
        </p:txBody>
      </p:sp>
      <p:sp>
        <p:nvSpPr>
          <p:cNvPr id="4" name="Slide Number Placeholder 3"/>
          <p:cNvSpPr>
            <a:spLocks noGrp="1"/>
          </p:cNvSpPr>
          <p:nvPr>
            <p:ph type="sldNum" sz="quarter" idx="5"/>
          </p:nvPr>
        </p:nvSpPr>
        <p:spPr/>
        <p:txBody>
          <a:bodyPr/>
          <a:lstStyle/>
          <a:p>
            <a:fld id="{FCB19CF7-A6DC-6342-98C9-0FEF1C092C47}" type="slidenum">
              <a:rPr lang="en-US" smtClean="0"/>
              <a:t>17</a:t>
            </a:fld>
            <a:endParaRPr lang="en-US"/>
          </a:p>
        </p:txBody>
      </p:sp>
    </p:spTree>
    <p:extLst>
      <p:ext uri="{BB962C8B-B14F-4D97-AF65-F5344CB8AC3E}">
        <p14:creationId xmlns:p14="http://schemas.microsoft.com/office/powerpoint/2010/main" val="406767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124882-DB5F-4B0E-977C-D12333A0855E}" type="slidenum">
              <a:rPr lang="en-US" smtClean="0"/>
              <a:t>19</a:t>
            </a:fld>
            <a:endParaRPr lang="en-US"/>
          </a:p>
        </p:txBody>
      </p:sp>
    </p:spTree>
    <p:extLst>
      <p:ext uri="{BB962C8B-B14F-4D97-AF65-F5344CB8AC3E}">
        <p14:creationId xmlns:p14="http://schemas.microsoft.com/office/powerpoint/2010/main" val="270436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that this is a NOVEL coronavirus, there is a substantial lack of knowledge regarding cognitive and psychiatric outcomes that we might expect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said, we can guide our thinking based on what we know about the neuropsychiatric symptoms in </a:t>
            </a:r>
            <a:r>
              <a:rPr lang="en-US" i="1" dirty="0"/>
              <a:t>prior</a:t>
            </a:r>
            <a:r>
              <a:rPr lang="en-US" dirty="0"/>
              <a:t> coronaviruses </a:t>
            </a:r>
          </a:p>
          <a:p>
            <a:r>
              <a:rPr lang="en-US" dirty="0"/>
              <a:t>**SLIDE**</a:t>
            </a:r>
          </a:p>
          <a:p>
            <a:r>
              <a:rPr lang="en-US" sz="1200" kern="1200" dirty="0">
                <a:solidFill>
                  <a:schemeClr val="tx1"/>
                </a:solidFill>
                <a:effectLst/>
                <a:latin typeface="+mn-lt"/>
                <a:ea typeface="+mn-ea"/>
                <a:cs typeface="+mn-cs"/>
              </a:rPr>
              <a:t>Both the SARS and MERS epidemics were characterized by delirium, cognitive impairment, mood disturbances, and anxiety that persisted beyond the acute phase of illness.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when we think about patients who have required hospitalization in the ICU for respiratory failure or shock, 1/4 to 1/3 of survivors </a:t>
            </a:r>
            <a:r>
              <a:rPr lang="en-US" sz="1200" b="0" kern="1200" dirty="0">
                <a:solidFill>
                  <a:schemeClr val="tx1"/>
                </a:solidFill>
                <a:effectLst/>
                <a:latin typeface="+mn-lt"/>
                <a:ea typeface="+mn-ea"/>
                <a:cs typeface="+mn-cs"/>
              </a:rPr>
              <a:t>experience clinically significant symptoms </a:t>
            </a:r>
            <a:r>
              <a:rPr lang="en-US" sz="1200" kern="1200" dirty="0">
                <a:solidFill>
                  <a:schemeClr val="tx1"/>
                </a:solidFill>
                <a:effectLst/>
                <a:latin typeface="+mn-lt"/>
                <a:ea typeface="+mn-ea"/>
                <a:cs typeface="+mn-cs"/>
              </a:rPr>
              <a:t>of anxiety, depression and PTSD as well as cognitive impairment that persists for years after hospital discharge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124882-DB5F-4B0E-977C-D12333A0855E}" type="slidenum">
              <a:rPr lang="en-US" smtClean="0"/>
              <a:t>20</a:t>
            </a:fld>
            <a:endParaRPr lang="en-US"/>
          </a:p>
        </p:txBody>
      </p:sp>
    </p:spTree>
    <p:extLst>
      <p:ext uri="{BB962C8B-B14F-4D97-AF65-F5344CB8AC3E}">
        <p14:creationId xmlns:p14="http://schemas.microsoft.com/office/powerpoint/2010/main" val="1670677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that this is a NOVEL coronavirus, so we don’t have any direct knowledge about the cognitive and psychiatric outcomes that we might expect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said, we can guide our thinking based on what we know about the neuropsychiatric symptoms in </a:t>
            </a:r>
            <a:r>
              <a:rPr lang="en-US" i="1" dirty="0"/>
              <a:t>prior</a:t>
            </a:r>
            <a:r>
              <a:rPr lang="en-US" dirty="0"/>
              <a:t> coronaviruses </a:t>
            </a:r>
          </a:p>
          <a:p>
            <a:endParaRPr lang="en-US" dirty="0"/>
          </a:p>
          <a:p>
            <a:r>
              <a:rPr lang="en-US" sz="1200" kern="1200" dirty="0">
                <a:solidFill>
                  <a:schemeClr val="tx1"/>
                </a:solidFill>
                <a:effectLst/>
                <a:latin typeface="+mn-lt"/>
                <a:ea typeface="+mn-ea"/>
                <a:cs typeface="+mn-cs"/>
              </a:rPr>
              <a:t>Both the SARS and MERS epidemics were characterized by delirium, cognitive impairment, mood disturbances, and anxiety that persisted beyond the acute phase of illness.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Similarly, patients who have required hospitalization in the ICU for respiratory failure or shock, 1/4 to 1/3 of survivors </a:t>
            </a:r>
            <a:r>
              <a:rPr lang="en-US" sz="1200" b="0" kern="1200" dirty="0">
                <a:solidFill>
                  <a:schemeClr val="tx1"/>
                </a:solidFill>
                <a:effectLst/>
                <a:latin typeface="+mn-lt"/>
                <a:ea typeface="+mn-ea"/>
                <a:cs typeface="+mn-cs"/>
              </a:rPr>
              <a:t>experience symptoms </a:t>
            </a:r>
            <a:r>
              <a:rPr lang="en-US" sz="1200" kern="1200" dirty="0">
                <a:solidFill>
                  <a:schemeClr val="tx1"/>
                </a:solidFill>
                <a:effectLst/>
                <a:latin typeface="+mn-lt"/>
                <a:ea typeface="+mn-ea"/>
                <a:cs typeface="+mn-cs"/>
              </a:rPr>
              <a:t>of anxiety, depression and PTSD as well as cognitive impairment that persists for years after hospital discharge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been estimated that by </a:t>
            </a:r>
            <a:r>
              <a:rPr lang="en-US" sz="1200" kern="1200" dirty="0">
                <a:solidFill>
                  <a:schemeClr val="tx1"/>
                </a:solidFill>
                <a:effectLst/>
                <a:latin typeface="+mn-lt"/>
                <a:ea typeface="+mn-ea"/>
                <a:cs typeface="+mn-cs"/>
              </a:rPr>
              <a:t>the pandemic peters out, about one in every 200 persons world- wide will have been infected with SARS-CoV-2</a:t>
            </a:r>
            <a:endParaRPr lang="en-US" dirty="0"/>
          </a:p>
          <a:p>
            <a:endParaRPr lang="en-US" dirty="0"/>
          </a:p>
          <a:p>
            <a:r>
              <a:rPr lang="en-US" dirty="0"/>
              <a:t>Given how many people have had COVID-19, if even a small proportion have persistent symptoms, we need to be prepared to understand those issues and provide appropriate care </a:t>
            </a:r>
          </a:p>
        </p:txBody>
      </p:sp>
      <p:sp>
        <p:nvSpPr>
          <p:cNvPr id="4" name="Slide Number Placeholder 3"/>
          <p:cNvSpPr>
            <a:spLocks noGrp="1"/>
          </p:cNvSpPr>
          <p:nvPr>
            <p:ph type="sldNum" sz="quarter" idx="5"/>
          </p:nvPr>
        </p:nvSpPr>
        <p:spPr/>
        <p:txBody>
          <a:bodyPr/>
          <a:lstStyle/>
          <a:p>
            <a:fld id="{45124882-DB5F-4B0E-977C-D12333A0855E}" type="slidenum">
              <a:rPr lang="en-US" smtClean="0"/>
              <a:t>21</a:t>
            </a:fld>
            <a:endParaRPr lang="en-US"/>
          </a:p>
        </p:txBody>
      </p:sp>
    </p:spTree>
    <p:extLst>
      <p:ext uri="{BB962C8B-B14F-4D97-AF65-F5344CB8AC3E}">
        <p14:creationId xmlns:p14="http://schemas.microsoft.com/office/powerpoint/2010/main" val="1577709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Arial"/>
                <a:ea typeface="Arial"/>
                <a:cs typeface="Arial"/>
                <a:sym typeface="Arial"/>
              </a:rPr>
              <a:t>Data for first 82 patients who completed the TCOG battery</a:t>
            </a:r>
          </a:p>
          <a:p>
            <a:r>
              <a:rPr lang="en-US" sz="1200" b="0" i="0" u="none" strike="noStrike" kern="1200" cap="none" dirty="0">
                <a:solidFill>
                  <a:schemeClr val="tx1"/>
                </a:solidFill>
                <a:effectLst/>
                <a:latin typeface="Arial"/>
                <a:ea typeface="Arial"/>
                <a:cs typeface="Arial"/>
                <a:sym typeface="Arial"/>
              </a:rPr>
              <a:t>	Assessments occurred between July 6, 2020 and January 22, 2021</a:t>
            </a:r>
            <a:r>
              <a:rPr lang="en-US" dirty="0">
                <a:effectLst/>
              </a:rPr>
              <a:t> </a:t>
            </a:r>
          </a:p>
          <a:p>
            <a:r>
              <a:rPr lang="en-US" sz="1200" b="0" i="0" u="none" strike="noStrike" kern="1200" cap="none" dirty="0">
                <a:solidFill>
                  <a:schemeClr val="tx1"/>
                </a:solidFill>
                <a:effectLst/>
                <a:latin typeface="Arial"/>
                <a:ea typeface="Arial"/>
                <a:cs typeface="Arial"/>
                <a:sym typeface="Arial"/>
              </a:rPr>
              <a:t>	</a:t>
            </a:r>
            <a:r>
              <a:rPr lang="en-US" sz="1200" b="1" i="0" u="none" strike="noStrike" kern="1200" cap="none" dirty="0">
                <a:solidFill>
                  <a:schemeClr val="tx1"/>
                </a:solidFill>
                <a:effectLst/>
                <a:latin typeface="Arial"/>
                <a:ea typeface="Arial"/>
                <a:cs typeface="Arial"/>
                <a:sym typeface="Arial"/>
              </a:rPr>
              <a:t>mean 126.5 (70.1) days</a:t>
            </a:r>
            <a:r>
              <a:rPr lang="en-US" b="1" dirty="0">
                <a:effectLst/>
              </a:rPr>
              <a:t> from + PCR test</a:t>
            </a:r>
            <a:endParaRPr lang="en-US" sz="1200" b="0" i="0" u="none" strike="noStrike" kern="1200" cap="none" dirty="0">
              <a:solidFill>
                <a:schemeClr val="tx1"/>
              </a:solidFill>
              <a:effectLst/>
              <a:latin typeface="Arial"/>
              <a:ea typeface="Arial"/>
              <a:cs typeface="Arial"/>
              <a:sym typeface="Arial"/>
            </a:endParaRPr>
          </a:p>
          <a:p>
            <a:r>
              <a:rPr lang="en-US" sz="1200" b="0" i="0" u="none" strike="noStrike" kern="1200" cap="none" dirty="0">
                <a:solidFill>
                  <a:schemeClr val="tx1"/>
                </a:solidFill>
                <a:effectLst/>
                <a:latin typeface="Arial"/>
                <a:ea typeface="Arial"/>
                <a:cs typeface="Arial"/>
                <a:sym typeface="Arial"/>
              </a:rPr>
              <a:t>The majority of our patients were women (59%) and members of racial/ethnic minority groups </a:t>
            </a:r>
          </a:p>
          <a:p>
            <a:r>
              <a:rPr lang="en-US" sz="1200" b="0" i="0" u="none" strike="noStrike" kern="1200" cap="none" dirty="0">
                <a:solidFill>
                  <a:schemeClr val="tx1"/>
                </a:solidFill>
                <a:effectLst/>
                <a:latin typeface="Arial"/>
                <a:ea typeface="Arial"/>
                <a:cs typeface="Arial"/>
                <a:sym typeface="Arial"/>
              </a:rPr>
              <a:t>The mean (SD) age was 54.5 (14.6) years. </a:t>
            </a:r>
          </a:p>
          <a:p>
            <a:r>
              <a:rPr lang="en-US" sz="1200" b="0" i="0" u="none" strike="noStrike" kern="1200" cap="none" dirty="0">
                <a:solidFill>
                  <a:schemeClr val="tx1"/>
                </a:solidFill>
                <a:effectLst/>
                <a:latin typeface="Arial"/>
                <a:ea typeface="Arial"/>
                <a:cs typeface="Arial"/>
                <a:sym typeface="Arial"/>
              </a:rPr>
              <a:t>The majority (95%) had at least a high school (12 year) education with mean (SD) 14.7 (3.1) years. </a:t>
            </a:r>
          </a:p>
          <a:p>
            <a:r>
              <a:rPr lang="en-US" sz="1200" b="0" i="0" u="none" strike="noStrike" kern="1200" cap="none" dirty="0">
                <a:solidFill>
                  <a:schemeClr val="tx1"/>
                </a:solidFill>
                <a:effectLst/>
                <a:latin typeface="Arial"/>
                <a:ea typeface="Arial"/>
                <a:cs typeface="Arial"/>
                <a:sym typeface="Arial"/>
              </a:rPr>
              <a:t>The mean estimated IQ score was 98.2 (8.6).  </a:t>
            </a:r>
          </a:p>
          <a:p>
            <a:r>
              <a:rPr lang="en-US" sz="1200" b="0" i="0" u="none" strike="noStrike" kern="1200" cap="none" dirty="0">
                <a:solidFill>
                  <a:schemeClr val="tx1"/>
                </a:solidFill>
                <a:effectLst/>
                <a:latin typeface="Arial"/>
                <a:ea typeface="Arial"/>
                <a:cs typeface="Arial"/>
                <a:sym typeface="Arial"/>
              </a:rPr>
              <a:t>Post-ICU patients were older and had fewer years of education as well as lower estimated IQ scores than non-ICU patients (all p &lt; 0.05). </a:t>
            </a:r>
            <a:endParaRPr lang="en-US" dirty="0"/>
          </a:p>
          <a:p>
            <a:pPr marL="0" lvl="0" indent="0" algn="l" rtl="0">
              <a:lnSpc>
                <a:spcPct val="100000"/>
              </a:lnSpc>
              <a:spcBef>
                <a:spcPts val="0"/>
              </a:spcBef>
              <a:spcAft>
                <a:spcPts val="0"/>
              </a:spcAft>
              <a:buSzPts val="1100"/>
              <a:buNone/>
            </a:pPr>
            <a:r>
              <a:rPr lang="en-US" sz="1200" b="0" i="0" u="none" strike="noStrike" cap="none" dirty="0">
                <a:solidFill>
                  <a:srgbClr val="000000"/>
                </a:solidFill>
                <a:effectLst/>
                <a:latin typeface="Arial"/>
                <a:ea typeface="Arial"/>
                <a:cs typeface="Arial"/>
                <a:sym typeface="Arial"/>
              </a:rPr>
              <a:t>but did not differ with respect to sex, race, ethnicity, or time since initial COVID-19 diagnosis. </a:t>
            </a:r>
            <a:endParaRPr lang="en-US" dirty="0"/>
          </a:p>
          <a:p>
            <a:endParaRPr lang="en-US" dirty="0"/>
          </a:p>
        </p:txBody>
      </p:sp>
      <p:sp>
        <p:nvSpPr>
          <p:cNvPr id="4" name="Slide Number Placeholder 3"/>
          <p:cNvSpPr>
            <a:spLocks noGrp="1"/>
          </p:cNvSpPr>
          <p:nvPr>
            <p:ph type="sldNum" sz="quarter" idx="5"/>
          </p:nvPr>
        </p:nvSpPr>
        <p:spPr/>
        <p:txBody>
          <a:bodyPr/>
          <a:lstStyle/>
          <a:p>
            <a:fld id="{45124882-DB5F-4B0E-977C-D12333A0855E}" type="slidenum">
              <a:rPr lang="en-US" smtClean="0"/>
              <a:t>22</a:t>
            </a:fld>
            <a:endParaRPr lang="en-US"/>
          </a:p>
        </p:txBody>
      </p:sp>
    </p:spTree>
    <p:extLst>
      <p:ext uri="{BB962C8B-B14F-4D97-AF65-F5344CB8AC3E}">
        <p14:creationId xmlns:p14="http://schemas.microsoft.com/office/powerpoint/2010/main" val="389487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Patients treated in the ICU as well as those who were not in the ICU tended to perform below expectations on most tests, particularly tests of fluency, processing speed, new learning, and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(Post-ICU scores are lower)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67% of PACT patients produced ≥1 impaired score (65% non-ICU, 69% post-ICU).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more than 1 out of every 5 patients are producing low scores on tests of learning, memory, processing speed, and verbal fluency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124882-DB5F-4B0E-977C-D12333A0855E}" type="slidenum">
              <a:rPr lang="en-US" smtClean="0"/>
              <a:t>23</a:t>
            </a:fld>
            <a:endParaRPr lang="en-US"/>
          </a:p>
        </p:txBody>
      </p:sp>
    </p:spTree>
    <p:extLst>
      <p:ext uri="{BB962C8B-B14F-4D97-AF65-F5344CB8AC3E}">
        <p14:creationId xmlns:p14="http://schemas.microsoft.com/office/powerpoint/2010/main" val="178702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dirty="0"/>
              <a:t>Another way of showing this</a:t>
            </a:r>
            <a:r>
              <a:rPr lang="en-US" dirty="0">
                <a:sym typeface="Wingdings" pitchFamily="2" charset="2"/>
              </a:rPr>
              <a:t>:</a:t>
            </a:r>
          </a:p>
          <a:p>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tx1"/>
                </a:solidFill>
                <a:effectLst/>
                <a:latin typeface="Arial"/>
                <a:ea typeface="Arial"/>
                <a:cs typeface="Arial"/>
                <a:sym typeface="Arial"/>
              </a:rPr>
              <a:t>Overall, 67% of PACT patients produced ≥1 score in the mild/moderate or severe range of impairment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tx1"/>
                </a:solidFill>
                <a:effectLst/>
                <a:latin typeface="Arial"/>
                <a:ea typeface="Arial"/>
                <a:cs typeface="Arial"/>
                <a:sym typeface="Arial"/>
              </a:rPr>
              <a:t>	Similar rates of impairment across clinics 65% non-ICU, 69% post-ICU.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Rates of patients showing 2 or more deficits as we defined it, exceeds statistical expectation for a battery of this length</a:t>
            </a:r>
            <a:endParaRPr dirty="0"/>
          </a:p>
        </p:txBody>
      </p:sp>
      <p:sp>
        <p:nvSpPr>
          <p:cNvPr id="432" name="Google Shape;43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93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200" dirty="0">
                <a:solidFill>
                  <a:schemeClr val="tx1"/>
                </a:solidFill>
                <a:effectLst/>
                <a:latin typeface="+mn-lt"/>
                <a:ea typeface="+mn-ea"/>
                <a:cs typeface="+mn-cs"/>
              </a:rPr>
              <a:t>Note QDRS is heavily weighted to changes in </a:t>
            </a:r>
            <a:r>
              <a:rPr lang="en-US" sz="1200" kern="1200" dirty="0" err="1">
                <a:solidFill>
                  <a:schemeClr val="tx1"/>
                </a:solidFill>
                <a:effectLst/>
                <a:latin typeface="+mn-lt"/>
                <a:ea typeface="+mn-ea"/>
                <a:cs typeface="+mn-cs"/>
              </a:rPr>
              <a:t>fx</a:t>
            </a:r>
            <a:r>
              <a:rPr lang="en-US" sz="1200" kern="1200" dirty="0">
                <a:solidFill>
                  <a:schemeClr val="tx1"/>
                </a:solidFill>
                <a:effectLst/>
                <a:latin typeface="+mn-lt"/>
                <a:ea typeface="+mn-ea"/>
                <a:cs typeface="+mn-cs"/>
              </a:rPr>
              <a:t> due to mood and thinking </a:t>
            </a:r>
          </a:p>
          <a:p>
            <a:pPr defTabSz="931774">
              <a:defRPr/>
            </a:pPr>
            <a:endParaRPr lang="en-US" sz="1200" kern="1200" dirty="0">
              <a:solidFill>
                <a:schemeClr val="tx1"/>
              </a:solidFill>
              <a:effectLst/>
              <a:latin typeface="+mn-lt"/>
              <a:ea typeface="+mn-ea"/>
              <a:cs typeface="+mn-cs"/>
            </a:endParaRPr>
          </a:p>
          <a:p>
            <a:pPr defTabSz="931774">
              <a:defRPr/>
            </a:pPr>
            <a:r>
              <a:rPr lang="en-US" sz="1200" kern="1200" dirty="0">
                <a:solidFill>
                  <a:schemeClr val="tx1"/>
                </a:solidFill>
                <a:effectLst/>
                <a:latin typeface="+mn-lt"/>
                <a:ea typeface="+mn-ea"/>
                <a:cs typeface="+mn-cs"/>
              </a:rPr>
              <a:t>Scores on measures of depression, anxiety, and functional decline did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differ based on PACT clinic and were </a:t>
            </a:r>
            <a:r>
              <a:rPr lang="en-US" sz="1200" u="sng" kern="1200" dirty="0">
                <a:solidFill>
                  <a:schemeClr val="tx1"/>
                </a:solidFill>
                <a:effectLst/>
                <a:latin typeface="+mn-lt"/>
                <a:ea typeface="+mn-ea"/>
                <a:cs typeface="+mn-cs"/>
              </a:rPr>
              <a:t>unrelated</a:t>
            </a:r>
            <a:r>
              <a:rPr lang="en-US" sz="1200" kern="1200" dirty="0">
                <a:solidFill>
                  <a:schemeClr val="tx1"/>
                </a:solidFill>
                <a:effectLst/>
                <a:latin typeface="+mn-lt"/>
                <a:ea typeface="+mn-ea"/>
                <a:cs typeface="+mn-cs"/>
              </a:rPr>
              <a:t> to cognitive composite scores </a:t>
            </a:r>
          </a:p>
          <a:p>
            <a:pPr defTabSz="931774">
              <a:defRPr/>
            </a:pPr>
            <a:endParaRPr lang="en-US" sz="1200" kern="1200" dirty="0">
              <a:solidFill>
                <a:schemeClr val="tx1"/>
              </a:solidFill>
              <a:effectLst/>
              <a:latin typeface="+mn-lt"/>
              <a:ea typeface="+mn-ea"/>
              <a:cs typeface="+mn-cs"/>
            </a:endParaRPr>
          </a:p>
          <a:p>
            <a:pPr defTabSz="931774">
              <a:defRPr/>
            </a:pPr>
            <a:endParaRPr lang="en-US" dirty="0"/>
          </a:p>
        </p:txBody>
      </p:sp>
      <p:sp>
        <p:nvSpPr>
          <p:cNvPr id="4" name="Slide Number Placeholder 3"/>
          <p:cNvSpPr>
            <a:spLocks noGrp="1"/>
          </p:cNvSpPr>
          <p:nvPr>
            <p:ph type="sldNum" sz="quarter" idx="10"/>
          </p:nvPr>
        </p:nvSpPr>
        <p:spPr/>
        <p:txBody>
          <a:bodyPr/>
          <a:lstStyle/>
          <a:p>
            <a:fld id="{45124882-DB5F-4B0E-977C-D12333A0855E}" type="slidenum">
              <a:rPr lang="en-US" smtClean="0"/>
              <a:t>25</a:t>
            </a:fld>
            <a:endParaRPr lang="en-US"/>
          </a:p>
        </p:txBody>
      </p:sp>
    </p:spTree>
    <p:extLst>
      <p:ext uri="{BB962C8B-B14F-4D97-AF65-F5344CB8AC3E}">
        <p14:creationId xmlns:p14="http://schemas.microsoft.com/office/powerpoint/2010/main" val="91016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124882-DB5F-4B0E-977C-D12333A0855E}" type="slidenum">
              <a:rPr lang="en-US" smtClean="0"/>
              <a:t>26</a:t>
            </a:fld>
            <a:endParaRPr lang="en-US"/>
          </a:p>
        </p:txBody>
      </p:sp>
    </p:spTree>
    <p:extLst>
      <p:ext uri="{BB962C8B-B14F-4D97-AF65-F5344CB8AC3E}">
        <p14:creationId xmlns:p14="http://schemas.microsoft.com/office/powerpoint/2010/main" val="3554862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ICTR </a:t>
            </a:r>
            <a:r>
              <a:rPr lang="en-US" dirty="0" err="1"/>
              <a:t>covid</a:t>
            </a:r>
            <a:r>
              <a:rPr lang="en-US" dirty="0"/>
              <a:t> town hall 10-2021</a:t>
            </a:r>
          </a:p>
        </p:txBody>
      </p:sp>
      <p:sp>
        <p:nvSpPr>
          <p:cNvPr id="4" name="Slide Number Placeholder 3"/>
          <p:cNvSpPr>
            <a:spLocks noGrp="1"/>
          </p:cNvSpPr>
          <p:nvPr>
            <p:ph type="sldNum" sz="quarter" idx="10"/>
          </p:nvPr>
        </p:nvSpPr>
        <p:spPr/>
        <p:txBody>
          <a:bodyPr/>
          <a:lstStyle/>
          <a:p>
            <a:fld id="{F0A933C5-621F-40CF-AF67-8A2127D3F8CF}" type="slidenum">
              <a:rPr lang="en-US" smtClean="0"/>
              <a:t>27</a:t>
            </a:fld>
            <a:endParaRPr lang="en-US"/>
          </a:p>
        </p:txBody>
      </p:sp>
    </p:spTree>
    <p:extLst>
      <p:ext uri="{BB962C8B-B14F-4D97-AF65-F5344CB8AC3E}">
        <p14:creationId xmlns:p14="http://schemas.microsoft.com/office/powerpoint/2010/main" val="9901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787CF7-BD5C-4068-9FB8-D6E742A1B1AA}" type="slidenum">
              <a:rPr lang="en-US" smtClean="0"/>
              <a:t>7</a:t>
            </a:fld>
            <a:endParaRPr lang="en-US"/>
          </a:p>
        </p:txBody>
      </p:sp>
    </p:spTree>
    <p:extLst>
      <p:ext uri="{BB962C8B-B14F-4D97-AF65-F5344CB8AC3E}">
        <p14:creationId xmlns:p14="http://schemas.microsoft.com/office/powerpoint/2010/main" val="300788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8970C3-4C3D-4AC6-8896-5708D6B91E09}" type="slidenum">
              <a:rPr lang="en-US" altLang="en-US" smtClean="0"/>
              <a:pPr/>
              <a:t>28</a:t>
            </a:fld>
            <a:endParaRPr lang="en-US" altLang="en-US"/>
          </a:p>
        </p:txBody>
      </p:sp>
    </p:spTree>
    <p:extLst>
      <p:ext uri="{BB962C8B-B14F-4D97-AF65-F5344CB8AC3E}">
        <p14:creationId xmlns:p14="http://schemas.microsoft.com/office/powerpoint/2010/main" val="2790493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proposed mechanisms under investigation for cardiac involvement of covid19. These include…</a:t>
            </a:r>
          </a:p>
          <a:p>
            <a:r>
              <a:rPr lang="en-US" dirty="0"/>
              <a:t>The resultant myocardial injury may clinical manifest both acutely or chronically as follows.</a:t>
            </a:r>
          </a:p>
          <a:p>
            <a:endParaRPr lang="en-US" dirty="0"/>
          </a:p>
          <a:p>
            <a:r>
              <a:rPr lang="en-US" dirty="0"/>
              <a:t>Diagnostic testing may reveal elevated markers of cardiac injury (</a:t>
            </a:r>
            <a:r>
              <a:rPr lang="en-US" dirty="0" err="1"/>
              <a:t>ie</a:t>
            </a:r>
            <a:r>
              <a:rPr lang="en-US" dirty="0"/>
              <a:t> troponin), </a:t>
            </a:r>
            <a:r>
              <a:rPr lang="en-US" dirty="0" err="1"/>
              <a:t>myocardiac</a:t>
            </a:r>
            <a:r>
              <a:rPr lang="en-US" dirty="0"/>
              <a:t> dysfunction on TTE which we will get more into, and </a:t>
            </a:r>
            <a:r>
              <a:rPr lang="en-US" dirty="0" err="1"/>
              <a:t>abnl</a:t>
            </a:r>
            <a:r>
              <a:rPr lang="en-US" dirty="0"/>
              <a:t> on CMR which has garnered a lot of attn with several conflicting studies on prevalence of myocardial involvement. </a:t>
            </a:r>
          </a:p>
          <a:p>
            <a:endParaRPr lang="en-US" dirty="0"/>
          </a:p>
          <a:p>
            <a:r>
              <a:rPr lang="en-US" dirty="0"/>
              <a:t>Clinically in </a:t>
            </a:r>
            <a:r>
              <a:rPr lang="en-US" dirty="0" err="1"/>
              <a:t>addn</a:t>
            </a:r>
            <a:r>
              <a:rPr lang="en-US" dirty="0"/>
              <a:t> to symptoms, this can result in CV syndromes which next slide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A933C5-621F-40CF-AF67-8A2127D3F8CF}" type="slidenum">
              <a:rPr kumimoji="0" lang="en-US" sz="1200" b="0" i="0" u="none" strike="noStrike" kern="1200" cap="none" spc="0" normalizeH="0" baseline="0" noProof="0" smtClean="0">
                <a:ln>
                  <a:noFill/>
                </a:ln>
                <a:solidFill>
                  <a:prstClr val="black"/>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57629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syndromes summarized here</a:t>
            </a:r>
          </a:p>
          <a:p>
            <a:r>
              <a:rPr lang="en-US" dirty="0"/>
              <a:t>The challenge is when cardiac involvement is not so overt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A933C5-621F-40CF-AF67-8A2127D3F8CF}" type="slidenum">
              <a:rPr kumimoji="0" lang="en-US" sz="1200" b="0" i="0" u="none" strike="noStrike" kern="1200" cap="none" spc="0" normalizeH="0" baseline="0" noProof="0" smtClean="0">
                <a:ln>
                  <a:noFill/>
                </a:ln>
                <a:solidFill>
                  <a:prstClr val="black"/>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973932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Upwards of 25% of hospitalized patients</a:t>
            </a:r>
          </a:p>
          <a:p>
            <a:r>
              <a:rPr lang="en-US" dirty="0"/>
              <a:t>Higher in those w severe disease</a:t>
            </a:r>
          </a:p>
          <a:p>
            <a:endParaRPr lang="en-US" dirty="0"/>
          </a:p>
        </p:txBody>
      </p:sp>
      <p:sp>
        <p:nvSpPr>
          <p:cNvPr id="4" name="Slide Number Placeholder 3"/>
          <p:cNvSpPr>
            <a:spLocks noGrp="1"/>
          </p:cNvSpPr>
          <p:nvPr>
            <p:ph type="sldNum" sz="quarter" idx="5"/>
          </p:nvPr>
        </p:nvSpPr>
        <p:spPr/>
        <p:txBody>
          <a:bodyPr/>
          <a:lstStyle/>
          <a:p>
            <a:fld id="{1E38D43D-2367-43BE-9C23-E910DD644704}" type="slidenum">
              <a:rPr lang="en-US" smtClean="0"/>
              <a:t>31</a:t>
            </a:fld>
            <a:endParaRPr lang="en-US"/>
          </a:p>
        </p:txBody>
      </p:sp>
    </p:spTree>
    <p:extLst>
      <p:ext uri="{BB962C8B-B14F-4D97-AF65-F5344CB8AC3E}">
        <p14:creationId xmlns:p14="http://schemas.microsoft.com/office/powerpoint/2010/main" val="3938151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the pandemic we worked with our </a:t>
            </a:r>
            <a:r>
              <a:rPr lang="en-US" dirty="0" err="1"/>
              <a:t>covid</a:t>
            </a:r>
            <a:r>
              <a:rPr lang="en-US" dirty="0"/>
              <a:t> clinical response team to incorporate cardiac evaluation, including</a:t>
            </a:r>
            <a:r>
              <a:rPr lang="en-US" baseline="0" dirty="0"/>
              <a:t> echo protocol,</a:t>
            </a:r>
            <a:r>
              <a:rPr lang="en-US" dirty="0"/>
              <a:t> into the inpatient </a:t>
            </a:r>
            <a:r>
              <a:rPr lang="en-US" dirty="0" err="1"/>
              <a:t>covid</a:t>
            </a:r>
            <a:r>
              <a:rPr lang="en-US" dirty="0"/>
              <a:t> clinical pathway. What we noticed was the majority of patients undergoing</a:t>
            </a:r>
            <a:r>
              <a:rPr lang="en-US" baseline="0" dirty="0"/>
              <a:t> echo </a:t>
            </a:r>
            <a:r>
              <a:rPr lang="en-US" dirty="0"/>
              <a:t>had ‘normal heart function’ , or EF. But given the reports of prevalent myocardial injury, we retrospectively looked at novel markers of cardiac function using</a:t>
            </a:r>
            <a:r>
              <a:rPr lang="en-US" baseline="0" dirty="0"/>
              <a:t> speckle tracking echocardiography</a:t>
            </a:r>
            <a:r>
              <a:rPr lang="en-US" dirty="0"/>
              <a:t>, such as myocardial work efficiency, light blue boxes, and found that myocardial dysfunction was actually highly prevalent despite normal</a:t>
            </a:r>
            <a:r>
              <a:rPr lang="en-US" baseline="0" dirty="0"/>
              <a:t> LVEF.</a:t>
            </a:r>
          </a:p>
          <a:p>
            <a:pPr defTabSz="966612"/>
            <a:r>
              <a:rPr lang="en-US" sz="1300" dirty="0"/>
              <a:t>In addition, increased systemic inflammation measured by interleukin-6 level was associated with reduced MWE, which in turn was also </a:t>
            </a:r>
            <a:r>
              <a:rPr lang="en-US" sz="1300" dirty="0" err="1"/>
              <a:t>assoc</a:t>
            </a:r>
            <a:r>
              <a:rPr lang="en-US" sz="1300" dirty="0"/>
              <a:t> with </a:t>
            </a:r>
            <a:r>
              <a:rPr lang="en-US" sz="1300" dirty="0" err="1"/>
              <a:t>inc</a:t>
            </a:r>
            <a:r>
              <a:rPr lang="en-US" sz="1300" dirty="0"/>
              <a:t> in hospital mortality after adjustment.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A933C5-621F-40CF-AF67-8A2127D3F8CF}" type="slidenum">
              <a:rPr lang="en-US" smtClean="0"/>
              <a:t>32</a:t>
            </a:fld>
            <a:endParaRPr lang="en-US"/>
          </a:p>
        </p:txBody>
      </p:sp>
    </p:spTree>
    <p:extLst>
      <p:ext uri="{BB962C8B-B14F-4D97-AF65-F5344CB8AC3E}">
        <p14:creationId xmlns:p14="http://schemas.microsoft.com/office/powerpoint/2010/main" val="2175592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enter our second year into the pandemic, attention has shifted to post acute covid19 syndrome which is characterized by ongoing symptoms after presumed convalescence from acute viral infection. These </a:t>
            </a:r>
            <a:r>
              <a:rPr lang="en-US" dirty="0" err="1"/>
              <a:t>sxs</a:t>
            </a:r>
            <a:r>
              <a:rPr lang="en-US" dirty="0"/>
              <a:t> overlap with CV </a:t>
            </a:r>
            <a:r>
              <a:rPr lang="en-US" dirty="0" err="1"/>
              <a:t>sxs</a:t>
            </a:r>
            <a:r>
              <a:rPr lang="en-US" dirty="0"/>
              <a:t> which are prevalent even 6 months out from infection as demonstrated in several cohorts</a:t>
            </a:r>
          </a:p>
          <a:p>
            <a:endParaRPr lang="en-US" dirty="0"/>
          </a:p>
          <a:p>
            <a:endParaRPr lang="en-US" dirty="0"/>
          </a:p>
        </p:txBody>
      </p:sp>
      <p:sp>
        <p:nvSpPr>
          <p:cNvPr id="4" name="Slide Number Placeholder 3"/>
          <p:cNvSpPr>
            <a:spLocks noGrp="1"/>
          </p:cNvSpPr>
          <p:nvPr>
            <p:ph type="sldNum" sz="quarter" idx="5"/>
          </p:nvPr>
        </p:nvSpPr>
        <p:spPr/>
        <p:txBody>
          <a:bodyPr/>
          <a:lstStyle/>
          <a:p>
            <a:fld id="{CFBC1A93-9C29-4FEB-B7A3-F310A3867E67}" type="slidenum">
              <a:rPr lang="en-US" smtClean="0"/>
              <a:t>33</a:t>
            </a:fld>
            <a:endParaRPr lang="en-US"/>
          </a:p>
        </p:txBody>
      </p:sp>
    </p:spTree>
    <p:extLst>
      <p:ext uri="{BB962C8B-B14F-4D97-AF65-F5344CB8AC3E}">
        <p14:creationId xmlns:p14="http://schemas.microsoft.com/office/powerpoint/2010/main" val="3572337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MRI studies in patients largely with CV symptoms or hospitalization so higher risk cohort</a:t>
            </a:r>
          </a:p>
          <a:p>
            <a:endParaRPr lang="en-US" dirty="0"/>
          </a:p>
          <a:p>
            <a:r>
              <a:rPr lang="en-US" dirty="0"/>
              <a:t>Much more rare in mild/asymptomatic disease as demonstrated in some screening studies of athletes</a:t>
            </a:r>
          </a:p>
          <a:p>
            <a:endParaRPr lang="en-US" dirty="0"/>
          </a:p>
          <a:p>
            <a:r>
              <a:rPr lang="en-US" dirty="0"/>
              <a:t>More to come</a:t>
            </a:r>
          </a:p>
        </p:txBody>
      </p:sp>
      <p:sp>
        <p:nvSpPr>
          <p:cNvPr id="4" name="Slide Number Placeholder 3"/>
          <p:cNvSpPr>
            <a:spLocks noGrp="1"/>
          </p:cNvSpPr>
          <p:nvPr>
            <p:ph type="sldNum" sz="quarter" idx="5"/>
          </p:nvPr>
        </p:nvSpPr>
        <p:spPr/>
        <p:txBody>
          <a:bodyPr/>
          <a:lstStyle/>
          <a:p>
            <a:fld id="{1E38D43D-2367-43BE-9C23-E910DD644704}" type="slidenum">
              <a:rPr lang="en-US" smtClean="0"/>
              <a:t>34</a:t>
            </a:fld>
            <a:endParaRPr lang="en-US"/>
          </a:p>
        </p:txBody>
      </p:sp>
    </p:spTree>
    <p:extLst>
      <p:ext uri="{BB962C8B-B14F-4D97-AF65-F5344CB8AC3E}">
        <p14:creationId xmlns:p14="http://schemas.microsoft.com/office/powerpoint/2010/main" val="942533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Bentivo</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sz="1200" b="1" i="0" kern="1200" dirty="0">
                <a:solidFill>
                  <a:schemeClr val="tx1"/>
                </a:solidFill>
                <a:effectLst/>
                <a:latin typeface="+mn-lt"/>
                <a:ea typeface="+mn-ea"/>
                <a:cs typeface="+mn-cs"/>
              </a:rPr>
              <a:t>There were 22 participants enrolled. (F-12, M-10)</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Hospitalized-15</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Long Covid-7</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White-8 (F-3, M-5)</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Black-12(F-9, M-3)</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Hispanic-M-1</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Asian-M-1</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glio</a:t>
            </a:r>
            <a:r>
              <a:rPr lang="en-US" sz="1200" kern="1200" dirty="0">
                <a:solidFill>
                  <a:schemeClr val="tx1"/>
                </a:solidFill>
                <a:latin typeface="+mn-lt"/>
                <a:ea typeface="+mn-ea"/>
                <a:cs typeface="+mn-cs"/>
              </a:rPr>
              <a:t> Family Fund and the Post-acute COVID-19 Syndrome Discovery Fund of the Johns Hopkins University</a:t>
            </a:r>
            <a:endParaRPr lang="en-US" dirty="0"/>
          </a:p>
        </p:txBody>
      </p:sp>
      <p:sp>
        <p:nvSpPr>
          <p:cNvPr id="4" name="Slide Number Placeholder 3"/>
          <p:cNvSpPr>
            <a:spLocks noGrp="1"/>
          </p:cNvSpPr>
          <p:nvPr>
            <p:ph type="sldNum" sz="quarter" idx="5"/>
          </p:nvPr>
        </p:nvSpPr>
        <p:spPr/>
        <p:txBody>
          <a:bodyPr/>
          <a:lstStyle/>
          <a:p>
            <a:fld id="{F0A933C5-621F-40CF-AF67-8A2127D3F8CF}" type="slidenum">
              <a:rPr lang="en-US" smtClean="0"/>
              <a:t>35</a:t>
            </a:fld>
            <a:endParaRPr lang="en-US"/>
          </a:p>
        </p:txBody>
      </p:sp>
    </p:spTree>
    <p:extLst>
      <p:ext uri="{BB962C8B-B14F-4D97-AF65-F5344CB8AC3E}">
        <p14:creationId xmlns:p14="http://schemas.microsoft.com/office/powerpoint/2010/main" val="86578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A933C5-621F-40CF-AF67-8A2127D3F8CF}" type="slidenum">
              <a:rPr lang="en-US" smtClean="0"/>
              <a:t>36</a:t>
            </a:fld>
            <a:endParaRPr lang="en-US"/>
          </a:p>
        </p:txBody>
      </p:sp>
    </p:spTree>
    <p:extLst>
      <p:ext uri="{BB962C8B-B14F-4D97-AF65-F5344CB8AC3E}">
        <p14:creationId xmlns:p14="http://schemas.microsoft.com/office/powerpoint/2010/main" val="3836637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 differences in long term </a:t>
            </a:r>
            <a:r>
              <a:rPr lang="en-US" dirty="0" err="1"/>
              <a:t>pasc</a:t>
            </a:r>
            <a:r>
              <a:rPr lang="en-US" dirty="0"/>
              <a:t>?</a:t>
            </a:r>
          </a:p>
        </p:txBody>
      </p:sp>
      <p:sp>
        <p:nvSpPr>
          <p:cNvPr id="4" name="Slide Number Placeholder 3"/>
          <p:cNvSpPr>
            <a:spLocks noGrp="1"/>
          </p:cNvSpPr>
          <p:nvPr>
            <p:ph type="sldNum" sz="quarter" idx="5"/>
          </p:nvPr>
        </p:nvSpPr>
        <p:spPr/>
        <p:txBody>
          <a:bodyPr/>
          <a:lstStyle/>
          <a:p>
            <a:fld id="{F0A933C5-621F-40CF-AF67-8A2127D3F8CF}" type="slidenum">
              <a:rPr lang="en-US" smtClean="0"/>
              <a:t>37</a:t>
            </a:fld>
            <a:endParaRPr lang="en-US"/>
          </a:p>
        </p:txBody>
      </p:sp>
    </p:spTree>
    <p:extLst>
      <p:ext uri="{BB962C8B-B14F-4D97-AF65-F5344CB8AC3E}">
        <p14:creationId xmlns:p14="http://schemas.microsoft.com/office/powerpoint/2010/main" val="246251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87141-078B-304F-940B-147A69DB2B48}" type="slidenum">
              <a:rPr lang="en-US" smtClean="0"/>
              <a:t>9</a:t>
            </a:fld>
            <a:endParaRPr lang="en-US"/>
          </a:p>
        </p:txBody>
      </p:sp>
    </p:spTree>
    <p:extLst>
      <p:ext uri="{BB962C8B-B14F-4D97-AF65-F5344CB8AC3E}">
        <p14:creationId xmlns:p14="http://schemas.microsoft.com/office/powerpoint/2010/main" val="359557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8D43D-2367-43BE-9C23-E910DD644704}" type="slidenum">
              <a:rPr lang="en-US" smtClean="0"/>
              <a:t>41</a:t>
            </a:fld>
            <a:endParaRPr lang="en-US"/>
          </a:p>
        </p:txBody>
      </p:sp>
    </p:spTree>
    <p:extLst>
      <p:ext uri="{BB962C8B-B14F-4D97-AF65-F5344CB8AC3E}">
        <p14:creationId xmlns:p14="http://schemas.microsoft.com/office/powerpoint/2010/main" val="2700837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787CF7-BD5C-4068-9FB8-D6E742A1B1AA}" type="slidenum">
              <a:rPr lang="en-US" smtClean="0"/>
              <a:t>44</a:t>
            </a:fld>
            <a:endParaRPr lang="en-US"/>
          </a:p>
        </p:txBody>
      </p:sp>
    </p:spTree>
    <p:extLst>
      <p:ext uri="{BB962C8B-B14F-4D97-AF65-F5344CB8AC3E}">
        <p14:creationId xmlns:p14="http://schemas.microsoft.com/office/powerpoint/2010/main" val="74953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timeline</a:t>
            </a:r>
          </a:p>
          <a:p>
            <a:r>
              <a:rPr lang="en-US" dirty="0"/>
              <a:t>Mechanism unknown</a:t>
            </a:r>
          </a:p>
          <a:p>
            <a:r>
              <a:rPr lang="en-US" dirty="0"/>
              <a:t>Trajectory unclear – china and </a:t>
            </a:r>
            <a:r>
              <a:rPr lang="en-US" dirty="0" err="1"/>
              <a:t>italy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19CF7-A6DC-6342-98C9-0FEF1C092C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0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organ systems</a:t>
            </a:r>
          </a:p>
          <a:p>
            <a:r>
              <a:rPr lang="en-US" dirty="0"/>
              <a:t>10-30% of patients (&gt;10 million people in the US)</a:t>
            </a:r>
          </a:p>
          <a:p>
            <a:r>
              <a:rPr lang="en-US" dirty="0"/>
              <a:t>So the implications are huge in terms of raw numbers of patients affected and the impact on the healthcare system – what does 10-30% translate to in MD or in US?</a:t>
            </a:r>
          </a:p>
        </p:txBody>
      </p:sp>
      <p:sp>
        <p:nvSpPr>
          <p:cNvPr id="4" name="Slide Number Placeholder 3"/>
          <p:cNvSpPr>
            <a:spLocks noGrp="1"/>
          </p:cNvSpPr>
          <p:nvPr>
            <p:ph type="sldNum" sz="quarter" idx="5"/>
          </p:nvPr>
        </p:nvSpPr>
        <p:spPr/>
        <p:txBody>
          <a:bodyPr/>
          <a:lstStyle/>
          <a:p>
            <a:fld id="{FCB19CF7-A6DC-6342-98C9-0FEF1C092C47}" type="slidenum">
              <a:rPr lang="en-US" smtClean="0"/>
              <a:t>12</a:t>
            </a:fld>
            <a:endParaRPr lang="en-US"/>
          </a:p>
        </p:txBody>
      </p:sp>
    </p:spTree>
    <p:extLst>
      <p:ext uri="{BB962C8B-B14F-4D97-AF65-F5344CB8AC3E}">
        <p14:creationId xmlns:p14="http://schemas.microsoft.com/office/powerpoint/2010/main" val="315182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Early out of the gate</a:t>
            </a:r>
          </a:p>
          <a:p>
            <a:pPr marL="171450" indent="-171450">
              <a:buFontTx/>
              <a:buChar char="-"/>
            </a:pPr>
            <a:r>
              <a:rPr lang="en-US" b="0" dirty="0"/>
              <a:t>PICS framework</a:t>
            </a:r>
          </a:p>
          <a:p>
            <a:pPr marL="171450" indent="-171450">
              <a:buFontTx/>
              <a:buChar char="-"/>
            </a:pPr>
            <a:r>
              <a:rPr lang="en-US" b="0" dirty="0"/>
              <a:t>Both mild and severe initial disease</a:t>
            </a:r>
          </a:p>
          <a:p>
            <a:pPr marL="171450" indent="-171450">
              <a:buFontTx/>
              <a:buChar char="-"/>
            </a:pPr>
            <a:r>
              <a:rPr lang="en-US" b="0" dirty="0"/>
              <a:t>Personal passion</a:t>
            </a:r>
          </a:p>
          <a:p>
            <a:endParaRPr lang="en-US" b="1" dirty="0"/>
          </a:p>
        </p:txBody>
      </p:sp>
      <p:sp>
        <p:nvSpPr>
          <p:cNvPr id="4" name="Slide Number Placeholder 3"/>
          <p:cNvSpPr>
            <a:spLocks noGrp="1"/>
          </p:cNvSpPr>
          <p:nvPr>
            <p:ph type="sldNum" sz="quarter" idx="5"/>
          </p:nvPr>
        </p:nvSpPr>
        <p:spPr/>
        <p:txBody>
          <a:bodyPr/>
          <a:lstStyle/>
          <a:p>
            <a:fld id="{FCB19CF7-A6DC-6342-98C9-0FEF1C092C47}" type="slidenum">
              <a:rPr lang="en-US" smtClean="0"/>
              <a:t>13</a:t>
            </a:fld>
            <a:endParaRPr lang="en-US"/>
          </a:p>
        </p:txBody>
      </p:sp>
    </p:spTree>
    <p:extLst>
      <p:ext uri="{BB962C8B-B14F-4D97-AF65-F5344CB8AC3E}">
        <p14:creationId xmlns:p14="http://schemas.microsoft.com/office/powerpoint/2010/main" val="326577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19CF7-A6DC-6342-98C9-0FEF1C092C47}" type="slidenum">
              <a:rPr lang="en-US" smtClean="0"/>
              <a:t>14</a:t>
            </a:fld>
            <a:endParaRPr lang="en-US"/>
          </a:p>
        </p:txBody>
      </p:sp>
    </p:spTree>
    <p:extLst>
      <p:ext uri="{BB962C8B-B14F-4D97-AF65-F5344CB8AC3E}">
        <p14:creationId xmlns:p14="http://schemas.microsoft.com/office/powerpoint/2010/main" val="624722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our website</a:t>
            </a:r>
          </a:p>
        </p:txBody>
      </p:sp>
      <p:sp>
        <p:nvSpPr>
          <p:cNvPr id="4" name="Slide Number Placeholder 3"/>
          <p:cNvSpPr>
            <a:spLocks noGrp="1"/>
          </p:cNvSpPr>
          <p:nvPr>
            <p:ph type="sldNum" sz="quarter" idx="5"/>
          </p:nvPr>
        </p:nvSpPr>
        <p:spPr/>
        <p:txBody>
          <a:bodyPr/>
          <a:lstStyle/>
          <a:p>
            <a:fld id="{FCB19CF7-A6DC-6342-98C9-0FEF1C092C47}" type="slidenum">
              <a:rPr lang="en-US" smtClean="0"/>
              <a:t>15</a:t>
            </a:fld>
            <a:endParaRPr lang="en-US"/>
          </a:p>
        </p:txBody>
      </p:sp>
    </p:spTree>
    <p:extLst>
      <p:ext uri="{BB962C8B-B14F-4D97-AF65-F5344CB8AC3E}">
        <p14:creationId xmlns:p14="http://schemas.microsoft.com/office/powerpoint/2010/main" val="109864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demand? Waitlist</a:t>
            </a:r>
          </a:p>
        </p:txBody>
      </p:sp>
      <p:sp>
        <p:nvSpPr>
          <p:cNvPr id="4" name="Slide Number Placeholder 3"/>
          <p:cNvSpPr>
            <a:spLocks noGrp="1"/>
          </p:cNvSpPr>
          <p:nvPr>
            <p:ph type="sldNum" sz="quarter" idx="5"/>
          </p:nvPr>
        </p:nvSpPr>
        <p:spPr/>
        <p:txBody>
          <a:bodyPr/>
          <a:lstStyle/>
          <a:p>
            <a:fld id="{FCB19CF7-A6DC-6342-98C9-0FEF1C092C47}" type="slidenum">
              <a:rPr lang="en-US" smtClean="0"/>
              <a:t>16</a:t>
            </a:fld>
            <a:endParaRPr lang="en-US"/>
          </a:p>
        </p:txBody>
      </p:sp>
    </p:spTree>
    <p:extLst>
      <p:ext uri="{BB962C8B-B14F-4D97-AF65-F5344CB8AC3E}">
        <p14:creationId xmlns:p14="http://schemas.microsoft.com/office/powerpoint/2010/main" val="1943903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12192000" cy="5334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5" y="1666997"/>
            <a:ext cx="9639299" cy="4373100"/>
          </a:xfrm>
          <a:prstGeom prst="rect">
            <a:avLst/>
          </a:prstGeom>
        </p:spPr>
      </p:pic>
      <p:sp>
        <p:nvSpPr>
          <p:cNvPr id="2" name="Title 1"/>
          <p:cNvSpPr>
            <a:spLocks noGrp="1"/>
          </p:cNvSpPr>
          <p:nvPr>
            <p:ph type="ctrTitle"/>
          </p:nvPr>
        </p:nvSpPr>
        <p:spPr>
          <a:xfrm>
            <a:off x="274864" y="5392057"/>
            <a:ext cx="9144000" cy="706097"/>
          </a:xfrm>
        </p:spPr>
        <p:txBody>
          <a:bodyPr anchor="b">
            <a:normAutofit/>
          </a:bodyPr>
          <a:lstStyle>
            <a:lvl1pPr algn="l">
              <a:defRPr sz="4800">
                <a:solidFill>
                  <a:srgbClr val="002D72"/>
                </a:solidFill>
              </a:defRPr>
            </a:lvl1pPr>
          </a:lstStyle>
          <a:p>
            <a:r>
              <a:rPr lang="en-US"/>
              <a:t>Click to edit Master title style</a:t>
            </a:r>
          </a:p>
        </p:txBody>
      </p:sp>
      <p:sp>
        <p:nvSpPr>
          <p:cNvPr id="3" name="Subtitle 2"/>
          <p:cNvSpPr>
            <a:spLocks noGrp="1"/>
          </p:cNvSpPr>
          <p:nvPr>
            <p:ph type="subTitle" idx="1"/>
          </p:nvPr>
        </p:nvSpPr>
        <p:spPr>
          <a:xfrm>
            <a:off x="274864" y="6098154"/>
            <a:ext cx="9144000" cy="44960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1210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810"/>
            <a:ext cx="10515600" cy="1249133"/>
          </a:xfrm>
        </p:spPr>
        <p:txBody>
          <a:bodyPr anchor="ct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1600200"/>
            <a:ext cx="6172200" cy="4260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600200"/>
            <a:ext cx="3932237" cy="4268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6191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811"/>
            <a:ext cx="10515600" cy="1289953"/>
          </a:xfrm>
        </p:spPr>
        <p:txBody>
          <a:bodyPr anchor="ctr">
            <a:normAutofit/>
          </a:bodyPr>
          <a:lstStyle>
            <a:lvl1pPr>
              <a:defRPr sz="4400"/>
            </a:lvl1pPr>
          </a:lstStyle>
          <a:p>
            <a:r>
              <a:rPr lang="en-US"/>
              <a:t>Click to edit Master title style</a:t>
            </a:r>
          </a:p>
        </p:txBody>
      </p:sp>
      <p:sp>
        <p:nvSpPr>
          <p:cNvPr id="3" name="Picture Placeholder 2"/>
          <p:cNvSpPr>
            <a:spLocks noGrp="1"/>
          </p:cNvSpPr>
          <p:nvPr>
            <p:ph type="pic" idx="1"/>
          </p:nvPr>
        </p:nvSpPr>
        <p:spPr>
          <a:xfrm>
            <a:off x="5183188" y="1600200"/>
            <a:ext cx="6172200" cy="4260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5611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455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ode">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12192000" cy="5334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5" y="1666997"/>
            <a:ext cx="9639299" cy="4373100"/>
          </a:xfrm>
          <a:prstGeom prst="rect">
            <a:avLst/>
          </a:prstGeom>
        </p:spPr>
      </p:pic>
      <p:sp>
        <p:nvSpPr>
          <p:cNvPr id="4" name="TextBox 3"/>
          <p:cNvSpPr txBox="1"/>
          <p:nvPr userDrawn="1"/>
        </p:nvSpPr>
        <p:spPr>
          <a:xfrm>
            <a:off x="7306870" y="5960225"/>
            <a:ext cx="4609980" cy="461665"/>
          </a:xfrm>
          <a:prstGeom prst="rect">
            <a:avLst/>
          </a:prstGeom>
          <a:noFill/>
        </p:spPr>
        <p:txBody>
          <a:bodyPr wrap="none" rtlCol="0">
            <a:spAutoFit/>
          </a:bodyPr>
          <a:lstStyle/>
          <a:p>
            <a:r>
              <a:rPr lang="en-US" sz="2400" dirty="0">
                <a:solidFill>
                  <a:srgbClr val="002D72"/>
                </a:solidFill>
              </a:rPr>
              <a:t>Where Science and People Connect</a:t>
            </a:r>
          </a:p>
        </p:txBody>
      </p:sp>
    </p:spTree>
    <p:extLst>
      <p:ext uri="{BB962C8B-B14F-4D97-AF65-F5344CB8AC3E}">
        <p14:creationId xmlns:p14="http://schemas.microsoft.com/office/powerpoint/2010/main" val="1562761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FA5681-8629-43D7-A08C-5AC38FF8EA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367"/>
          <a:stretch/>
        </p:blipFill>
        <p:spPr>
          <a:xfrm>
            <a:off x="0" y="6094051"/>
            <a:ext cx="12192000" cy="685855"/>
          </a:xfrm>
          <a:prstGeom prst="rect">
            <a:avLst/>
          </a:prstGeom>
        </p:spPr>
      </p:pic>
      <p:sp>
        <p:nvSpPr>
          <p:cNvPr id="3" name="Content Placeholder 2"/>
          <p:cNvSpPr>
            <a:spLocks noGrp="1"/>
          </p:cNvSpPr>
          <p:nvPr>
            <p:ph idx="1"/>
          </p:nvPr>
        </p:nvSpPr>
        <p:spPr>
          <a:xfrm>
            <a:off x="1097280" y="1156139"/>
            <a:ext cx="10058400" cy="4712956"/>
          </a:xfrm>
        </p:spPr>
        <p:txBody>
          <a:bodyPr/>
          <a:lstStyle>
            <a:lvl1pPr marL="168275" indent="-168275">
              <a:buClrTx/>
              <a:buFont typeface="Arial" panose="020B0604020202020204" pitchFamily="34" charset="0"/>
              <a:buChar char="•"/>
              <a:defRPr/>
            </a:lvl1pPr>
            <a:lvl2pPr marL="384048" indent="-182880">
              <a:buClrTx/>
              <a:buFont typeface="Arial" panose="020B0604020202020204" pitchFamily="34" charset="0"/>
              <a:buChar char="•"/>
              <a:defRPr/>
            </a:lvl2pPr>
            <a:lvl3pPr marL="566928" indent="-182880">
              <a:buClrTx/>
              <a:buFont typeface="Arial" panose="020B0604020202020204" pitchFamily="34" charset="0"/>
              <a:buChar char="•"/>
              <a:defRPr/>
            </a:lvl3pPr>
            <a:lvl4pPr marL="749808" indent="-182880">
              <a:buClrTx/>
              <a:buFont typeface="Arial" panose="020B0604020202020204" pitchFamily="34" charset="0"/>
              <a:buChar char="•"/>
              <a:defRPr/>
            </a:lvl4pPr>
            <a:lvl5pPr marL="932688" indent="-182880">
              <a:buClrTx/>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D0FA896-4B94-4FC7-B423-F52F8DD2C0C9}"/>
              </a:ext>
            </a:extLst>
          </p:cNvPr>
          <p:cNvSpPr txBox="1">
            <a:spLocks/>
          </p:cNvSpPr>
          <p:nvPr userDrawn="1"/>
        </p:nvSpPr>
        <p:spPr>
          <a:xfrm>
            <a:off x="457200" y="286605"/>
            <a:ext cx="11277600" cy="702301"/>
          </a:xfrm>
          <a:prstGeom prst="rect">
            <a:avLst/>
          </a:prstGeom>
          <a:solidFill>
            <a:schemeClr val="tx1">
              <a:lumMod val="75000"/>
              <a:lumOff val="25000"/>
            </a:schemeClr>
          </a:solidFill>
        </p:spPr>
        <p:txBody>
          <a:bodyPr vert="horz" lIns="91440" tIns="45720" rIns="91440" bIns="45720" rtlCol="0" anchor="b">
            <a:noAutofit/>
          </a:bodyPr>
          <a:lstStyle>
            <a:lvl1pPr marL="0" algn="ctr" defTabSz="685800" rtl="0" eaLnBrk="1" latinLnBrk="0" hangingPunct="1">
              <a:lnSpc>
                <a:spcPct val="85000"/>
              </a:lnSpc>
              <a:spcBef>
                <a:spcPct val="0"/>
              </a:spcBef>
              <a:buNone/>
              <a:defRPr sz="3600" b="1" kern="1200" spc="-38" baseline="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12" name="Title 6">
            <a:extLst>
              <a:ext uri="{FF2B5EF4-FFF2-40B4-BE49-F238E27FC236}">
                <a16:creationId xmlns:a16="http://schemas.microsoft.com/office/drawing/2014/main" id="{F3342DC5-83E7-4457-9AFA-376467C3576B}"/>
              </a:ext>
            </a:extLst>
          </p:cNvPr>
          <p:cNvSpPr>
            <a:spLocks noGrp="1"/>
          </p:cNvSpPr>
          <p:nvPr>
            <p:ph type="title"/>
          </p:nvPr>
        </p:nvSpPr>
        <p:spPr>
          <a:xfrm>
            <a:off x="457200" y="208548"/>
            <a:ext cx="11277600" cy="780358"/>
          </a:xfrm>
        </p:spPr>
        <p:txBody>
          <a:bodyPr/>
          <a:lstStyle>
            <a:lvl1pPr algn="ctr">
              <a:defRPr>
                <a:solidFill>
                  <a:schemeClr val="accent2"/>
                </a:solidFill>
              </a:defRPr>
            </a:lvl1pPr>
          </a:lstStyle>
          <a:p>
            <a:r>
              <a:rPr lang="en-US" dirty="0"/>
              <a:t>Click to edit Master title style</a:t>
            </a:r>
          </a:p>
        </p:txBody>
      </p:sp>
      <p:pic>
        <p:nvPicPr>
          <p:cNvPr id="13" name="Picture 12" descr="A picture containing cake, flower, holding, food&#10;&#10;Description automatically generated">
            <a:extLst>
              <a:ext uri="{FF2B5EF4-FFF2-40B4-BE49-F238E27FC236}">
                <a16:creationId xmlns:a16="http://schemas.microsoft.com/office/drawing/2014/main" id="{2F8EBC08-EBF4-4AE9-85A5-B61A8D10BE7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67588" y="6135780"/>
            <a:ext cx="685800" cy="544786"/>
          </a:xfrm>
          <a:prstGeom prst="rect">
            <a:avLst/>
          </a:prstGeom>
        </p:spPr>
      </p:pic>
      <p:pic>
        <p:nvPicPr>
          <p:cNvPr id="14" name="Picture 13" descr="A picture containing cake, flower, holding, food&#10;&#10;Description automatically generated">
            <a:extLst>
              <a:ext uri="{FF2B5EF4-FFF2-40B4-BE49-F238E27FC236}">
                <a16:creationId xmlns:a16="http://schemas.microsoft.com/office/drawing/2014/main" id="{38551FB5-135F-4A85-8E1D-CDA6B67210E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000171" y="6278113"/>
            <a:ext cx="571500" cy="493873"/>
          </a:xfrm>
          <a:prstGeom prst="rect">
            <a:avLst/>
          </a:prstGeom>
        </p:spPr>
      </p:pic>
      <p:pic>
        <p:nvPicPr>
          <p:cNvPr id="16" name="Picture 15" descr="A picture containing cake, flower, holding, food&#10;&#10;Description automatically generated">
            <a:extLst>
              <a:ext uri="{FF2B5EF4-FFF2-40B4-BE49-F238E27FC236}">
                <a16:creationId xmlns:a16="http://schemas.microsoft.com/office/drawing/2014/main" id="{E5D73E8D-B89B-48EF-B068-E9DE4EA3123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987690" y="6145719"/>
            <a:ext cx="457200" cy="414212"/>
          </a:xfrm>
          <a:prstGeom prst="rect">
            <a:avLst/>
          </a:prstGeom>
        </p:spPr>
      </p:pic>
      <p:pic>
        <p:nvPicPr>
          <p:cNvPr id="17" name="Picture 16" descr="A picture containing cake, flower, holding, food&#10;&#10;Description automatically generated">
            <a:extLst>
              <a:ext uri="{FF2B5EF4-FFF2-40B4-BE49-F238E27FC236}">
                <a16:creationId xmlns:a16="http://schemas.microsoft.com/office/drawing/2014/main" id="{F75C79AC-B261-4E25-9559-5B030BD284A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89651" y="6378572"/>
            <a:ext cx="342900" cy="342900"/>
          </a:xfrm>
          <a:prstGeom prst="rect">
            <a:avLst/>
          </a:prstGeom>
        </p:spPr>
      </p:pic>
    </p:spTree>
    <p:extLst>
      <p:ext uri="{BB962C8B-B14F-4D97-AF65-F5344CB8AC3E}">
        <p14:creationId xmlns:p14="http://schemas.microsoft.com/office/powerpoint/2010/main" val="168630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12192000" cy="5715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69701"/>
            <a:ext cx="4368648" cy="4145299"/>
          </a:xfrm>
          <a:prstGeom prst="rect">
            <a:avLst/>
          </a:prstGeom>
        </p:spPr>
      </p:pic>
      <p:sp>
        <p:nvSpPr>
          <p:cNvPr id="3" name="Title 2"/>
          <p:cNvSpPr>
            <a:spLocks noGrp="1"/>
          </p:cNvSpPr>
          <p:nvPr>
            <p:ph type="title"/>
          </p:nvPr>
        </p:nvSpPr>
        <p:spPr/>
        <p:txBody>
          <a:bodyPr/>
          <a:lstStyle/>
          <a:p>
            <a:r>
              <a:rPr lang="en-US"/>
              <a:t>Click to edit Master title style</a:t>
            </a:r>
          </a:p>
        </p:txBody>
      </p:sp>
      <p:sp>
        <p:nvSpPr>
          <p:cNvPr id="8" name="Subtitle 2"/>
          <p:cNvSpPr>
            <a:spLocks noGrp="1"/>
          </p:cNvSpPr>
          <p:nvPr>
            <p:ph type="subTitle" idx="1"/>
          </p:nvPr>
        </p:nvSpPr>
        <p:spPr>
          <a:xfrm>
            <a:off x="6768193" y="2939142"/>
            <a:ext cx="4585607" cy="1983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9028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64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00"/>
            <a:ext cx="3353091" cy="4560203"/>
          </a:xfrm>
          <a:prstGeom prst="rect">
            <a:avLst/>
          </a:prstGeom>
        </p:spPr>
      </p:pic>
      <p:sp>
        <p:nvSpPr>
          <p:cNvPr id="5" name="Text Placeholder 4"/>
          <p:cNvSpPr>
            <a:spLocks noGrp="1"/>
          </p:cNvSpPr>
          <p:nvPr>
            <p:ph type="body" sz="quarter" idx="10"/>
          </p:nvPr>
        </p:nvSpPr>
        <p:spPr>
          <a:xfrm>
            <a:off x="4376738" y="1943100"/>
            <a:ext cx="6977062" cy="3706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10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7"/>
          <p:cNvSpPr>
            <a:spLocks noChangeArrowheads="1"/>
          </p:cNvSpPr>
          <p:nvPr userDrawn="1"/>
        </p:nvSpPr>
        <p:spPr bwMode="auto">
          <a:xfrm>
            <a:off x="0" y="0"/>
            <a:ext cx="12192000" cy="5715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52"/>
            <a:ext cx="3910960" cy="5311295"/>
          </a:xfrm>
          <a:prstGeom prst="rect">
            <a:avLst/>
          </a:prstGeom>
        </p:spPr>
      </p:pic>
      <p:sp>
        <p:nvSpPr>
          <p:cNvPr id="2" name="Title 1"/>
          <p:cNvSpPr>
            <a:spLocks noGrp="1"/>
          </p:cNvSpPr>
          <p:nvPr>
            <p:ph type="title"/>
          </p:nvPr>
        </p:nvSpPr>
        <p:spPr>
          <a:xfrm>
            <a:off x="4735286" y="787176"/>
            <a:ext cx="661216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735286" y="3684484"/>
            <a:ext cx="6618514" cy="149434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8653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84547"/>
            <a:ext cx="5181600" cy="4250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84547"/>
            <a:ext cx="5181600" cy="4250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21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305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575707"/>
            <a:ext cx="5157787" cy="627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03007"/>
            <a:ext cx="5157787" cy="363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75707"/>
            <a:ext cx="5183188" cy="627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03007"/>
            <a:ext cx="5183188" cy="363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77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904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12192000" cy="5715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52"/>
            <a:ext cx="3910960" cy="5311295"/>
          </a:xfrm>
          <a:prstGeom prst="rect">
            <a:avLst/>
          </a:prstGeom>
        </p:spPr>
      </p:pic>
    </p:spTree>
    <p:extLst>
      <p:ext uri="{BB962C8B-B14F-4D97-AF65-F5344CB8AC3E}">
        <p14:creationId xmlns:p14="http://schemas.microsoft.com/office/powerpoint/2010/main" val="143463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617528" y="5690028"/>
            <a:ext cx="2574471" cy="1167971"/>
          </a:xfrm>
          <a:prstGeom prst="rect">
            <a:avLst/>
          </a:prstGeom>
        </p:spPr>
      </p:pic>
      <p:sp>
        <p:nvSpPr>
          <p:cNvPr id="7" name="Rectangle 7"/>
          <p:cNvSpPr>
            <a:spLocks noChangeArrowheads="1"/>
          </p:cNvSpPr>
          <p:nvPr userDrawn="1"/>
        </p:nvSpPr>
        <p:spPr bwMode="auto">
          <a:xfrm>
            <a:off x="0" y="0"/>
            <a:ext cx="12192000" cy="14478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sp>
        <p:nvSpPr>
          <p:cNvPr id="2" name="Title Placeholder 1"/>
          <p:cNvSpPr>
            <a:spLocks noGrp="1"/>
          </p:cNvSpPr>
          <p:nvPr>
            <p:ph type="title"/>
          </p:nvPr>
        </p:nvSpPr>
        <p:spPr>
          <a:xfrm>
            <a:off x="838200" y="630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80705"/>
            <a:ext cx="10515600" cy="41093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74796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62" r:id="rId13"/>
    <p:sldLayoutId id="2147483664" r:id="rId14"/>
  </p:sldLayoutIdLst>
  <p:hf sldNum="0" hdr="0" ftr="0" dt="0"/>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D72"/>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002D7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D7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002D72"/>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002D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s://www.nature.com/articles/s41591-021-01283-z#auth-Kartik-Sehgal" TargetMode="External"/><Relationship Id="rId3" Type="http://schemas.openxmlformats.org/officeDocument/2006/relationships/image" Target="../media/image59.png"/><Relationship Id="rId7" Type="http://schemas.openxmlformats.org/officeDocument/2006/relationships/hyperlink" Target="https://www.nature.com/articles/s41591-021-01283-z#auth-Ani-Nalbandian"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tmp"/><Relationship Id="rId4" Type="http://schemas.openxmlformats.org/officeDocument/2006/relationships/image" Target="../media/image58.png"/><Relationship Id="rId9" Type="http://schemas.openxmlformats.org/officeDocument/2006/relationships/hyperlink" Target="https://www.nature.com/n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6.tmp"/><Relationship Id="rId3" Type="http://schemas.openxmlformats.org/officeDocument/2006/relationships/image" Target="../media/image59.png"/><Relationship Id="rId7" Type="http://schemas.openxmlformats.org/officeDocument/2006/relationships/image" Target="../media/image65.tm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4.tmp"/><Relationship Id="rId5" Type="http://schemas.openxmlformats.org/officeDocument/2006/relationships/image" Target="../media/image63.tmp"/><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4.tmp"/><Relationship Id="rId3" Type="http://schemas.openxmlformats.org/officeDocument/2006/relationships/image" Target="../media/image69.jpg"/><Relationship Id="rId7" Type="http://schemas.openxmlformats.org/officeDocument/2006/relationships/image" Target="../media/image73.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jpg"/><Relationship Id="rId9" Type="http://schemas.openxmlformats.org/officeDocument/2006/relationships/image" Target="../media/image75.tmp"/></Relationships>
</file>

<file path=ppt/slides/_rels/slide15.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0.tmp"/><Relationship Id="rId5" Type="http://schemas.openxmlformats.org/officeDocument/2006/relationships/image" Target="../media/image79.tmp"/><Relationship Id="rId4" Type="http://schemas.openxmlformats.org/officeDocument/2006/relationships/image" Target="../media/image78.tmp"/></Relationships>
</file>

<file path=ppt/slides/_rels/slide17.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81.jpeg"/><Relationship Id="rId7" Type="http://schemas.openxmlformats.org/officeDocument/2006/relationships/image" Target="../media/image84.tm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3.tmp"/><Relationship Id="rId5" Type="http://schemas.microsoft.com/office/2007/relationships/hdphoto" Target="../media/hdphoto2.wdp"/><Relationship Id="rId4" Type="http://schemas.openxmlformats.org/officeDocument/2006/relationships/image" Target="../media/image82.png"/><Relationship Id="rId9" Type="http://schemas.openxmlformats.org/officeDocument/2006/relationships/image" Target="../media/image85.tmp"/></Relationships>
</file>

<file path=ppt/slides/_rels/slide18.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hyperlink" Target="mailto:PACT@jhmi.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tvannor1@jhmi.edu"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image" Target="../media/image104.tmp"/><Relationship Id="rId1" Type="http://schemas.openxmlformats.org/officeDocument/2006/relationships/slideLayout" Target="../slideLayouts/slideLayout3.xml"/><Relationship Id="rId5" Type="http://schemas.openxmlformats.org/officeDocument/2006/relationships/image" Target="../media/image107.tmp"/><Relationship Id="rId4" Type="http://schemas.openxmlformats.org/officeDocument/2006/relationships/image" Target="../media/image106.tm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8.tmp"/><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12" Type="http://schemas.openxmlformats.org/officeDocument/2006/relationships/image" Target="../media/image20.emf"/><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2" Type="http://schemas.openxmlformats.org/officeDocument/2006/relationships/notesSlide" Target="../notesSlides/notesSlide3.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8" Type="http://schemas.openxmlformats.org/officeDocument/2006/relationships/image" Target="../media/image26.png"/><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b="1" dirty="0"/>
              <a:t>ICTR COVID-19 Clinical Research Center Town Hall</a:t>
            </a:r>
            <a:endParaRPr lang="en-US" sz="3600" dirty="0"/>
          </a:p>
        </p:txBody>
      </p:sp>
      <p:sp>
        <p:nvSpPr>
          <p:cNvPr id="3" name="Subtitle 2"/>
          <p:cNvSpPr>
            <a:spLocks noGrp="1"/>
          </p:cNvSpPr>
          <p:nvPr>
            <p:ph type="subTitle" idx="1"/>
          </p:nvPr>
        </p:nvSpPr>
        <p:spPr/>
        <p:txBody>
          <a:bodyPr vert="horz" lIns="91440" tIns="45720" rIns="91440" bIns="45720" rtlCol="0" anchor="t">
            <a:normAutofit/>
          </a:bodyPr>
          <a:lstStyle/>
          <a:p>
            <a:r>
              <a:rPr lang="en-US" dirty="0"/>
              <a:t>Thursday October 14th, 2021</a:t>
            </a:r>
          </a:p>
          <a:p>
            <a:endParaRPr lang="en-US" dirty="0"/>
          </a:p>
        </p:txBody>
      </p:sp>
    </p:spTree>
    <p:extLst>
      <p:ext uri="{BB962C8B-B14F-4D97-AF65-F5344CB8AC3E}">
        <p14:creationId xmlns:p14="http://schemas.microsoft.com/office/powerpoint/2010/main" val="4159880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A1A-3C59-AA49-B7F7-EB516EFFA4F2}"/>
              </a:ext>
            </a:extLst>
          </p:cNvPr>
          <p:cNvSpPr>
            <a:spLocks noGrp="1"/>
          </p:cNvSpPr>
          <p:nvPr>
            <p:ph type="title"/>
          </p:nvPr>
        </p:nvSpPr>
        <p:spPr>
          <a:xfrm>
            <a:off x="4761420" y="861681"/>
            <a:ext cx="6618514" cy="1960742"/>
          </a:xfrm>
        </p:spPr>
        <p:txBody>
          <a:bodyPr>
            <a:noAutofit/>
          </a:bodyPr>
          <a:lstStyle/>
          <a:p>
            <a:r>
              <a:rPr lang="en-US" sz="4000" b="1" dirty="0">
                <a:latin typeface="+mn-lt"/>
                <a:cs typeface="Gill Sans SemiBold" panose="020B0502020104020203" pitchFamily="34" charset="-79"/>
              </a:rPr>
              <a:t>The Johns Hopkins Post-Acute COVID-19 Team (JH PACT) </a:t>
            </a:r>
          </a:p>
        </p:txBody>
      </p:sp>
      <p:sp>
        <p:nvSpPr>
          <p:cNvPr id="3" name="Text Placeholder 2">
            <a:extLst>
              <a:ext uri="{FF2B5EF4-FFF2-40B4-BE49-F238E27FC236}">
                <a16:creationId xmlns:a16="http://schemas.microsoft.com/office/drawing/2014/main" id="{F6CFA281-93DD-5B45-AAF4-072E7FC2E55D}"/>
              </a:ext>
            </a:extLst>
          </p:cNvPr>
          <p:cNvSpPr>
            <a:spLocks noGrp="1"/>
          </p:cNvSpPr>
          <p:nvPr>
            <p:ph type="body" idx="1"/>
          </p:nvPr>
        </p:nvSpPr>
        <p:spPr/>
        <p:txBody>
          <a:bodyPr>
            <a:noAutofit/>
          </a:bodyPr>
          <a:lstStyle/>
          <a:p>
            <a:pPr>
              <a:spcBef>
                <a:spcPts val="0"/>
              </a:spcBef>
            </a:pPr>
            <a:r>
              <a:rPr lang="en-US" dirty="0">
                <a:cs typeface="Gill Sans Light" panose="020B0302020104020203" pitchFamily="34" charset="-79"/>
              </a:rPr>
              <a:t>Pulmonary &amp; Critical Care Medicine	</a:t>
            </a:r>
          </a:p>
          <a:p>
            <a:pPr>
              <a:spcBef>
                <a:spcPts val="0"/>
              </a:spcBef>
            </a:pPr>
            <a:r>
              <a:rPr lang="en-US" dirty="0">
                <a:cs typeface="Gill Sans Light" panose="020B0302020104020203" pitchFamily="34" charset="-79"/>
              </a:rPr>
              <a:t>Ann M. Parker, MD, PhD</a:t>
            </a:r>
          </a:p>
          <a:p>
            <a:pPr>
              <a:spcBef>
                <a:spcPts val="0"/>
              </a:spcBef>
            </a:pPr>
            <a:r>
              <a:rPr lang="en-US" dirty="0">
                <a:cs typeface="Gill Sans Light" panose="020B0302020104020203" pitchFamily="34" charset="-79"/>
              </a:rPr>
              <a:t>				             </a:t>
            </a:r>
          </a:p>
          <a:p>
            <a:pPr>
              <a:spcBef>
                <a:spcPts val="0"/>
              </a:spcBef>
            </a:pPr>
            <a:r>
              <a:rPr lang="en-US" dirty="0">
                <a:cs typeface="Gill Sans Light" panose="020B0302020104020203" pitchFamily="34" charset="-79"/>
              </a:rPr>
              <a:t>Physical Medicine &amp; Rehabilitation</a:t>
            </a:r>
          </a:p>
          <a:p>
            <a:pPr>
              <a:spcBef>
                <a:spcPts val="0"/>
              </a:spcBef>
            </a:pPr>
            <a:r>
              <a:rPr lang="en-US" dirty="0">
                <a:cs typeface="Gill Sans Light" panose="020B0302020104020203" pitchFamily="34" charset="-79"/>
              </a:rPr>
              <a:t>Alba Azola, MD</a:t>
            </a:r>
          </a:p>
        </p:txBody>
      </p:sp>
      <p:pic>
        <p:nvPicPr>
          <p:cNvPr id="6" name="Picture 5" descr="A picture containing invertebrate, mollusk, coelenterate&#10;&#10;Description automatically generated">
            <a:extLst>
              <a:ext uri="{FF2B5EF4-FFF2-40B4-BE49-F238E27FC236}">
                <a16:creationId xmlns:a16="http://schemas.microsoft.com/office/drawing/2014/main" id="{9DDA1EC5-D2A0-504E-9C80-F5D69DF81202}"/>
              </a:ext>
            </a:extLst>
          </p:cNvPr>
          <p:cNvPicPr>
            <a:picLocks noChangeAspect="1"/>
          </p:cNvPicPr>
          <p:nvPr/>
        </p:nvPicPr>
        <p:blipFill rotWithShape="1">
          <a:blip r:embed="rId2"/>
          <a:srcRect t="32587"/>
          <a:stretch/>
        </p:blipFill>
        <p:spPr>
          <a:xfrm rot="5400000">
            <a:off x="2965132" y="2289409"/>
            <a:ext cx="2097870" cy="1494705"/>
          </a:xfrm>
          <a:prstGeom prst="rect">
            <a:avLst/>
          </a:prstGeom>
        </p:spPr>
      </p:pic>
      <p:cxnSp>
        <p:nvCxnSpPr>
          <p:cNvPr id="8" name="Straight Connector 7">
            <a:extLst>
              <a:ext uri="{FF2B5EF4-FFF2-40B4-BE49-F238E27FC236}">
                <a16:creationId xmlns:a16="http://schemas.microsoft.com/office/drawing/2014/main" id="{CAEEE733-62CA-DE48-9161-2677CE136467}"/>
              </a:ext>
            </a:extLst>
          </p:cNvPr>
          <p:cNvCxnSpPr>
            <a:cxnSpLocks/>
          </p:cNvCxnSpPr>
          <p:nvPr/>
        </p:nvCxnSpPr>
        <p:spPr>
          <a:xfrm>
            <a:off x="4761420" y="1696278"/>
            <a:ext cx="0" cy="3882887"/>
          </a:xfrm>
          <a:prstGeom prst="line">
            <a:avLst/>
          </a:prstGeom>
          <a:ln w="28575">
            <a:solidFill>
              <a:srgbClr val="F4C30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51CB9C4E-04B8-8A46-8FC1-0F9B8807B9FE}"/>
              </a:ext>
            </a:extLst>
          </p:cNvPr>
          <p:cNvPicPr>
            <a:picLocks noChangeAspect="1"/>
          </p:cNvPicPr>
          <p:nvPr/>
        </p:nvPicPr>
        <p:blipFill>
          <a:blip r:embed="rId3"/>
          <a:stretch>
            <a:fillRect/>
          </a:stretch>
        </p:blipFill>
        <p:spPr>
          <a:xfrm>
            <a:off x="326668" y="6184083"/>
            <a:ext cx="1658526" cy="352046"/>
          </a:xfrm>
          <a:prstGeom prst="rect">
            <a:avLst/>
          </a:prstGeom>
        </p:spPr>
      </p:pic>
    </p:spTree>
    <p:extLst>
      <p:ext uri="{BB962C8B-B14F-4D97-AF65-F5344CB8AC3E}">
        <p14:creationId xmlns:p14="http://schemas.microsoft.com/office/powerpoint/2010/main" val="290617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CBFFBBC-6C4D-AD4B-9C50-0807D51892D1}"/>
              </a:ext>
            </a:extLst>
          </p:cNvPr>
          <p:cNvPicPr>
            <a:picLocks noChangeAspect="1"/>
          </p:cNvPicPr>
          <p:nvPr/>
        </p:nvPicPr>
        <p:blipFill>
          <a:blip r:embed="rId3"/>
          <a:stretch>
            <a:fillRect/>
          </a:stretch>
        </p:blipFill>
        <p:spPr>
          <a:xfrm>
            <a:off x="326668" y="6184083"/>
            <a:ext cx="1658526" cy="352046"/>
          </a:xfrm>
          <a:prstGeom prst="rect">
            <a:avLst/>
          </a:prstGeom>
        </p:spPr>
      </p:pic>
      <p:pic>
        <p:nvPicPr>
          <p:cNvPr id="6" name="Picture 5" descr="A picture containing invertebrate, mollusk, coelenterate&#10;&#10;Description automatically generated">
            <a:extLst>
              <a:ext uri="{FF2B5EF4-FFF2-40B4-BE49-F238E27FC236}">
                <a16:creationId xmlns:a16="http://schemas.microsoft.com/office/drawing/2014/main" id="{9DDA1EC5-D2A0-504E-9C80-F5D69DF81202}"/>
              </a:ext>
            </a:extLst>
          </p:cNvPr>
          <p:cNvPicPr>
            <a:picLocks noChangeAspect="1"/>
          </p:cNvPicPr>
          <p:nvPr/>
        </p:nvPicPr>
        <p:blipFill rotWithShape="1">
          <a:blip r:embed="rId4"/>
          <a:srcRect t="32587"/>
          <a:stretch/>
        </p:blipFill>
        <p:spPr>
          <a:xfrm rot="16200000">
            <a:off x="-233228" y="388791"/>
            <a:ext cx="1622387" cy="1155930"/>
          </a:xfrm>
          <a:prstGeom prst="rect">
            <a:avLst/>
          </a:prstGeom>
        </p:spPr>
      </p:pic>
      <p:sp>
        <p:nvSpPr>
          <p:cNvPr id="15" name="Title 1">
            <a:extLst>
              <a:ext uri="{FF2B5EF4-FFF2-40B4-BE49-F238E27FC236}">
                <a16:creationId xmlns:a16="http://schemas.microsoft.com/office/drawing/2014/main" id="{AEB8BA1A-3C59-AA49-B7F7-EB516EFFA4F2}"/>
              </a:ext>
            </a:extLst>
          </p:cNvPr>
          <p:cNvSpPr>
            <a:spLocks noGrp="1"/>
          </p:cNvSpPr>
          <p:nvPr>
            <p:ph type="title"/>
          </p:nvPr>
        </p:nvSpPr>
        <p:spPr>
          <a:xfrm>
            <a:off x="1155931" y="92790"/>
            <a:ext cx="10474218" cy="727341"/>
          </a:xfrm>
        </p:spPr>
        <p:txBody>
          <a:bodyPr>
            <a:noAutofit/>
          </a:bodyPr>
          <a:lstStyle/>
          <a:p>
            <a:r>
              <a:rPr lang="en-US" sz="4400" b="1" dirty="0">
                <a:solidFill>
                  <a:srgbClr val="0077C4"/>
                </a:solidFill>
                <a:latin typeface="Gill Sans Light" panose="020B0302020104020203" pitchFamily="34" charset="-79"/>
                <a:cs typeface="Gill Sans Light" panose="020B0302020104020203" pitchFamily="34" charset="-79"/>
              </a:rPr>
              <a:t>Post-Acute Sequelae SARS-CoV-2</a:t>
            </a:r>
          </a:p>
        </p:txBody>
      </p:sp>
      <p:pic>
        <p:nvPicPr>
          <p:cNvPr id="16" name="Picture 1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562" y="7209717"/>
            <a:ext cx="1917812" cy="709699"/>
          </a:xfrm>
          <a:prstGeom prst="rect">
            <a:avLst/>
          </a:prstGeom>
        </p:spPr>
      </p:pic>
      <p:pic>
        <p:nvPicPr>
          <p:cNvPr id="1026" name="Picture 2" descr="Fig. 1">
            <a:extLst>
              <a:ext uri="{FF2B5EF4-FFF2-40B4-BE49-F238E27FC236}">
                <a16:creationId xmlns:a16="http://schemas.microsoft.com/office/drawing/2014/main" id="{B5DACC1E-11DE-42C9-A16E-B6821DFCE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765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716405-0B7D-4164-B545-77AD04E767FE}"/>
              </a:ext>
            </a:extLst>
          </p:cNvPr>
          <p:cNvSpPr/>
          <p:nvPr/>
        </p:nvSpPr>
        <p:spPr>
          <a:xfrm>
            <a:off x="851468" y="1131846"/>
            <a:ext cx="6096000" cy="30777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54B8E"/>
                </a:solidFill>
                <a:effectLst/>
                <a:uLnTx/>
                <a:uFillTx/>
                <a:latin typeface="-apple-system"/>
                <a:ea typeface="+mn-ea"/>
                <a:cs typeface="+mn-cs"/>
                <a:hlinkClick r:id="rId7">
                  <a:extLst>
                    <a:ext uri="{A12FA001-AC4F-418D-AE19-62706E023703}">
                      <ahyp:hlinkClr xmlns:ahyp="http://schemas.microsoft.com/office/drawing/2018/hyperlinkcolor" val="tx"/>
                    </a:ext>
                  </a:extLst>
                </a:hlinkClick>
              </a:rPr>
              <a:t>Nalbandian</a:t>
            </a:r>
            <a:r>
              <a:rPr kumimoji="0" lang="en-US" sz="1400" b="1" i="0" u="none" strike="noStrike" kern="1200" cap="none" spc="0" normalizeH="0" baseline="0" noProof="0" dirty="0">
                <a:ln>
                  <a:noFill/>
                </a:ln>
                <a:solidFill>
                  <a:srgbClr val="254B8E"/>
                </a:solidFill>
                <a:effectLst/>
                <a:uLnTx/>
                <a:uFillTx/>
                <a:latin typeface="-apple-system"/>
                <a:ea typeface="+mn-ea"/>
                <a:cs typeface="+mn-cs"/>
              </a:rPr>
              <a:t> &amp; </a:t>
            </a:r>
            <a:r>
              <a:rPr kumimoji="0" lang="en-US" sz="1400" b="1" i="0" u="none" strike="noStrike" kern="1200" cap="none" spc="0" normalizeH="0" baseline="0" noProof="0" dirty="0">
                <a:ln>
                  <a:noFill/>
                </a:ln>
                <a:solidFill>
                  <a:srgbClr val="254B8E"/>
                </a:solidFill>
                <a:effectLst/>
                <a:uLnTx/>
                <a:uFillTx/>
                <a:latin typeface="-apple-system"/>
                <a:ea typeface="+mn-ea"/>
                <a:cs typeface="+mn-cs"/>
                <a:hlinkClick r:id="rId8">
                  <a:extLst>
                    <a:ext uri="{A12FA001-AC4F-418D-AE19-62706E023703}">
                      <ahyp:hlinkClr xmlns:ahyp="http://schemas.microsoft.com/office/drawing/2018/hyperlinkcolor" val="tx"/>
                    </a:ext>
                  </a:extLst>
                </a:hlinkClick>
              </a:rPr>
              <a:t>Sehgal</a:t>
            </a:r>
            <a:r>
              <a:rPr kumimoji="0" lang="en-US" sz="1400" b="1" i="0" u="none" strike="noStrike" kern="1200" cap="none" spc="0" normalizeH="0" baseline="0" noProof="0" dirty="0">
                <a:ln>
                  <a:noFill/>
                </a:ln>
                <a:solidFill>
                  <a:srgbClr val="254B8E"/>
                </a:solidFill>
                <a:effectLst/>
                <a:uLnTx/>
                <a:uFillTx/>
                <a:latin typeface="-apple-system"/>
                <a:ea typeface="+mn-ea"/>
                <a:cs typeface="+mn-cs"/>
              </a:rPr>
              <a:t> </a:t>
            </a:r>
            <a:r>
              <a:rPr kumimoji="0" lang="en-US" sz="1400" b="1" i="1" u="none" strike="noStrike" kern="1200" cap="none" spc="0" normalizeH="0" baseline="0" noProof="0" dirty="0">
                <a:ln>
                  <a:noFill/>
                </a:ln>
                <a:solidFill>
                  <a:srgbClr val="254B8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Nature Medicine</a:t>
            </a:r>
            <a:r>
              <a:rPr kumimoji="0" lang="en-US" sz="1400" b="1" i="0" u="none" strike="noStrike" kern="1200" cap="none" spc="0" normalizeH="0" baseline="0" noProof="0" dirty="0">
                <a:ln>
                  <a:noFill/>
                </a:ln>
                <a:solidFill>
                  <a:srgbClr val="254B8E"/>
                </a:solidFill>
                <a:effectLst/>
                <a:uLnTx/>
                <a:uFillTx/>
                <a:latin typeface="Calibri" panose="020F0502020204030204"/>
                <a:ea typeface="+mn-ea"/>
                <a:cs typeface="+mn-cs"/>
              </a:rPr>
              <a:t>. 2021. 27:601–615</a:t>
            </a:r>
            <a:endParaRPr kumimoji="0" lang="en-US" sz="1400" b="1" i="0" u="none" strike="noStrike" kern="1200" cap="none" spc="0" normalizeH="0" baseline="0" noProof="0" dirty="0">
              <a:ln>
                <a:noFill/>
              </a:ln>
              <a:solidFill>
                <a:srgbClr val="254B8E"/>
              </a:solidFill>
              <a:effectLst/>
              <a:uLnTx/>
              <a:uFillTx/>
              <a:latin typeface="-apple-system"/>
              <a:ea typeface="+mn-ea"/>
              <a:cs typeface="+mn-cs"/>
            </a:endParaRPr>
          </a:p>
        </p:txBody>
      </p:sp>
    </p:spTree>
    <p:extLst>
      <p:ext uri="{BB962C8B-B14F-4D97-AF65-F5344CB8AC3E}">
        <p14:creationId xmlns:p14="http://schemas.microsoft.com/office/powerpoint/2010/main" val="2406270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CBFFBBC-6C4D-AD4B-9C50-0807D51892D1}"/>
              </a:ext>
            </a:extLst>
          </p:cNvPr>
          <p:cNvPicPr>
            <a:picLocks noChangeAspect="1"/>
          </p:cNvPicPr>
          <p:nvPr/>
        </p:nvPicPr>
        <p:blipFill>
          <a:blip r:embed="rId3"/>
          <a:stretch>
            <a:fillRect/>
          </a:stretch>
        </p:blipFill>
        <p:spPr>
          <a:xfrm>
            <a:off x="326668" y="6184083"/>
            <a:ext cx="1658526" cy="352046"/>
          </a:xfrm>
          <a:prstGeom prst="rect">
            <a:avLst/>
          </a:prstGeom>
        </p:spPr>
      </p:pic>
      <p:pic>
        <p:nvPicPr>
          <p:cNvPr id="14" name="Picture 2" descr="fig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51" y="1513793"/>
            <a:ext cx="6618451" cy="50823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804" y="6575305"/>
            <a:ext cx="2364300" cy="203485"/>
          </a:xfrm>
          <a:prstGeom prst="rect">
            <a:avLst/>
          </a:prstGeom>
        </p:spPr>
      </p:pic>
      <p:sp>
        <p:nvSpPr>
          <p:cNvPr id="20" name="TextBox 19">
            <a:extLst>
              <a:ext uri="{FF2B5EF4-FFF2-40B4-BE49-F238E27FC236}">
                <a16:creationId xmlns:a16="http://schemas.microsoft.com/office/drawing/2014/main" id="{05451779-041A-4F8C-B714-10E61AFAB14C}"/>
              </a:ext>
            </a:extLst>
          </p:cNvPr>
          <p:cNvSpPr txBox="1"/>
          <p:nvPr/>
        </p:nvSpPr>
        <p:spPr>
          <a:xfrm>
            <a:off x="7210129" y="2504504"/>
            <a:ext cx="6861845" cy="3123932"/>
          </a:xfrm>
          <a:prstGeom prst="rect">
            <a:avLst/>
          </a:prstGeom>
          <a:noFill/>
        </p:spPr>
        <p:txBody>
          <a:bodyPr wrap="square" rtlCol="0">
            <a:spAutoFit/>
          </a:bodyPr>
          <a:lstStyle/>
          <a:p>
            <a:r>
              <a:rPr lang="en-US" sz="2000" b="1" dirty="0">
                <a:solidFill>
                  <a:srgbClr val="002C79"/>
                </a:solidFill>
              </a:rPr>
              <a:t>    incidence of neuromuscular, metabolic,                   </a:t>
            </a:r>
          </a:p>
          <a:p>
            <a:r>
              <a:rPr lang="en-US" sz="2000" b="1" dirty="0">
                <a:solidFill>
                  <a:srgbClr val="002C79"/>
                </a:solidFill>
              </a:rPr>
              <a:t>    cardiovascular disorders…</a:t>
            </a:r>
          </a:p>
          <a:p>
            <a:endParaRPr lang="en-US" sz="1200" b="1" dirty="0">
              <a:solidFill>
                <a:srgbClr val="002C79"/>
              </a:solidFill>
            </a:endParaRPr>
          </a:p>
          <a:p>
            <a:r>
              <a:rPr lang="en-US" sz="2000" b="1" dirty="0">
                <a:solidFill>
                  <a:srgbClr val="002C79"/>
                </a:solidFill>
              </a:rPr>
              <a:t>    mental health burden…..</a:t>
            </a:r>
          </a:p>
          <a:p>
            <a:endParaRPr lang="en-US" sz="1100" b="1" dirty="0">
              <a:solidFill>
                <a:srgbClr val="002C79"/>
              </a:solidFill>
            </a:endParaRPr>
          </a:p>
          <a:p>
            <a:r>
              <a:rPr lang="en-US" sz="2000" b="1" dirty="0">
                <a:solidFill>
                  <a:srgbClr val="002C79"/>
                </a:solidFill>
              </a:rPr>
              <a:t>    healthcare utilization</a:t>
            </a:r>
          </a:p>
          <a:p>
            <a:endParaRPr lang="en-US" sz="1400" b="1" dirty="0">
              <a:solidFill>
                <a:srgbClr val="002C79"/>
              </a:solidFill>
            </a:endParaRPr>
          </a:p>
          <a:p>
            <a:r>
              <a:rPr lang="en-US" sz="2000" b="1" dirty="0">
                <a:solidFill>
                  <a:srgbClr val="002C79"/>
                </a:solidFill>
              </a:rPr>
              <a:t>    risk of death (8 extra deaths/1000 pts)</a:t>
            </a:r>
          </a:p>
          <a:p>
            <a:endParaRPr lang="en-US" sz="2000" b="1" dirty="0">
              <a:solidFill>
                <a:srgbClr val="002C79"/>
              </a:solidFill>
            </a:endParaRPr>
          </a:p>
          <a:p>
            <a:pPr marL="800100" lvl="1" indent="-342900">
              <a:buFontTx/>
              <a:buChar char="-"/>
            </a:pPr>
            <a:endParaRPr lang="en-US" sz="2000" b="1" dirty="0">
              <a:solidFill>
                <a:srgbClr val="002C79"/>
              </a:solidFill>
            </a:endParaRPr>
          </a:p>
          <a:p>
            <a:pPr marL="342900" indent="-342900">
              <a:buFontTx/>
              <a:buChar char="-"/>
            </a:pPr>
            <a:endParaRPr lang="en-US" sz="2000" b="1" dirty="0">
              <a:solidFill>
                <a:srgbClr val="002C79"/>
              </a:solidFill>
            </a:endParaRPr>
          </a:p>
        </p:txBody>
      </p:sp>
      <p:pic>
        <p:nvPicPr>
          <p:cNvPr id="21" name="Picture 20">
            <a:extLst>
              <a:ext uri="{FF2B5EF4-FFF2-40B4-BE49-F238E27FC236}">
                <a16:creationId xmlns:a16="http://schemas.microsoft.com/office/drawing/2014/main" id="{0303161C-EC87-43C6-B271-B335AEE4C360}"/>
              </a:ext>
            </a:extLst>
          </p:cNvPr>
          <p:cNvPicPr>
            <a:picLocks noChangeAspect="1"/>
          </p:cNvPicPr>
          <p:nvPr/>
        </p:nvPicPr>
        <p:blipFill>
          <a:blip r:embed="rId6"/>
          <a:stretch>
            <a:fillRect/>
          </a:stretch>
        </p:blipFill>
        <p:spPr>
          <a:xfrm>
            <a:off x="1618810" y="6483474"/>
            <a:ext cx="1086002" cy="295316"/>
          </a:xfrm>
          <a:prstGeom prst="rect">
            <a:avLst/>
          </a:prstGeom>
        </p:spPr>
      </p:pic>
      <p:pic>
        <p:nvPicPr>
          <p:cNvPr id="22" name="Picture 21">
            <a:extLst>
              <a:ext uri="{FF2B5EF4-FFF2-40B4-BE49-F238E27FC236}">
                <a16:creationId xmlns:a16="http://schemas.microsoft.com/office/drawing/2014/main" id="{2C7CA62A-2AE1-4CE7-81B6-E87F60485B94}"/>
              </a:ext>
            </a:extLst>
          </p:cNvPr>
          <p:cNvPicPr>
            <a:picLocks noChangeAspect="1"/>
          </p:cNvPicPr>
          <p:nvPr/>
        </p:nvPicPr>
        <p:blipFill>
          <a:blip r:embed="rId7"/>
          <a:stretch>
            <a:fillRect/>
          </a:stretch>
        </p:blipFill>
        <p:spPr>
          <a:xfrm>
            <a:off x="7084869" y="1692413"/>
            <a:ext cx="4731892" cy="569927"/>
          </a:xfrm>
          <a:prstGeom prst="rect">
            <a:avLst/>
          </a:prstGeom>
        </p:spPr>
      </p:pic>
      <p:pic>
        <p:nvPicPr>
          <p:cNvPr id="23" name="Picture 22">
            <a:extLst>
              <a:ext uri="{FF2B5EF4-FFF2-40B4-BE49-F238E27FC236}">
                <a16:creationId xmlns:a16="http://schemas.microsoft.com/office/drawing/2014/main" id="{B40FBD34-5D8B-448C-B82F-A1E70EADB2DD}"/>
              </a:ext>
            </a:extLst>
          </p:cNvPr>
          <p:cNvPicPr>
            <a:picLocks noChangeAspect="1"/>
          </p:cNvPicPr>
          <p:nvPr/>
        </p:nvPicPr>
        <p:blipFill>
          <a:blip r:embed="rId8"/>
          <a:stretch>
            <a:fillRect/>
          </a:stretch>
        </p:blipFill>
        <p:spPr>
          <a:xfrm>
            <a:off x="2854863" y="6450132"/>
            <a:ext cx="1905266" cy="181000"/>
          </a:xfrm>
          <a:prstGeom prst="rect">
            <a:avLst/>
          </a:prstGeom>
        </p:spPr>
      </p:pic>
      <p:sp>
        <p:nvSpPr>
          <p:cNvPr id="2" name="Arrow: Up 1">
            <a:extLst>
              <a:ext uri="{FF2B5EF4-FFF2-40B4-BE49-F238E27FC236}">
                <a16:creationId xmlns:a16="http://schemas.microsoft.com/office/drawing/2014/main" id="{D8DB6F5B-B897-47F4-AB92-8137C38E3D90}"/>
              </a:ext>
            </a:extLst>
          </p:cNvPr>
          <p:cNvSpPr/>
          <p:nvPr/>
        </p:nvSpPr>
        <p:spPr>
          <a:xfrm>
            <a:off x="7084869" y="2597285"/>
            <a:ext cx="250520" cy="284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98835482-03B7-4B63-AB93-FF7876E6C62C}"/>
              </a:ext>
            </a:extLst>
          </p:cNvPr>
          <p:cNvSpPr txBox="1">
            <a:spLocks/>
          </p:cNvSpPr>
          <p:nvPr/>
        </p:nvSpPr>
        <p:spPr>
          <a:xfrm>
            <a:off x="1342543" y="155562"/>
            <a:ext cx="10474218" cy="7273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b="1" dirty="0">
              <a:solidFill>
                <a:srgbClr val="0077C4"/>
              </a:solidFill>
              <a:latin typeface="Gill Sans Light" panose="020B0302020104020203" pitchFamily="34" charset="-79"/>
              <a:cs typeface="Gill Sans Light" panose="020B0302020104020203" pitchFamily="34" charset="-79"/>
            </a:endParaRPr>
          </a:p>
        </p:txBody>
      </p:sp>
      <p:sp>
        <p:nvSpPr>
          <p:cNvPr id="18" name="Arrow: Up 17">
            <a:extLst>
              <a:ext uri="{FF2B5EF4-FFF2-40B4-BE49-F238E27FC236}">
                <a16:creationId xmlns:a16="http://schemas.microsoft.com/office/drawing/2014/main" id="{6F4F4AB0-A2E4-44A3-808F-5EC7A7F118FC}"/>
              </a:ext>
            </a:extLst>
          </p:cNvPr>
          <p:cNvSpPr/>
          <p:nvPr/>
        </p:nvSpPr>
        <p:spPr>
          <a:xfrm>
            <a:off x="7084869" y="3286844"/>
            <a:ext cx="250520" cy="284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8A7EED31-C3BD-410F-87CD-570B8C199784}"/>
              </a:ext>
            </a:extLst>
          </p:cNvPr>
          <p:cNvSpPr/>
          <p:nvPr/>
        </p:nvSpPr>
        <p:spPr>
          <a:xfrm>
            <a:off x="7084869" y="3782158"/>
            <a:ext cx="250520" cy="284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E154A5DF-DA25-47B8-B66C-1919FD003998}"/>
              </a:ext>
            </a:extLst>
          </p:cNvPr>
          <p:cNvSpPr/>
          <p:nvPr/>
        </p:nvSpPr>
        <p:spPr>
          <a:xfrm>
            <a:off x="7084869" y="4336789"/>
            <a:ext cx="250520" cy="284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D90606-6ED8-4DEA-96B2-7195A57CDAAE}"/>
              </a:ext>
            </a:extLst>
          </p:cNvPr>
          <p:cNvSpPr txBox="1"/>
          <p:nvPr/>
        </p:nvSpPr>
        <p:spPr>
          <a:xfrm>
            <a:off x="7210129" y="5272272"/>
            <a:ext cx="4358501" cy="461665"/>
          </a:xfrm>
          <a:prstGeom prst="rect">
            <a:avLst/>
          </a:prstGeom>
          <a:noFill/>
        </p:spPr>
        <p:txBody>
          <a:bodyPr wrap="none" rtlCol="0">
            <a:spAutoFit/>
          </a:bodyPr>
          <a:lstStyle/>
          <a:p>
            <a:r>
              <a:rPr lang="en-US" sz="2400" b="1" dirty="0">
                <a:solidFill>
                  <a:srgbClr val="FF0000"/>
                </a:solidFill>
              </a:rPr>
              <a:t>10-30% </a:t>
            </a:r>
            <a:r>
              <a:rPr lang="en-US" sz="2400" b="1" dirty="0">
                <a:solidFill>
                  <a:srgbClr val="254B8E"/>
                </a:solidFill>
              </a:rPr>
              <a:t>w/ persistent symptoms </a:t>
            </a:r>
          </a:p>
        </p:txBody>
      </p:sp>
      <p:sp>
        <p:nvSpPr>
          <p:cNvPr id="7" name="Title 6">
            <a:extLst>
              <a:ext uri="{FF2B5EF4-FFF2-40B4-BE49-F238E27FC236}">
                <a16:creationId xmlns:a16="http://schemas.microsoft.com/office/drawing/2014/main" id="{00F8BFAA-FF24-4718-889E-8D5F78C0F10A}"/>
              </a:ext>
            </a:extLst>
          </p:cNvPr>
          <p:cNvSpPr>
            <a:spLocks noGrp="1"/>
          </p:cNvSpPr>
          <p:nvPr>
            <p:ph type="title"/>
          </p:nvPr>
        </p:nvSpPr>
        <p:spPr/>
        <p:txBody>
          <a:bodyPr/>
          <a:lstStyle/>
          <a:p>
            <a:r>
              <a:rPr lang="en-US" b="1" dirty="0">
                <a:latin typeface="Gill Sans Light" panose="020B0302020104020203" pitchFamily="34" charset="-79"/>
                <a:cs typeface="Gill Sans Light" panose="020B0302020104020203" pitchFamily="34" charset="-79"/>
              </a:rPr>
              <a:t>Post-Acute Sequelae SARS-CoV-2</a:t>
            </a:r>
            <a:endParaRPr lang="en-US" dirty="0"/>
          </a:p>
        </p:txBody>
      </p:sp>
    </p:spTree>
    <p:extLst>
      <p:ext uri="{BB962C8B-B14F-4D97-AF65-F5344CB8AC3E}">
        <p14:creationId xmlns:p14="http://schemas.microsoft.com/office/powerpoint/2010/main" val="279737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A1A-3C59-AA49-B7F7-EB516EFFA4F2}"/>
              </a:ext>
            </a:extLst>
          </p:cNvPr>
          <p:cNvSpPr>
            <a:spLocks noGrp="1"/>
          </p:cNvSpPr>
          <p:nvPr>
            <p:ph type="title"/>
          </p:nvPr>
        </p:nvSpPr>
        <p:spPr/>
        <p:txBody>
          <a:bodyPr>
            <a:noAutofit/>
          </a:bodyPr>
          <a:lstStyle/>
          <a:p>
            <a:r>
              <a:rPr lang="en-US" sz="4800" b="1" dirty="0">
                <a:latin typeface="Gill Sans Light" panose="020B0302020104020203" pitchFamily="34" charset="-79"/>
                <a:cs typeface="Gill Sans Light" panose="020B0302020104020203" pitchFamily="34" charset="-79"/>
              </a:rPr>
              <a:t>JH PACT:  Who We Are</a:t>
            </a:r>
          </a:p>
        </p:txBody>
      </p:sp>
      <p:sp>
        <p:nvSpPr>
          <p:cNvPr id="3" name="TextBox 2"/>
          <p:cNvSpPr txBox="1"/>
          <p:nvPr/>
        </p:nvSpPr>
        <p:spPr>
          <a:xfrm>
            <a:off x="326668" y="1490023"/>
            <a:ext cx="6803621" cy="4693593"/>
          </a:xfrm>
          <a:prstGeom prst="rect">
            <a:avLst/>
          </a:prstGeom>
          <a:noFill/>
        </p:spPr>
        <p:txBody>
          <a:bodyPr wrap="square" rtlCol="0">
            <a:spAutoFit/>
          </a:bodyPr>
          <a:lstStyle/>
          <a:p>
            <a:pPr marL="457200" indent="-457200">
              <a:buFontTx/>
              <a:buChar char="-"/>
            </a:pPr>
            <a:r>
              <a:rPr lang="en-US" sz="2800" b="1" dirty="0">
                <a:solidFill>
                  <a:srgbClr val="254B8E"/>
                </a:solidFill>
              </a:rPr>
              <a:t>Established </a:t>
            </a:r>
            <a:r>
              <a:rPr lang="en-US" sz="2800" b="1" dirty="0">
                <a:solidFill>
                  <a:srgbClr val="FF0000"/>
                </a:solidFill>
              </a:rPr>
              <a:t>April 7, 2020</a:t>
            </a:r>
          </a:p>
          <a:p>
            <a:pPr marL="457200" indent="-457200">
              <a:buFontTx/>
              <a:buChar char="-"/>
            </a:pPr>
            <a:endParaRPr lang="en-US" sz="1100" b="1" dirty="0">
              <a:solidFill>
                <a:srgbClr val="254B8E"/>
              </a:solidFill>
            </a:endParaRPr>
          </a:p>
          <a:p>
            <a:pPr marL="457200" indent="-457200">
              <a:buFontTx/>
              <a:buChar char="-"/>
            </a:pPr>
            <a:r>
              <a:rPr lang="en-US" sz="2800" b="1" dirty="0">
                <a:solidFill>
                  <a:srgbClr val="254B8E"/>
                </a:solidFill>
              </a:rPr>
              <a:t>Post-Intensive Care Syndrome            (PICS) framework</a:t>
            </a:r>
          </a:p>
          <a:p>
            <a:pPr marL="457200" indent="-457200">
              <a:buFontTx/>
              <a:buChar char="-"/>
            </a:pPr>
            <a:endParaRPr lang="en-US" sz="1100" b="1" dirty="0">
              <a:solidFill>
                <a:srgbClr val="254B8E"/>
              </a:solidFill>
            </a:endParaRPr>
          </a:p>
          <a:p>
            <a:pPr marL="457200" indent="-457200">
              <a:buFontTx/>
              <a:buChar char="-"/>
            </a:pPr>
            <a:r>
              <a:rPr lang="en-US" sz="2800" b="1" dirty="0">
                <a:solidFill>
                  <a:srgbClr val="254B8E"/>
                </a:solidFill>
              </a:rPr>
              <a:t>Multi-D: PCCM, PM&amp;R, JH Homecare</a:t>
            </a:r>
          </a:p>
          <a:p>
            <a:endParaRPr lang="en-US" sz="1100" b="1" dirty="0">
              <a:solidFill>
                <a:srgbClr val="254B8E"/>
              </a:solidFill>
            </a:endParaRPr>
          </a:p>
          <a:p>
            <a:pPr marL="457200" indent="-457200">
              <a:buFontTx/>
              <a:buChar char="-"/>
            </a:pPr>
            <a:r>
              <a:rPr lang="en-US" sz="2800" b="1" dirty="0" err="1">
                <a:solidFill>
                  <a:srgbClr val="254B8E"/>
                </a:solidFill>
              </a:rPr>
              <a:t>Telemed</a:t>
            </a:r>
            <a:r>
              <a:rPr lang="en-US" sz="2800" b="1" dirty="0">
                <a:solidFill>
                  <a:srgbClr val="254B8E"/>
                </a:solidFill>
              </a:rPr>
              <a:t>/In-person Hybrid</a:t>
            </a:r>
          </a:p>
          <a:p>
            <a:endParaRPr lang="en-US" sz="1100" b="1" dirty="0">
              <a:solidFill>
                <a:srgbClr val="254B8E"/>
              </a:solidFill>
            </a:endParaRPr>
          </a:p>
          <a:p>
            <a:pPr marL="457200" indent="-457200">
              <a:buFontTx/>
              <a:buChar char="-"/>
            </a:pPr>
            <a:r>
              <a:rPr lang="en-US" sz="2800" b="1" dirty="0">
                <a:solidFill>
                  <a:srgbClr val="254B8E"/>
                </a:solidFill>
              </a:rPr>
              <a:t>JH </a:t>
            </a:r>
            <a:r>
              <a:rPr lang="en-US" sz="2800" b="1" dirty="0">
                <a:solidFill>
                  <a:srgbClr val="FF0000"/>
                </a:solidFill>
              </a:rPr>
              <a:t>PACT-ICU</a:t>
            </a:r>
            <a:r>
              <a:rPr lang="en-US" sz="2800" b="1" dirty="0">
                <a:solidFill>
                  <a:srgbClr val="254B8E"/>
                </a:solidFill>
              </a:rPr>
              <a:t>: </a:t>
            </a:r>
            <a:r>
              <a:rPr lang="en-US" sz="2400" b="1" dirty="0">
                <a:solidFill>
                  <a:srgbClr val="254B8E"/>
                </a:solidFill>
              </a:rPr>
              <a:t>Severe initial COVID-19 </a:t>
            </a:r>
            <a:endParaRPr lang="en-US" sz="2800" b="1" dirty="0">
              <a:solidFill>
                <a:srgbClr val="254B8E"/>
              </a:solidFill>
            </a:endParaRPr>
          </a:p>
          <a:p>
            <a:r>
              <a:rPr lang="en-US" sz="2400" b="1" dirty="0">
                <a:solidFill>
                  <a:srgbClr val="254B8E"/>
                </a:solidFill>
              </a:rPr>
              <a:t>           (ICU LOS &gt; 48hrs)</a:t>
            </a:r>
          </a:p>
          <a:p>
            <a:endParaRPr lang="en-US" sz="1100" b="1" dirty="0">
              <a:solidFill>
                <a:srgbClr val="254B8E"/>
              </a:solidFill>
            </a:endParaRPr>
          </a:p>
          <a:p>
            <a:pPr marL="457200" indent="-457200">
              <a:buFontTx/>
              <a:buChar char="-"/>
            </a:pPr>
            <a:r>
              <a:rPr lang="en-US" sz="2800" b="1" dirty="0">
                <a:solidFill>
                  <a:srgbClr val="254B8E"/>
                </a:solidFill>
              </a:rPr>
              <a:t>JH </a:t>
            </a:r>
            <a:r>
              <a:rPr lang="en-US" sz="2800" b="1" dirty="0">
                <a:solidFill>
                  <a:srgbClr val="FF0000"/>
                </a:solidFill>
              </a:rPr>
              <a:t>PACT-Base</a:t>
            </a:r>
            <a:r>
              <a:rPr lang="en-US" sz="2800" b="1" dirty="0">
                <a:solidFill>
                  <a:srgbClr val="254B8E"/>
                </a:solidFill>
              </a:rPr>
              <a:t>: </a:t>
            </a:r>
            <a:r>
              <a:rPr lang="en-US" sz="2400" b="1" dirty="0">
                <a:solidFill>
                  <a:srgbClr val="254B8E"/>
                </a:solidFill>
              </a:rPr>
              <a:t>Mild to moderate                 initial COVID-19</a:t>
            </a:r>
          </a:p>
        </p:txBody>
      </p:sp>
      <p:pic>
        <p:nvPicPr>
          <p:cNvPr id="14" name="Picture 13">
            <a:extLst>
              <a:ext uri="{FF2B5EF4-FFF2-40B4-BE49-F238E27FC236}">
                <a16:creationId xmlns:a16="http://schemas.microsoft.com/office/drawing/2014/main" id="{9D82646A-8EED-4522-ADF2-E1CC9309E824}"/>
              </a:ext>
            </a:extLst>
          </p:cNvPr>
          <p:cNvPicPr>
            <a:picLocks noChangeAspect="1"/>
          </p:cNvPicPr>
          <p:nvPr/>
        </p:nvPicPr>
        <p:blipFill>
          <a:blip r:embed="rId3"/>
          <a:stretch>
            <a:fillRect/>
          </a:stretch>
        </p:blipFill>
        <p:spPr>
          <a:xfrm>
            <a:off x="6483054" y="1845518"/>
            <a:ext cx="2648934" cy="3311168"/>
          </a:xfrm>
          <a:prstGeom prst="rect">
            <a:avLst/>
          </a:prstGeom>
        </p:spPr>
      </p:pic>
      <p:pic>
        <p:nvPicPr>
          <p:cNvPr id="15" name="Picture 14">
            <a:extLst>
              <a:ext uri="{FF2B5EF4-FFF2-40B4-BE49-F238E27FC236}">
                <a16:creationId xmlns:a16="http://schemas.microsoft.com/office/drawing/2014/main" id="{C4C0BA7B-1DF1-4200-9D5D-A9FC61A59291}"/>
              </a:ext>
            </a:extLst>
          </p:cNvPr>
          <p:cNvPicPr>
            <a:picLocks noChangeAspect="1"/>
          </p:cNvPicPr>
          <p:nvPr/>
        </p:nvPicPr>
        <p:blipFill>
          <a:blip r:embed="rId4"/>
          <a:stretch>
            <a:fillRect/>
          </a:stretch>
        </p:blipFill>
        <p:spPr>
          <a:xfrm>
            <a:off x="9249252" y="1845518"/>
            <a:ext cx="2648934" cy="3311168"/>
          </a:xfrm>
          <a:prstGeom prst="rect">
            <a:avLst/>
          </a:prstGeom>
        </p:spPr>
      </p:pic>
      <p:sp>
        <p:nvSpPr>
          <p:cNvPr id="16" name="TextBox 15">
            <a:extLst>
              <a:ext uri="{FF2B5EF4-FFF2-40B4-BE49-F238E27FC236}">
                <a16:creationId xmlns:a16="http://schemas.microsoft.com/office/drawing/2014/main" id="{0BCA1449-B758-49A8-85D6-8ACD4E09BF2B}"/>
              </a:ext>
            </a:extLst>
          </p:cNvPr>
          <p:cNvSpPr txBox="1"/>
          <p:nvPr/>
        </p:nvSpPr>
        <p:spPr>
          <a:xfrm>
            <a:off x="6483054" y="5175920"/>
            <a:ext cx="4969758" cy="923330"/>
          </a:xfrm>
          <a:prstGeom prst="rect">
            <a:avLst/>
          </a:prstGeom>
          <a:noFill/>
        </p:spPr>
        <p:txBody>
          <a:bodyPr wrap="none" rtlCol="0">
            <a:spAutoFit/>
          </a:bodyPr>
          <a:lstStyle/>
          <a:p>
            <a:r>
              <a:rPr lang="en-US" b="1" dirty="0">
                <a:solidFill>
                  <a:srgbClr val="254B8E"/>
                </a:solidFill>
              </a:rPr>
              <a:t>  Ann M. Parker, MD, PhD                 Alba Azola, MD</a:t>
            </a:r>
          </a:p>
          <a:p>
            <a:r>
              <a:rPr lang="en-US" b="1" dirty="0">
                <a:solidFill>
                  <a:srgbClr val="254B8E"/>
                </a:solidFill>
              </a:rPr>
              <a:t>                PCCM                                           PM&amp;R</a:t>
            </a:r>
          </a:p>
          <a:p>
            <a:r>
              <a:rPr lang="en-US" b="1" dirty="0">
                <a:solidFill>
                  <a:srgbClr val="254B8E"/>
                </a:solidFill>
              </a:rPr>
              <a:t>     </a:t>
            </a:r>
          </a:p>
        </p:txBody>
      </p:sp>
    </p:spTree>
    <p:extLst>
      <p:ext uri="{BB962C8B-B14F-4D97-AF65-F5344CB8AC3E}">
        <p14:creationId xmlns:p14="http://schemas.microsoft.com/office/powerpoint/2010/main" val="140378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EB8BA1A-3C59-AA49-B7F7-EB516EFFA4F2}"/>
              </a:ext>
            </a:extLst>
          </p:cNvPr>
          <p:cNvSpPr>
            <a:spLocks noGrp="1"/>
          </p:cNvSpPr>
          <p:nvPr>
            <p:ph type="title"/>
          </p:nvPr>
        </p:nvSpPr>
        <p:spPr/>
        <p:txBody>
          <a:bodyPr>
            <a:noAutofit/>
          </a:bodyPr>
          <a:lstStyle/>
          <a:p>
            <a:r>
              <a:rPr lang="en-US" sz="4800" b="1" dirty="0">
                <a:latin typeface="Gill Sans Light" panose="020B0302020104020203" pitchFamily="34" charset="-79"/>
                <a:cs typeface="Gill Sans Light" panose="020B0302020104020203" pitchFamily="34" charset="-79"/>
              </a:rPr>
              <a:t>JH PACT:  Who We Are</a:t>
            </a:r>
          </a:p>
        </p:txBody>
      </p:sp>
      <p:pic>
        <p:nvPicPr>
          <p:cNvPr id="5" name="Picture 4">
            <a:extLst>
              <a:ext uri="{FF2B5EF4-FFF2-40B4-BE49-F238E27FC236}">
                <a16:creationId xmlns:a16="http://schemas.microsoft.com/office/drawing/2014/main" id="{6846C94B-E44E-4EEF-B708-030D80C1ACB4}"/>
              </a:ext>
            </a:extLst>
          </p:cNvPr>
          <p:cNvPicPr>
            <a:picLocks noChangeAspect="1"/>
          </p:cNvPicPr>
          <p:nvPr/>
        </p:nvPicPr>
        <p:blipFill>
          <a:blip r:embed="rId3"/>
          <a:stretch>
            <a:fillRect/>
          </a:stretch>
        </p:blipFill>
        <p:spPr>
          <a:xfrm>
            <a:off x="4272868" y="3026665"/>
            <a:ext cx="3758101" cy="3768278"/>
          </a:xfrm>
          <a:prstGeom prst="rect">
            <a:avLst/>
          </a:prstGeom>
        </p:spPr>
      </p:pic>
      <p:pic>
        <p:nvPicPr>
          <p:cNvPr id="19" name="Picture 18">
            <a:extLst>
              <a:ext uri="{FF2B5EF4-FFF2-40B4-BE49-F238E27FC236}">
                <a16:creationId xmlns:a16="http://schemas.microsoft.com/office/drawing/2014/main" id="{E9F7EE50-8CAF-4B88-A0B5-A574822C48B9}"/>
              </a:ext>
            </a:extLst>
          </p:cNvPr>
          <p:cNvPicPr>
            <a:picLocks noChangeAspect="1"/>
          </p:cNvPicPr>
          <p:nvPr/>
        </p:nvPicPr>
        <p:blipFill rotWithShape="1">
          <a:blip r:embed="rId4"/>
          <a:srcRect b="73539"/>
          <a:stretch/>
        </p:blipFill>
        <p:spPr>
          <a:xfrm>
            <a:off x="417274" y="3952664"/>
            <a:ext cx="3094064" cy="1454615"/>
          </a:xfrm>
          <a:prstGeom prst="rect">
            <a:avLst/>
          </a:prstGeom>
        </p:spPr>
      </p:pic>
      <p:pic>
        <p:nvPicPr>
          <p:cNvPr id="20" name="Picture 19">
            <a:extLst>
              <a:ext uri="{FF2B5EF4-FFF2-40B4-BE49-F238E27FC236}">
                <a16:creationId xmlns:a16="http://schemas.microsoft.com/office/drawing/2014/main" id="{29DC8D25-C132-4834-B0D7-0DF5945BAF49}"/>
              </a:ext>
            </a:extLst>
          </p:cNvPr>
          <p:cNvPicPr>
            <a:picLocks noChangeAspect="1"/>
          </p:cNvPicPr>
          <p:nvPr/>
        </p:nvPicPr>
        <p:blipFill rotWithShape="1">
          <a:blip r:embed="rId4"/>
          <a:srcRect t="35680"/>
          <a:stretch/>
        </p:blipFill>
        <p:spPr>
          <a:xfrm>
            <a:off x="8792499" y="3070731"/>
            <a:ext cx="3258913" cy="3724212"/>
          </a:xfrm>
          <a:prstGeom prst="rect">
            <a:avLst/>
          </a:prstGeom>
        </p:spPr>
      </p:pic>
      <p:pic>
        <p:nvPicPr>
          <p:cNvPr id="22" name="Picture 21">
            <a:extLst>
              <a:ext uri="{FF2B5EF4-FFF2-40B4-BE49-F238E27FC236}">
                <a16:creationId xmlns:a16="http://schemas.microsoft.com/office/drawing/2014/main" id="{14FAF783-21CB-491E-8E1E-DD2031DFA567}"/>
              </a:ext>
            </a:extLst>
          </p:cNvPr>
          <p:cNvPicPr>
            <a:picLocks noChangeAspect="1"/>
          </p:cNvPicPr>
          <p:nvPr/>
        </p:nvPicPr>
        <p:blipFill>
          <a:blip r:embed="rId5">
            <a:lum contrast="20000"/>
          </a:blip>
          <a:stretch>
            <a:fillRect/>
          </a:stretch>
        </p:blipFill>
        <p:spPr>
          <a:xfrm>
            <a:off x="289458" y="1497926"/>
            <a:ext cx="6970840" cy="915661"/>
          </a:xfrm>
          <a:prstGeom prst="rect">
            <a:avLst/>
          </a:prstGeom>
        </p:spPr>
      </p:pic>
      <p:pic>
        <p:nvPicPr>
          <p:cNvPr id="21" name="Picture 20">
            <a:extLst>
              <a:ext uri="{FF2B5EF4-FFF2-40B4-BE49-F238E27FC236}">
                <a16:creationId xmlns:a16="http://schemas.microsoft.com/office/drawing/2014/main" id="{312A9A3D-BC96-4B9C-BD33-9E1F9D2BE2FD}"/>
              </a:ext>
            </a:extLst>
          </p:cNvPr>
          <p:cNvPicPr>
            <a:picLocks noChangeAspect="1"/>
          </p:cNvPicPr>
          <p:nvPr/>
        </p:nvPicPr>
        <p:blipFill>
          <a:blip r:embed="rId6"/>
          <a:stretch>
            <a:fillRect/>
          </a:stretch>
        </p:blipFill>
        <p:spPr>
          <a:xfrm>
            <a:off x="6216729" y="2091667"/>
            <a:ext cx="1342663" cy="353028"/>
          </a:xfrm>
          <a:prstGeom prst="rect">
            <a:avLst/>
          </a:prstGeom>
        </p:spPr>
      </p:pic>
      <p:pic>
        <p:nvPicPr>
          <p:cNvPr id="23" name="Picture 22">
            <a:extLst>
              <a:ext uri="{FF2B5EF4-FFF2-40B4-BE49-F238E27FC236}">
                <a16:creationId xmlns:a16="http://schemas.microsoft.com/office/drawing/2014/main" id="{6D545130-59D2-4AE5-9CD9-18B27F10752A}"/>
              </a:ext>
            </a:extLst>
          </p:cNvPr>
          <p:cNvPicPr>
            <a:picLocks noChangeAspect="1"/>
          </p:cNvPicPr>
          <p:nvPr/>
        </p:nvPicPr>
        <p:blipFill>
          <a:blip r:embed="rId7"/>
          <a:stretch>
            <a:fillRect/>
          </a:stretch>
        </p:blipFill>
        <p:spPr>
          <a:xfrm>
            <a:off x="417274" y="2453900"/>
            <a:ext cx="8942118" cy="512008"/>
          </a:xfrm>
          <a:prstGeom prst="rect">
            <a:avLst/>
          </a:prstGeom>
        </p:spPr>
      </p:pic>
      <p:sp>
        <p:nvSpPr>
          <p:cNvPr id="24" name="TextBox 23">
            <a:extLst>
              <a:ext uri="{FF2B5EF4-FFF2-40B4-BE49-F238E27FC236}">
                <a16:creationId xmlns:a16="http://schemas.microsoft.com/office/drawing/2014/main" id="{8E28E577-05DD-4841-B772-09A01583C412}"/>
              </a:ext>
            </a:extLst>
          </p:cNvPr>
          <p:cNvSpPr txBox="1"/>
          <p:nvPr/>
        </p:nvSpPr>
        <p:spPr>
          <a:xfrm>
            <a:off x="5528950" y="4679972"/>
            <a:ext cx="1231910" cy="461665"/>
          </a:xfrm>
          <a:prstGeom prst="rect">
            <a:avLst/>
          </a:prstGeom>
          <a:solidFill>
            <a:schemeClr val="bg1"/>
          </a:solidFill>
        </p:spPr>
        <p:txBody>
          <a:bodyPr wrap="square" rtlCol="0">
            <a:spAutoFit/>
          </a:bodyPr>
          <a:lstStyle/>
          <a:p>
            <a:pPr algn="ctr"/>
            <a:r>
              <a:rPr lang="en-US" sz="2400" b="1" dirty="0"/>
              <a:t>JH PACT</a:t>
            </a:r>
          </a:p>
        </p:txBody>
      </p:sp>
      <p:pic>
        <p:nvPicPr>
          <p:cNvPr id="26" name="Picture 25" descr="Screen Clipping">
            <a:extLst>
              <a:ext uri="{FF2B5EF4-FFF2-40B4-BE49-F238E27FC236}">
                <a16:creationId xmlns:a16="http://schemas.microsoft.com/office/drawing/2014/main" id="{60DA5BF0-E199-4A7E-8285-3A2FE4D277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2572" y="1493443"/>
            <a:ext cx="2409428" cy="685896"/>
          </a:xfrm>
          <a:prstGeom prst="rect">
            <a:avLst/>
          </a:prstGeom>
        </p:spPr>
      </p:pic>
      <p:pic>
        <p:nvPicPr>
          <p:cNvPr id="30" name="Picture 29">
            <a:extLst>
              <a:ext uri="{FF2B5EF4-FFF2-40B4-BE49-F238E27FC236}">
                <a16:creationId xmlns:a16="http://schemas.microsoft.com/office/drawing/2014/main" id="{9CDE9600-3141-4BEA-A042-252160480BB7}"/>
              </a:ext>
            </a:extLst>
          </p:cNvPr>
          <p:cNvPicPr>
            <a:picLocks noChangeAspect="1"/>
          </p:cNvPicPr>
          <p:nvPr/>
        </p:nvPicPr>
        <p:blipFill>
          <a:blip r:embed="rId9"/>
          <a:stretch>
            <a:fillRect/>
          </a:stretch>
        </p:blipFill>
        <p:spPr>
          <a:xfrm>
            <a:off x="9765093" y="2336317"/>
            <a:ext cx="2286319" cy="628738"/>
          </a:xfrm>
          <a:prstGeom prst="rect">
            <a:avLst/>
          </a:prstGeom>
        </p:spPr>
      </p:pic>
    </p:spTree>
    <p:extLst>
      <p:ext uri="{BB962C8B-B14F-4D97-AF65-F5344CB8AC3E}">
        <p14:creationId xmlns:p14="http://schemas.microsoft.com/office/powerpoint/2010/main" val="183312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EB8BA1A-3C59-AA49-B7F7-EB516EFFA4F2}"/>
              </a:ext>
            </a:extLst>
          </p:cNvPr>
          <p:cNvSpPr>
            <a:spLocks noGrp="1"/>
          </p:cNvSpPr>
          <p:nvPr>
            <p:ph type="title"/>
          </p:nvPr>
        </p:nvSpPr>
        <p:spPr/>
        <p:txBody>
          <a:bodyPr>
            <a:noAutofit/>
          </a:bodyPr>
          <a:lstStyle/>
          <a:p>
            <a:r>
              <a:rPr lang="en-US" sz="4800" b="1" dirty="0">
                <a:latin typeface="Gill Sans Light" panose="020B0302020104020203" pitchFamily="34" charset="-79"/>
                <a:cs typeface="Gill Sans Light" panose="020B0302020104020203" pitchFamily="34" charset="-79"/>
              </a:rPr>
              <a:t>JH PACT:  What We Do</a:t>
            </a:r>
          </a:p>
        </p:txBody>
      </p:sp>
      <p:sp>
        <p:nvSpPr>
          <p:cNvPr id="3" name="TextBox 2"/>
          <p:cNvSpPr txBox="1"/>
          <p:nvPr/>
        </p:nvSpPr>
        <p:spPr>
          <a:xfrm>
            <a:off x="255133" y="3396199"/>
            <a:ext cx="391122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C79"/>
                </a:solidFill>
                <a:effectLst/>
                <a:uLnTx/>
                <a:uFillTx/>
                <a:latin typeface="Calibri" panose="020F0502020204030204"/>
                <a:ea typeface="+mn-ea"/>
                <a:cs typeface="+mn-cs"/>
              </a:rPr>
              <a:t>Pulmonary &amp; Rehabilitation Medicine including: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Interstitial lung disease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Postural orthostatic tachycardia syndrome (POTS)</a:t>
            </a:r>
          </a:p>
        </p:txBody>
      </p:sp>
      <p:sp>
        <p:nvSpPr>
          <p:cNvPr id="7" name="TextBox 6"/>
          <p:cNvSpPr txBox="1"/>
          <p:nvPr/>
        </p:nvSpPr>
        <p:spPr>
          <a:xfrm>
            <a:off x="4508353" y="3395576"/>
            <a:ext cx="3175293"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C79"/>
                </a:solidFill>
                <a:effectLst/>
                <a:uLnTx/>
                <a:uFillTx/>
                <a:latin typeface="Calibri" panose="020F0502020204030204"/>
                <a:ea typeface="+mn-ea"/>
                <a:cs typeface="+mn-cs"/>
              </a:rPr>
              <a:t>Homecare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Rehabilitation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Nursing</a:t>
            </a:r>
          </a:p>
        </p:txBody>
      </p:sp>
      <p:sp>
        <p:nvSpPr>
          <p:cNvPr id="8" name="TextBox 7"/>
          <p:cNvSpPr txBox="1"/>
          <p:nvPr/>
        </p:nvSpPr>
        <p:spPr>
          <a:xfrm>
            <a:off x="8142174" y="3395576"/>
            <a:ext cx="3794693"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C79"/>
                </a:solidFill>
                <a:effectLst/>
                <a:uLnTx/>
                <a:uFillTx/>
                <a:latin typeface="Calibri" panose="020F0502020204030204"/>
                <a:ea typeface="+mn-ea"/>
                <a:cs typeface="+mn-cs"/>
              </a:rPr>
              <a:t>On-Campus Rehabilitation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Physical Therapy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Occupational Therapy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srgbClr val="002C79"/>
                </a:solidFill>
                <a:effectLst/>
                <a:uLnTx/>
                <a:uFillTx/>
                <a:latin typeface="Calibri" panose="020F0502020204030204"/>
                <a:ea typeface="+mn-ea"/>
                <a:cs typeface="+mn-cs"/>
              </a:rPr>
              <a:t>Sp</a:t>
            </a:r>
            <a:r>
              <a:rPr lang="en-US" sz="2200" b="1" dirty="0" err="1">
                <a:solidFill>
                  <a:srgbClr val="002C79"/>
                </a:solidFill>
                <a:latin typeface="Calibri" panose="020F0502020204030204"/>
              </a:rPr>
              <a:t>eech</a:t>
            </a:r>
            <a:r>
              <a:rPr lang="en-US" sz="2200" b="1" dirty="0">
                <a:solidFill>
                  <a:srgbClr val="002C79"/>
                </a:solidFill>
                <a:latin typeface="Calibri" panose="020F0502020204030204"/>
              </a:rPr>
              <a:t>-Language Pathology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C79"/>
                </a:solidFill>
                <a:effectLst/>
                <a:uLnTx/>
                <a:uFillTx/>
                <a:latin typeface="Calibri" panose="020F0502020204030204"/>
                <a:ea typeface="+mn-ea"/>
                <a:cs typeface="+mn-cs"/>
              </a:rPr>
              <a:t>Rehab Psychology</a:t>
            </a:r>
          </a:p>
        </p:txBody>
      </p:sp>
      <p:sp>
        <p:nvSpPr>
          <p:cNvPr id="5" name="Rectangle 4">
            <a:extLst>
              <a:ext uri="{FF2B5EF4-FFF2-40B4-BE49-F238E27FC236}">
                <a16:creationId xmlns:a16="http://schemas.microsoft.com/office/drawing/2014/main" id="{EA2B7D36-C483-4637-A20A-F26581946672}"/>
              </a:ext>
            </a:extLst>
          </p:cNvPr>
          <p:cNvSpPr/>
          <p:nvPr/>
        </p:nvSpPr>
        <p:spPr>
          <a:xfrm>
            <a:off x="1155931" y="5371784"/>
            <a:ext cx="9629192" cy="584775"/>
          </a:xfrm>
          <a:prstGeom prst="rect">
            <a:avLst/>
          </a:prstGeom>
        </p:spPr>
        <p:txBody>
          <a:bodyPr wrap="square">
            <a:spAutoFit/>
          </a:bodyPr>
          <a:lstStyle/>
          <a:p>
            <a:r>
              <a:rPr lang="en-US" sz="3200" b="1" dirty="0">
                <a:solidFill>
                  <a:srgbClr val="FF0000"/>
                </a:solidFill>
              </a:rPr>
              <a:t>JH PACT </a:t>
            </a:r>
            <a:r>
              <a:rPr lang="en-US" sz="3200" b="1" dirty="0">
                <a:solidFill>
                  <a:srgbClr val="FF0000"/>
                </a:solidFill>
                <a:sym typeface="Wingdings" panose="05000000000000000000" pitchFamily="2" charset="2"/>
              </a:rPr>
              <a:t>          30% reduction in readmissions </a:t>
            </a:r>
            <a:r>
              <a:rPr lang="en-US" sz="2000" b="1" dirty="0">
                <a:solidFill>
                  <a:srgbClr val="FF0000"/>
                </a:solidFill>
                <a:sym typeface="Wingdings" panose="05000000000000000000" pitchFamily="2" charset="2"/>
              </a:rPr>
              <a:t>(16% to 11%)</a:t>
            </a:r>
            <a:endParaRPr lang="en-US" sz="3200" b="1" dirty="0">
              <a:solidFill>
                <a:srgbClr val="FF0000"/>
              </a:solidFill>
            </a:endParaRPr>
          </a:p>
        </p:txBody>
      </p:sp>
      <p:sp>
        <p:nvSpPr>
          <p:cNvPr id="11" name="Arrow: Right 10">
            <a:extLst>
              <a:ext uri="{FF2B5EF4-FFF2-40B4-BE49-F238E27FC236}">
                <a16:creationId xmlns:a16="http://schemas.microsoft.com/office/drawing/2014/main" id="{DB28009A-4D8B-4A91-A15D-76DA81C6C16E}"/>
              </a:ext>
            </a:extLst>
          </p:cNvPr>
          <p:cNvSpPr/>
          <p:nvPr/>
        </p:nvSpPr>
        <p:spPr>
          <a:xfrm>
            <a:off x="2689519" y="5502335"/>
            <a:ext cx="762000" cy="3666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E05D16-AE49-4874-A0B6-CA3EACBC67AA}"/>
              </a:ext>
            </a:extLst>
          </p:cNvPr>
          <p:cNvSpPr/>
          <p:nvPr/>
        </p:nvSpPr>
        <p:spPr>
          <a:xfrm>
            <a:off x="3172528" y="6399369"/>
            <a:ext cx="5332037" cy="369332"/>
          </a:xfrm>
          <a:prstGeom prst="rect">
            <a:avLst/>
          </a:prstGeom>
        </p:spPr>
        <p:txBody>
          <a:bodyPr wrap="none">
            <a:spAutoFit/>
          </a:bodyPr>
          <a:lstStyle/>
          <a:p>
            <a:r>
              <a:rPr lang="en-US" b="1" dirty="0"/>
              <a:t>https://www.hopkinsmedicine.org/coronavirus/pact/</a:t>
            </a:r>
          </a:p>
        </p:txBody>
      </p:sp>
      <p:pic>
        <p:nvPicPr>
          <p:cNvPr id="14" name="Picture 13" descr="Screen Clipping">
            <a:extLst>
              <a:ext uri="{FF2B5EF4-FFF2-40B4-BE49-F238E27FC236}">
                <a16:creationId xmlns:a16="http://schemas.microsoft.com/office/drawing/2014/main" id="{40A5306F-B8AE-4587-A886-559545FCE6A5}"/>
              </a:ext>
            </a:extLst>
          </p:cNvPr>
          <p:cNvPicPr>
            <a:picLocks noChangeAspect="1"/>
          </p:cNvPicPr>
          <p:nvPr/>
        </p:nvPicPr>
        <p:blipFill rotWithShape="1">
          <a:blip r:embed="rId3">
            <a:extLst>
              <a:ext uri="{28A0092B-C50C-407E-A947-70E740481C1C}">
                <a14:useLocalDpi xmlns:a14="http://schemas.microsoft.com/office/drawing/2010/main" val="0"/>
              </a:ext>
            </a:extLst>
          </a:blip>
          <a:srcRect l="1351" r="70610" b="33057"/>
          <a:stretch/>
        </p:blipFill>
        <p:spPr>
          <a:xfrm>
            <a:off x="838200" y="1615142"/>
            <a:ext cx="1981262" cy="1617524"/>
          </a:xfrm>
          <a:prstGeom prst="rect">
            <a:avLst/>
          </a:prstGeom>
        </p:spPr>
      </p:pic>
      <p:pic>
        <p:nvPicPr>
          <p:cNvPr id="16" name="Picture 15" descr="Screen Clipping">
            <a:extLst>
              <a:ext uri="{FF2B5EF4-FFF2-40B4-BE49-F238E27FC236}">
                <a16:creationId xmlns:a16="http://schemas.microsoft.com/office/drawing/2014/main" id="{DCAB34EE-189D-424F-A908-63EFD9D7A411}"/>
              </a:ext>
            </a:extLst>
          </p:cNvPr>
          <p:cNvPicPr>
            <a:picLocks noChangeAspect="1"/>
          </p:cNvPicPr>
          <p:nvPr/>
        </p:nvPicPr>
        <p:blipFill rotWithShape="1">
          <a:blip r:embed="rId3">
            <a:extLst>
              <a:ext uri="{28A0092B-C50C-407E-A947-70E740481C1C}">
                <a14:useLocalDpi xmlns:a14="http://schemas.microsoft.com/office/drawing/2010/main" val="0"/>
              </a:ext>
            </a:extLst>
          </a:blip>
          <a:srcRect l="38152" r="39482" b="33057"/>
          <a:stretch/>
        </p:blipFill>
        <p:spPr>
          <a:xfrm>
            <a:off x="5012480" y="1555703"/>
            <a:ext cx="1652134" cy="1690991"/>
          </a:xfrm>
          <a:prstGeom prst="rect">
            <a:avLst/>
          </a:prstGeom>
        </p:spPr>
      </p:pic>
      <p:pic>
        <p:nvPicPr>
          <p:cNvPr id="17" name="Picture 16" descr="Screen Clipping">
            <a:extLst>
              <a:ext uri="{FF2B5EF4-FFF2-40B4-BE49-F238E27FC236}">
                <a16:creationId xmlns:a16="http://schemas.microsoft.com/office/drawing/2014/main" id="{8345E326-EBE7-4B3F-8AA9-9D55F768F020}"/>
              </a:ext>
            </a:extLst>
          </p:cNvPr>
          <p:cNvPicPr>
            <a:picLocks noChangeAspect="1"/>
          </p:cNvPicPr>
          <p:nvPr/>
        </p:nvPicPr>
        <p:blipFill rotWithShape="1">
          <a:blip r:embed="rId3">
            <a:extLst>
              <a:ext uri="{28A0092B-C50C-407E-A947-70E740481C1C}">
                <a14:useLocalDpi xmlns:a14="http://schemas.microsoft.com/office/drawing/2010/main" val="0"/>
              </a:ext>
            </a:extLst>
          </a:blip>
          <a:srcRect l="71083" r="4754" b="33057"/>
          <a:stretch/>
        </p:blipFill>
        <p:spPr>
          <a:xfrm>
            <a:off x="9000257" y="1537501"/>
            <a:ext cx="1784866" cy="1690992"/>
          </a:xfrm>
          <a:prstGeom prst="rect">
            <a:avLst/>
          </a:prstGeom>
        </p:spPr>
      </p:pic>
    </p:spTree>
    <p:extLst>
      <p:ext uri="{BB962C8B-B14F-4D97-AF65-F5344CB8AC3E}">
        <p14:creationId xmlns:p14="http://schemas.microsoft.com/office/powerpoint/2010/main" val="156354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A1A-3C59-AA49-B7F7-EB516EFFA4F2}"/>
              </a:ext>
            </a:extLst>
          </p:cNvPr>
          <p:cNvSpPr>
            <a:spLocks noGrp="1"/>
          </p:cNvSpPr>
          <p:nvPr>
            <p:ph type="title"/>
          </p:nvPr>
        </p:nvSpPr>
        <p:spPr/>
        <p:txBody>
          <a:bodyPr>
            <a:noAutofit/>
          </a:bodyPr>
          <a:lstStyle/>
          <a:p>
            <a:r>
              <a:rPr lang="en-US" sz="4800" b="1" dirty="0">
                <a:latin typeface="Gill Sans Light" panose="020B0302020104020203" pitchFamily="34" charset="-79"/>
                <a:cs typeface="Gill Sans Light" panose="020B0302020104020203" pitchFamily="34" charset="-79"/>
              </a:rPr>
              <a:t>JH PACT:  Who We Serve</a:t>
            </a:r>
          </a:p>
        </p:txBody>
      </p:sp>
      <p:sp>
        <p:nvSpPr>
          <p:cNvPr id="3" name="TextBox 2"/>
          <p:cNvSpPr txBox="1"/>
          <p:nvPr/>
        </p:nvSpPr>
        <p:spPr>
          <a:xfrm>
            <a:off x="277203" y="1902012"/>
            <a:ext cx="5403402" cy="4447371"/>
          </a:xfrm>
          <a:prstGeom prst="rect">
            <a:avLst/>
          </a:prstGeom>
          <a:noFill/>
        </p:spPr>
        <p:txBody>
          <a:bodyPr wrap="none" rtlCol="0">
            <a:spAutoFit/>
          </a:bodyPr>
          <a:lstStyle/>
          <a:p>
            <a:pPr marL="285750" indent="-285750">
              <a:buFont typeface="Arial" panose="020B0604020202020204" pitchFamily="34" charset="0"/>
              <a:buChar char="•"/>
            </a:pPr>
            <a:r>
              <a:rPr lang="en-US" sz="2800" b="1" dirty="0">
                <a:solidFill>
                  <a:srgbClr val="002C79"/>
                </a:solidFill>
              </a:rPr>
              <a:t> </a:t>
            </a:r>
            <a:r>
              <a:rPr lang="en-US" sz="2800" b="1" dirty="0">
                <a:solidFill>
                  <a:srgbClr val="FF0000"/>
                </a:solidFill>
              </a:rPr>
              <a:t>&gt;700 </a:t>
            </a:r>
            <a:r>
              <a:rPr lang="en-US" sz="2800" b="1" dirty="0">
                <a:solidFill>
                  <a:srgbClr val="002C79"/>
                </a:solidFill>
              </a:rPr>
              <a:t>patients</a:t>
            </a:r>
          </a:p>
          <a:p>
            <a:pPr marL="285750" indent="-285750">
              <a:buFont typeface="Arial" panose="020B0604020202020204" pitchFamily="34" charset="0"/>
              <a:buChar char="•"/>
            </a:pPr>
            <a:endParaRPr lang="en-US" sz="1400" b="1" dirty="0">
              <a:solidFill>
                <a:srgbClr val="002C79"/>
              </a:solidFill>
            </a:endParaRPr>
          </a:p>
          <a:p>
            <a:pPr marL="285750" indent="-285750">
              <a:buFont typeface="Arial" panose="020B0604020202020204" pitchFamily="34" charset="0"/>
              <a:buChar char="•"/>
            </a:pPr>
            <a:r>
              <a:rPr lang="en-US" sz="2800" b="1" dirty="0">
                <a:solidFill>
                  <a:srgbClr val="002C79"/>
                </a:solidFill>
              </a:rPr>
              <a:t> 50-70% Admitted to the ICU</a:t>
            </a:r>
          </a:p>
          <a:p>
            <a:pPr marL="285750" indent="-285750">
              <a:buFont typeface="Arial" panose="020B0604020202020204" pitchFamily="34" charset="0"/>
              <a:buChar char="•"/>
            </a:pPr>
            <a:endParaRPr lang="en-US" sz="900" b="1" dirty="0">
              <a:solidFill>
                <a:schemeClr val="accent1">
                  <a:lumMod val="50000"/>
                </a:schemeClr>
              </a:solidFill>
            </a:endParaRPr>
          </a:p>
          <a:p>
            <a:pPr marL="285750" indent="-285750">
              <a:buFont typeface="Arial" panose="020B0604020202020204" pitchFamily="34" charset="0"/>
              <a:buChar char="•"/>
            </a:pPr>
            <a:r>
              <a:rPr lang="en-US" sz="2800" b="1" dirty="0">
                <a:solidFill>
                  <a:srgbClr val="002C79"/>
                </a:solidFill>
              </a:rPr>
              <a:t> Average age </a:t>
            </a:r>
            <a:r>
              <a:rPr lang="en-US" sz="2800" b="1" dirty="0">
                <a:solidFill>
                  <a:srgbClr val="FF0000"/>
                </a:solidFill>
              </a:rPr>
              <a:t>54 years</a:t>
            </a:r>
          </a:p>
          <a:p>
            <a:pPr marL="285750" indent="-285750">
              <a:buFont typeface="Arial" panose="020B0604020202020204" pitchFamily="34" charset="0"/>
              <a:buChar char="•"/>
            </a:pPr>
            <a:endParaRPr lang="en-US" sz="900" b="1" dirty="0">
              <a:solidFill>
                <a:srgbClr val="002C79"/>
              </a:solidFill>
            </a:endParaRPr>
          </a:p>
          <a:p>
            <a:pPr marL="285750" indent="-285750">
              <a:buFont typeface="Arial" panose="020B0604020202020204" pitchFamily="34" charset="0"/>
              <a:buChar char="•"/>
            </a:pPr>
            <a:r>
              <a:rPr lang="en-US" sz="2800" b="1" dirty="0">
                <a:solidFill>
                  <a:srgbClr val="002C79"/>
                </a:solidFill>
              </a:rPr>
              <a:t> 50% Male</a:t>
            </a:r>
          </a:p>
          <a:p>
            <a:pPr marL="285750" indent="-285750">
              <a:buFont typeface="Arial" panose="020B0604020202020204" pitchFamily="34" charset="0"/>
              <a:buChar char="•"/>
            </a:pPr>
            <a:endParaRPr lang="en-US" sz="900" b="1" dirty="0">
              <a:solidFill>
                <a:srgbClr val="002C79"/>
              </a:solidFill>
            </a:endParaRPr>
          </a:p>
          <a:p>
            <a:pPr marL="285750" indent="-285750">
              <a:buFont typeface="Arial" panose="020B0604020202020204" pitchFamily="34" charset="0"/>
              <a:buChar char="•"/>
            </a:pPr>
            <a:r>
              <a:rPr lang="en-US" sz="2800" b="1" dirty="0">
                <a:solidFill>
                  <a:srgbClr val="002C79"/>
                </a:solidFill>
              </a:rPr>
              <a:t> </a:t>
            </a:r>
            <a:r>
              <a:rPr lang="en-US" sz="2800" b="1" dirty="0">
                <a:solidFill>
                  <a:srgbClr val="FF0000"/>
                </a:solidFill>
              </a:rPr>
              <a:t>33% </a:t>
            </a:r>
            <a:r>
              <a:rPr lang="en-US" sz="2800" b="1" dirty="0">
                <a:solidFill>
                  <a:srgbClr val="002C79"/>
                </a:solidFill>
              </a:rPr>
              <a:t>Black or African American</a:t>
            </a:r>
          </a:p>
          <a:p>
            <a:pPr marL="285750" indent="-285750">
              <a:buFont typeface="Arial" panose="020B0604020202020204" pitchFamily="34" charset="0"/>
              <a:buChar char="•"/>
            </a:pPr>
            <a:endParaRPr lang="en-US" sz="900" b="1" dirty="0">
              <a:solidFill>
                <a:srgbClr val="002C79"/>
              </a:solidFill>
            </a:endParaRPr>
          </a:p>
          <a:p>
            <a:pPr marL="285750" indent="-285750">
              <a:buFont typeface="Arial" panose="020B0604020202020204" pitchFamily="34" charset="0"/>
              <a:buChar char="•"/>
            </a:pPr>
            <a:r>
              <a:rPr lang="en-US" sz="2800" b="1" dirty="0">
                <a:solidFill>
                  <a:srgbClr val="002C79"/>
                </a:solidFill>
              </a:rPr>
              <a:t> </a:t>
            </a:r>
            <a:r>
              <a:rPr lang="en-US" sz="2800" b="1" dirty="0">
                <a:solidFill>
                  <a:srgbClr val="FF0000"/>
                </a:solidFill>
              </a:rPr>
              <a:t>30% </a:t>
            </a:r>
            <a:r>
              <a:rPr lang="en-US" sz="2800" b="1" dirty="0">
                <a:solidFill>
                  <a:srgbClr val="002C79"/>
                </a:solidFill>
              </a:rPr>
              <a:t>Hispanic or Latino</a:t>
            </a:r>
          </a:p>
          <a:p>
            <a:pPr marL="285750" indent="-285750">
              <a:buFont typeface="Arial" panose="020B0604020202020204" pitchFamily="34" charset="0"/>
              <a:buChar char="•"/>
            </a:pPr>
            <a:endParaRPr lang="en-US" sz="900" b="1" dirty="0">
              <a:solidFill>
                <a:srgbClr val="002C79"/>
              </a:solidFill>
            </a:endParaRPr>
          </a:p>
          <a:p>
            <a:pPr marL="285750" indent="-285750">
              <a:buFont typeface="Arial" panose="020B0604020202020204" pitchFamily="34" charset="0"/>
              <a:buChar char="•"/>
            </a:pPr>
            <a:r>
              <a:rPr lang="en-US" sz="2800" b="1" dirty="0">
                <a:solidFill>
                  <a:srgbClr val="002C79"/>
                </a:solidFill>
              </a:rPr>
              <a:t> </a:t>
            </a:r>
            <a:r>
              <a:rPr lang="en-US" sz="2800" b="1" dirty="0">
                <a:solidFill>
                  <a:srgbClr val="FF0000"/>
                </a:solidFill>
              </a:rPr>
              <a:t>20% </a:t>
            </a:r>
            <a:r>
              <a:rPr lang="en-US" sz="2800" b="1" dirty="0">
                <a:solidFill>
                  <a:srgbClr val="002C79"/>
                </a:solidFill>
              </a:rPr>
              <a:t>Require interpreter services</a:t>
            </a:r>
          </a:p>
          <a:p>
            <a:pPr marL="285750" indent="-285750">
              <a:buFont typeface="Arial" panose="020B0604020202020204" pitchFamily="34" charset="0"/>
              <a:buChar char="•"/>
            </a:pPr>
            <a:endParaRPr lang="en-US" sz="2800" b="1" dirty="0">
              <a:solidFill>
                <a:schemeClr val="accent1">
                  <a:lumMod val="50000"/>
                </a:schemeClr>
              </a:solidFill>
            </a:endParaRPr>
          </a:p>
        </p:txBody>
      </p:sp>
      <p:sp>
        <p:nvSpPr>
          <p:cNvPr id="5" name="Rectangle 4">
            <a:extLst>
              <a:ext uri="{FF2B5EF4-FFF2-40B4-BE49-F238E27FC236}">
                <a16:creationId xmlns:a16="http://schemas.microsoft.com/office/drawing/2014/main" id="{19EF8EC1-F7FE-4F5F-9FF9-203787CB514D}"/>
              </a:ext>
            </a:extLst>
          </p:cNvPr>
          <p:cNvSpPr/>
          <p:nvPr/>
        </p:nvSpPr>
        <p:spPr>
          <a:xfrm>
            <a:off x="9096523" y="5698435"/>
            <a:ext cx="3115110" cy="1159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Theirrien and his wife, Mar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7331" y="3680926"/>
            <a:ext cx="2057803" cy="2572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88162DF-58B3-4B79-86C3-3DF4C40DBDA8}"/>
              </a:ext>
            </a:extLst>
          </p:cNvPr>
          <p:cNvPicPr>
            <a:picLocks noChangeAspect="1"/>
          </p:cNvPicPr>
          <p:nvPr/>
        </p:nvPicPr>
        <p:blipFill>
          <a:blip r:embed="rId4"/>
          <a:stretch>
            <a:fillRect/>
          </a:stretch>
        </p:blipFill>
        <p:spPr>
          <a:xfrm>
            <a:off x="5291432" y="1573817"/>
            <a:ext cx="6814716" cy="727340"/>
          </a:xfrm>
          <a:prstGeom prst="rect">
            <a:avLst/>
          </a:prstGeom>
        </p:spPr>
      </p:pic>
      <p:pic>
        <p:nvPicPr>
          <p:cNvPr id="12" name="Picture 11">
            <a:extLst>
              <a:ext uri="{FF2B5EF4-FFF2-40B4-BE49-F238E27FC236}">
                <a16:creationId xmlns:a16="http://schemas.microsoft.com/office/drawing/2014/main" id="{D2250729-16B3-49DD-9454-2A2FCC2A15DC}"/>
              </a:ext>
            </a:extLst>
          </p:cNvPr>
          <p:cNvPicPr>
            <a:picLocks noChangeAspect="1"/>
          </p:cNvPicPr>
          <p:nvPr/>
        </p:nvPicPr>
        <p:blipFill>
          <a:blip r:embed="rId5"/>
          <a:stretch>
            <a:fillRect/>
          </a:stretch>
        </p:blipFill>
        <p:spPr>
          <a:xfrm>
            <a:off x="5981413" y="2680336"/>
            <a:ext cx="3115110" cy="2486372"/>
          </a:xfrm>
          <a:prstGeom prst="rect">
            <a:avLst/>
          </a:prstGeom>
        </p:spPr>
      </p:pic>
      <p:pic>
        <p:nvPicPr>
          <p:cNvPr id="14" name="Picture 13">
            <a:extLst>
              <a:ext uri="{FF2B5EF4-FFF2-40B4-BE49-F238E27FC236}">
                <a16:creationId xmlns:a16="http://schemas.microsoft.com/office/drawing/2014/main" id="{7AE3D8F0-2B19-4709-AE2D-B4166CC78DEC}"/>
              </a:ext>
            </a:extLst>
          </p:cNvPr>
          <p:cNvPicPr>
            <a:picLocks noChangeAspect="1"/>
          </p:cNvPicPr>
          <p:nvPr/>
        </p:nvPicPr>
        <p:blipFill>
          <a:blip r:embed="rId6"/>
          <a:stretch>
            <a:fillRect/>
          </a:stretch>
        </p:blipFill>
        <p:spPr>
          <a:xfrm>
            <a:off x="6804681" y="2085183"/>
            <a:ext cx="4466700" cy="724509"/>
          </a:xfrm>
          <a:prstGeom prst="rect">
            <a:avLst/>
          </a:prstGeom>
        </p:spPr>
      </p:pic>
      <p:sp>
        <p:nvSpPr>
          <p:cNvPr id="15" name="Rectangle 14">
            <a:extLst>
              <a:ext uri="{FF2B5EF4-FFF2-40B4-BE49-F238E27FC236}">
                <a16:creationId xmlns:a16="http://schemas.microsoft.com/office/drawing/2014/main" id="{136DC29F-8486-4D92-9E39-F890C9181240}"/>
              </a:ext>
            </a:extLst>
          </p:cNvPr>
          <p:cNvSpPr/>
          <p:nvPr/>
        </p:nvSpPr>
        <p:spPr>
          <a:xfrm>
            <a:off x="5536557" y="6497079"/>
            <a:ext cx="6680228" cy="307777"/>
          </a:xfrm>
          <a:prstGeom prst="rect">
            <a:avLst/>
          </a:prstGeom>
        </p:spPr>
        <p:txBody>
          <a:bodyPr wrap="square">
            <a:spAutoFit/>
          </a:bodyPr>
          <a:lstStyle/>
          <a:p>
            <a:r>
              <a:rPr lang="en-US" sz="1400" b="1" dirty="0"/>
              <a:t>https://www.hopkinsmedicine.org/coronavirus/patient-stories/theirrien-clark.html</a:t>
            </a:r>
          </a:p>
        </p:txBody>
      </p:sp>
    </p:spTree>
    <p:extLst>
      <p:ext uri="{BB962C8B-B14F-4D97-AF65-F5344CB8AC3E}">
        <p14:creationId xmlns:p14="http://schemas.microsoft.com/office/powerpoint/2010/main" val="1903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EB8BA1A-3C59-AA49-B7F7-EB516EFFA4F2}"/>
              </a:ext>
            </a:extLst>
          </p:cNvPr>
          <p:cNvSpPr>
            <a:spLocks noGrp="1"/>
          </p:cNvSpPr>
          <p:nvPr>
            <p:ph type="title"/>
          </p:nvPr>
        </p:nvSpPr>
        <p:spPr/>
        <p:txBody>
          <a:bodyPr>
            <a:noAutofit/>
          </a:bodyPr>
          <a:lstStyle/>
          <a:p>
            <a:r>
              <a:rPr lang="en-US" sz="4800" b="1" dirty="0">
                <a:latin typeface="Gill Sans Light" panose="020B0302020104020203" pitchFamily="34" charset="-79"/>
                <a:cs typeface="Gill Sans Light" panose="020B0302020104020203" pitchFamily="34" charset="-79"/>
              </a:rPr>
              <a:t>JH PACT: Research</a:t>
            </a:r>
          </a:p>
        </p:txBody>
      </p:sp>
      <p:pic>
        <p:nvPicPr>
          <p:cNvPr id="23" name="Picture 2" descr="The World Health Organization — under attack by Trump — was targeted by  conservatives in 1948, too - The Washington Post">
            <a:extLst>
              <a:ext uri="{FF2B5EF4-FFF2-40B4-BE49-F238E27FC236}">
                <a16:creationId xmlns:a16="http://schemas.microsoft.com/office/drawing/2014/main" id="{9BCE0CE1-8A97-40D2-8E67-DD9C08FCF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249" y="1463217"/>
            <a:ext cx="2055782" cy="12068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29B7C3-88D0-4418-86C4-F3C6851ED3A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5189"/>
          <a:stretch/>
        </p:blipFill>
        <p:spPr>
          <a:xfrm>
            <a:off x="9049074" y="1529016"/>
            <a:ext cx="2853844" cy="1699125"/>
          </a:xfrm>
          <a:prstGeom prst="rect">
            <a:avLst/>
          </a:prstGeom>
        </p:spPr>
      </p:pic>
      <p:pic>
        <p:nvPicPr>
          <p:cNvPr id="3" name="Picture 2">
            <a:extLst>
              <a:ext uri="{FF2B5EF4-FFF2-40B4-BE49-F238E27FC236}">
                <a16:creationId xmlns:a16="http://schemas.microsoft.com/office/drawing/2014/main" id="{8F0BC4F9-C87C-453B-8EA5-43D7289E8A98}"/>
              </a:ext>
            </a:extLst>
          </p:cNvPr>
          <p:cNvPicPr>
            <a:picLocks noChangeAspect="1"/>
          </p:cNvPicPr>
          <p:nvPr/>
        </p:nvPicPr>
        <p:blipFill>
          <a:blip r:embed="rId6"/>
          <a:stretch>
            <a:fillRect/>
          </a:stretch>
        </p:blipFill>
        <p:spPr>
          <a:xfrm>
            <a:off x="3718639" y="1622053"/>
            <a:ext cx="5107360" cy="932093"/>
          </a:xfrm>
          <a:prstGeom prst="rect">
            <a:avLst/>
          </a:prstGeom>
        </p:spPr>
      </p:pic>
      <p:sp>
        <p:nvSpPr>
          <p:cNvPr id="2" name="Rectangle 1">
            <a:extLst>
              <a:ext uri="{FF2B5EF4-FFF2-40B4-BE49-F238E27FC236}">
                <a16:creationId xmlns:a16="http://schemas.microsoft.com/office/drawing/2014/main" id="{DB89CB18-FECD-4891-BA69-F794A5333FB3}"/>
              </a:ext>
            </a:extLst>
          </p:cNvPr>
          <p:cNvSpPr/>
          <p:nvPr/>
        </p:nvSpPr>
        <p:spPr>
          <a:xfrm>
            <a:off x="1097955" y="2502358"/>
            <a:ext cx="7504968" cy="3359061"/>
          </a:xfrm>
          <a:prstGeom prst="rect">
            <a:avLst/>
          </a:prstGeom>
        </p:spPr>
        <p:txBody>
          <a:bodyPr wrap="square">
            <a:spAutoFit/>
          </a:bodyPr>
          <a:lstStyle/>
          <a:p>
            <a:pPr>
              <a:lnSpc>
                <a:spcPct val="150000"/>
              </a:lnSpc>
            </a:pPr>
            <a:r>
              <a:rPr lang="en-US" sz="2400" b="1" dirty="0">
                <a:solidFill>
                  <a:srgbClr val="254B8E"/>
                </a:solidFill>
              </a:rPr>
              <a:t>Registry (IRB00249062) (Parker)</a:t>
            </a:r>
          </a:p>
          <a:p>
            <a:pPr>
              <a:lnSpc>
                <a:spcPct val="150000"/>
              </a:lnSpc>
            </a:pPr>
            <a:r>
              <a:rPr lang="en-US" sz="2400" b="1" dirty="0">
                <a:solidFill>
                  <a:srgbClr val="254B8E"/>
                </a:solidFill>
              </a:rPr>
              <a:t>Retrospective Review (IRB00259205) (Parker)</a:t>
            </a:r>
          </a:p>
          <a:p>
            <a:pPr>
              <a:lnSpc>
                <a:spcPct val="150000"/>
              </a:lnSpc>
            </a:pPr>
            <a:r>
              <a:rPr lang="en-US" sz="2400" b="1" dirty="0">
                <a:solidFill>
                  <a:srgbClr val="254B8E"/>
                </a:solidFill>
              </a:rPr>
              <a:t>Biorepository (IRB pending) (Suresh/Parker)</a:t>
            </a:r>
          </a:p>
          <a:p>
            <a:pPr>
              <a:lnSpc>
                <a:spcPct val="150000"/>
              </a:lnSpc>
            </a:pPr>
            <a:r>
              <a:rPr lang="en-US" sz="2400" b="1" dirty="0">
                <a:solidFill>
                  <a:srgbClr val="254B8E"/>
                </a:solidFill>
              </a:rPr>
              <a:t>ECMO Longitudinal follow-up (IRB00259048) (Whitman)</a:t>
            </a:r>
          </a:p>
          <a:p>
            <a:pPr>
              <a:lnSpc>
                <a:spcPct val="150000"/>
              </a:lnSpc>
            </a:pPr>
            <a:r>
              <a:rPr lang="en-US" sz="2400" b="1" dirty="0">
                <a:solidFill>
                  <a:srgbClr val="254B8E"/>
                </a:solidFill>
              </a:rPr>
              <a:t>Cognitive outcomes (IRB00261035) (Oh)</a:t>
            </a:r>
          </a:p>
          <a:p>
            <a:pPr>
              <a:lnSpc>
                <a:spcPct val="150000"/>
              </a:lnSpc>
            </a:pPr>
            <a:endParaRPr lang="en-US" sz="2400" b="1" dirty="0">
              <a:solidFill>
                <a:srgbClr val="254B8E"/>
              </a:solidFill>
            </a:endParaRPr>
          </a:p>
        </p:txBody>
      </p:sp>
      <p:sp>
        <p:nvSpPr>
          <p:cNvPr id="14" name="TextBox 13">
            <a:extLst>
              <a:ext uri="{FF2B5EF4-FFF2-40B4-BE49-F238E27FC236}">
                <a16:creationId xmlns:a16="http://schemas.microsoft.com/office/drawing/2014/main" id="{744A9F67-550D-4DD7-AAC7-19BBE15D949B}"/>
              </a:ext>
            </a:extLst>
          </p:cNvPr>
          <p:cNvSpPr txBox="1"/>
          <p:nvPr/>
        </p:nvSpPr>
        <p:spPr>
          <a:xfrm>
            <a:off x="2794583" y="5337674"/>
            <a:ext cx="4111713" cy="461665"/>
          </a:xfrm>
          <a:prstGeom prst="rect">
            <a:avLst/>
          </a:prstGeom>
          <a:noFill/>
        </p:spPr>
        <p:txBody>
          <a:bodyPr wrap="square" rtlCol="0">
            <a:spAutoFit/>
          </a:bodyPr>
          <a:lstStyle/>
          <a:p>
            <a:r>
              <a:rPr lang="en-US" sz="2400" b="1" dirty="0">
                <a:solidFill>
                  <a:srgbClr val="003399"/>
                </a:solidFill>
                <a:latin typeface="+mn-lt"/>
              </a:rPr>
              <a:t>Johns Hopkins </a:t>
            </a:r>
            <a:r>
              <a:rPr lang="en-US" sz="2400" b="1" dirty="0" err="1">
                <a:solidFill>
                  <a:srgbClr val="003399"/>
                </a:solidFill>
                <a:latin typeface="+mn-lt"/>
              </a:rPr>
              <a:t>PMCoE</a:t>
            </a:r>
            <a:r>
              <a:rPr lang="en-US" sz="2400" b="1" dirty="0">
                <a:solidFill>
                  <a:srgbClr val="003399"/>
                </a:solidFill>
                <a:latin typeface="+mn-lt"/>
              </a:rPr>
              <a:t>-AD</a:t>
            </a:r>
          </a:p>
        </p:txBody>
      </p:sp>
      <p:pic>
        <p:nvPicPr>
          <p:cNvPr id="15" name="Picture 14" descr="Screen Clipping">
            <a:extLst>
              <a:ext uri="{FF2B5EF4-FFF2-40B4-BE49-F238E27FC236}">
                <a16:creationId xmlns:a16="http://schemas.microsoft.com/office/drawing/2014/main" id="{22101DC5-05D6-4D37-A200-57A2F0927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075" y="5776332"/>
            <a:ext cx="3497043" cy="965392"/>
          </a:xfrm>
          <a:prstGeom prst="rect">
            <a:avLst/>
          </a:prstGeom>
        </p:spPr>
      </p:pic>
      <p:pic>
        <p:nvPicPr>
          <p:cNvPr id="16" name="Picture 15" descr="Screen Clipping">
            <a:extLst>
              <a:ext uri="{FF2B5EF4-FFF2-40B4-BE49-F238E27FC236}">
                <a16:creationId xmlns:a16="http://schemas.microsoft.com/office/drawing/2014/main" id="{E3663D93-EA92-41DB-8498-EAE611417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823" y="5659908"/>
            <a:ext cx="3131313" cy="1158763"/>
          </a:xfrm>
          <a:prstGeom prst="rect">
            <a:avLst/>
          </a:prstGeom>
        </p:spPr>
      </p:pic>
      <p:pic>
        <p:nvPicPr>
          <p:cNvPr id="17" name="Picture 16">
            <a:extLst>
              <a:ext uri="{FF2B5EF4-FFF2-40B4-BE49-F238E27FC236}">
                <a16:creationId xmlns:a16="http://schemas.microsoft.com/office/drawing/2014/main" id="{B35EE95A-6DAA-49E6-A79F-0D7A0492F2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1759" y="3368538"/>
            <a:ext cx="3091159" cy="2199968"/>
          </a:xfrm>
          <a:prstGeom prst="rect">
            <a:avLst/>
          </a:prstGeom>
        </p:spPr>
      </p:pic>
    </p:spTree>
    <p:extLst>
      <p:ext uri="{BB962C8B-B14F-4D97-AF65-F5344CB8AC3E}">
        <p14:creationId xmlns:p14="http://schemas.microsoft.com/office/powerpoint/2010/main" val="2333656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CBFFBBC-6C4D-AD4B-9C50-0807D51892D1}"/>
              </a:ext>
            </a:extLst>
          </p:cNvPr>
          <p:cNvPicPr>
            <a:picLocks noChangeAspect="1"/>
          </p:cNvPicPr>
          <p:nvPr/>
        </p:nvPicPr>
        <p:blipFill>
          <a:blip r:embed="rId2"/>
          <a:stretch>
            <a:fillRect/>
          </a:stretch>
        </p:blipFill>
        <p:spPr>
          <a:xfrm>
            <a:off x="326668" y="6184083"/>
            <a:ext cx="1658526" cy="352046"/>
          </a:xfrm>
          <a:prstGeom prst="rect">
            <a:avLst/>
          </a:prstGeom>
        </p:spPr>
      </p:pic>
      <p:sp>
        <p:nvSpPr>
          <p:cNvPr id="12" name="Text Placeholder 2">
            <a:extLst>
              <a:ext uri="{FF2B5EF4-FFF2-40B4-BE49-F238E27FC236}">
                <a16:creationId xmlns:a16="http://schemas.microsoft.com/office/drawing/2014/main" id="{FE2AD4AB-FDC6-B243-AEDE-08455C91C1D9}"/>
              </a:ext>
            </a:extLst>
          </p:cNvPr>
          <p:cNvSpPr txBox="1">
            <a:spLocks/>
          </p:cNvSpPr>
          <p:nvPr/>
        </p:nvSpPr>
        <p:spPr>
          <a:xfrm>
            <a:off x="2391507" y="3217976"/>
            <a:ext cx="7968023" cy="1589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a:solidFill>
                  <a:srgbClr val="002C79"/>
                </a:solidFill>
                <a:latin typeface="Gill Sans Light" panose="020B0302020104020203" pitchFamily="34" charset="-79"/>
                <a:cs typeface="Gill Sans Light" panose="020B0302020104020203" pitchFamily="34" charset="-79"/>
              </a:rPr>
              <a:t>Ann M. Parker, MD, PhD		@</a:t>
            </a:r>
            <a:r>
              <a:rPr lang="en-US" b="1" dirty="0" err="1">
                <a:solidFill>
                  <a:srgbClr val="002C79"/>
                </a:solidFill>
                <a:latin typeface="Gill Sans Light" panose="020B0302020104020203" pitchFamily="34" charset="-79"/>
                <a:cs typeface="Gill Sans Light" panose="020B0302020104020203" pitchFamily="34" charset="-79"/>
              </a:rPr>
              <a:t>AnnEkedahl</a:t>
            </a:r>
            <a:endParaRPr lang="en-US" b="1" dirty="0">
              <a:solidFill>
                <a:srgbClr val="002C79"/>
              </a:solidFill>
              <a:latin typeface="Gill Sans Light" panose="020B0302020104020203" pitchFamily="34" charset="-79"/>
              <a:cs typeface="Gill Sans Light" panose="020B0302020104020203" pitchFamily="34" charset="-79"/>
            </a:endParaRPr>
          </a:p>
          <a:p>
            <a:r>
              <a:rPr lang="en-US" b="1" dirty="0">
                <a:solidFill>
                  <a:srgbClr val="002C79"/>
                </a:solidFill>
                <a:latin typeface="Gill Sans Light" panose="020B0302020104020203" pitchFamily="34" charset="-79"/>
                <a:cs typeface="Gill Sans Light" panose="020B0302020104020203" pitchFamily="34" charset="-79"/>
              </a:rPr>
              <a:t>Alba Azola, MD			@</a:t>
            </a:r>
            <a:r>
              <a:rPr lang="en-US" b="1" dirty="0" err="1">
                <a:solidFill>
                  <a:srgbClr val="002C79"/>
                </a:solidFill>
                <a:latin typeface="Gill Sans Light" panose="020B0302020104020203" pitchFamily="34" charset="-79"/>
                <a:cs typeface="Gill Sans Light" panose="020B0302020104020203" pitchFamily="34" charset="-79"/>
              </a:rPr>
              <a:t>AzolaAlba</a:t>
            </a:r>
            <a:endParaRPr lang="en-US" b="1" dirty="0">
              <a:solidFill>
                <a:srgbClr val="002C79"/>
              </a:solidFill>
              <a:latin typeface="Gill Sans Light" panose="020B0302020104020203" pitchFamily="34" charset="-79"/>
              <a:cs typeface="Gill Sans Light" panose="020B0302020104020203" pitchFamily="34" charset="-79"/>
            </a:endParaRPr>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r="-168" b="64364"/>
          <a:stretch/>
        </p:blipFill>
        <p:spPr>
          <a:xfrm>
            <a:off x="-1" y="0"/>
            <a:ext cx="12212515" cy="2145323"/>
          </a:xfrm>
          <a:prstGeom prst="rect">
            <a:avLst/>
          </a:prstGeom>
        </p:spPr>
      </p:pic>
      <p:sp>
        <p:nvSpPr>
          <p:cNvPr id="3" name="Rectangle 2"/>
          <p:cNvSpPr/>
          <p:nvPr/>
        </p:nvSpPr>
        <p:spPr>
          <a:xfrm>
            <a:off x="2141703" y="2235346"/>
            <a:ext cx="8217827" cy="523220"/>
          </a:xfrm>
          <a:prstGeom prst="rect">
            <a:avLst/>
          </a:prstGeom>
        </p:spPr>
        <p:txBody>
          <a:bodyPr wrap="none">
            <a:spAutoFit/>
          </a:bodyPr>
          <a:lstStyle/>
          <a:p>
            <a:r>
              <a:rPr lang="en-US" sz="2800" b="1" dirty="0">
                <a:solidFill>
                  <a:srgbClr val="002C79"/>
                </a:solidFill>
              </a:rPr>
              <a:t>https://www.hopkinsmedicine.org/coronavirus/pact/</a:t>
            </a:r>
          </a:p>
        </p:txBody>
      </p:sp>
      <p:sp>
        <p:nvSpPr>
          <p:cNvPr id="5" name="TextBox 4"/>
          <p:cNvSpPr txBox="1"/>
          <p:nvPr/>
        </p:nvSpPr>
        <p:spPr>
          <a:xfrm>
            <a:off x="4319536" y="4719129"/>
            <a:ext cx="2924006" cy="1077218"/>
          </a:xfrm>
          <a:prstGeom prst="rect">
            <a:avLst/>
          </a:prstGeom>
          <a:noFill/>
        </p:spPr>
        <p:txBody>
          <a:bodyPr wrap="none" rtlCol="0">
            <a:spAutoFit/>
          </a:bodyPr>
          <a:lstStyle/>
          <a:p>
            <a:r>
              <a:rPr lang="en-US" sz="3200" b="1" dirty="0">
                <a:solidFill>
                  <a:srgbClr val="002C79"/>
                </a:solidFill>
                <a:hlinkClick r:id="rId4"/>
              </a:rPr>
              <a:t>PACT@jhmi.edu</a:t>
            </a:r>
            <a:endParaRPr lang="en-US" sz="3200" b="1" dirty="0">
              <a:solidFill>
                <a:srgbClr val="002C79"/>
              </a:solidFill>
            </a:endParaRPr>
          </a:p>
          <a:p>
            <a:endParaRPr lang="en-US" sz="3200" b="1" dirty="0">
              <a:solidFill>
                <a:srgbClr val="002C79"/>
              </a:solidFill>
            </a:endParaRPr>
          </a:p>
        </p:txBody>
      </p:sp>
    </p:spTree>
    <p:extLst>
      <p:ext uri="{BB962C8B-B14F-4D97-AF65-F5344CB8AC3E}">
        <p14:creationId xmlns:p14="http://schemas.microsoft.com/office/powerpoint/2010/main" val="2111304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86" y="787176"/>
            <a:ext cx="6277271" cy="2852737"/>
          </a:xfrm>
        </p:spPr>
        <p:txBody>
          <a:bodyPr>
            <a:normAutofit/>
          </a:bodyPr>
          <a:lstStyle/>
          <a:p>
            <a:r>
              <a:rPr lang="en-US" sz="4000" b="1" dirty="0"/>
              <a:t>Johns Hopkins Post-Acute COVID-19 Team:</a:t>
            </a:r>
            <a:br>
              <a:rPr lang="en-US" sz="4000" b="1" dirty="0"/>
            </a:br>
            <a:r>
              <a:rPr lang="en-US" sz="4000" b="1" dirty="0"/>
              <a:t>Neurological Manifestations of PASC</a:t>
            </a:r>
            <a:br>
              <a:rPr lang="en-US" sz="3200" dirty="0"/>
            </a:br>
            <a:endParaRPr lang="en-US" sz="3200" dirty="0"/>
          </a:p>
        </p:txBody>
      </p:sp>
      <p:sp>
        <p:nvSpPr>
          <p:cNvPr id="3" name="Subtitle 2"/>
          <p:cNvSpPr>
            <a:spLocks noGrp="1"/>
          </p:cNvSpPr>
          <p:nvPr>
            <p:ph type="body" idx="1"/>
          </p:nvPr>
        </p:nvSpPr>
        <p:spPr/>
        <p:txBody>
          <a:bodyPr>
            <a:normAutofit/>
          </a:bodyPr>
          <a:lstStyle/>
          <a:p>
            <a:r>
              <a:rPr lang="en-US" dirty="0"/>
              <a:t>Tracy Vannorsdall, PhD, ABPP/CN</a:t>
            </a:r>
          </a:p>
          <a:p>
            <a:r>
              <a:rPr lang="en-US" dirty="0">
                <a:hlinkClick r:id="rId3">
                  <a:extLst>
                    <a:ext uri="{A12FA001-AC4F-418D-AE19-62706E023703}">
                      <ahyp:hlinkClr xmlns:ahyp="http://schemas.microsoft.com/office/drawing/2018/hyperlinkcolor" val="tx"/>
                    </a:ext>
                  </a:extLst>
                </a:hlinkClick>
              </a:rPr>
              <a:t>tvannor1@jhmi.edu</a:t>
            </a:r>
            <a:r>
              <a:rPr lang="en-US" dirty="0"/>
              <a:t> </a:t>
            </a:r>
          </a:p>
          <a:p>
            <a:pPr algn="ctr"/>
            <a:endParaRPr lang="en-US" b="1" dirty="0"/>
          </a:p>
        </p:txBody>
      </p:sp>
    </p:spTree>
    <p:extLst>
      <p:ext uri="{BB962C8B-B14F-4D97-AF65-F5344CB8AC3E}">
        <p14:creationId xmlns:p14="http://schemas.microsoft.com/office/powerpoint/2010/main" val="783702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n-lt"/>
              </a:rPr>
              <a:t>Town Hall Agenda </a:t>
            </a:r>
            <a:endParaRPr lang="en-US">
              <a:latin typeface="+mn-lt"/>
            </a:endParaRPr>
          </a:p>
        </p:txBody>
      </p:sp>
      <p:sp>
        <p:nvSpPr>
          <p:cNvPr id="5" name="Rectangle 4"/>
          <p:cNvSpPr/>
          <p:nvPr/>
        </p:nvSpPr>
        <p:spPr>
          <a:xfrm>
            <a:off x="9664700" y="5765800"/>
            <a:ext cx="2438400"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3392904" y="1544068"/>
            <a:ext cx="8710195" cy="4447658"/>
          </a:xfrm>
        </p:spPr>
        <p:txBody>
          <a:bodyPr vert="horz" lIns="91440" tIns="45720" rIns="91440" bIns="45720" rtlCol="0" anchor="t">
            <a:noAutofit/>
          </a:bodyPr>
          <a:lstStyle/>
          <a:p>
            <a:r>
              <a:rPr lang="en-US" sz="3000" dirty="0"/>
              <a:t>General Introduction – Kelly Dooley</a:t>
            </a:r>
          </a:p>
          <a:p>
            <a:r>
              <a:rPr lang="en-US" sz="3000" dirty="0"/>
              <a:t>Defining PASC, Introduction to PACT clinic, and Pulmonary Research – Ann Parker</a:t>
            </a:r>
          </a:p>
          <a:p>
            <a:r>
              <a:rPr lang="en-US" sz="3000" dirty="0"/>
              <a:t>Neurological Manifestations of PASC – Tracy Vannorsdall</a:t>
            </a:r>
          </a:p>
          <a:p>
            <a:r>
              <a:rPr lang="en-US" sz="3000" dirty="0"/>
              <a:t>Cardiac Manifestations of PASC – Nisha Gilotra</a:t>
            </a:r>
          </a:p>
          <a:p>
            <a:r>
              <a:rPr lang="en-US" sz="3000" dirty="0"/>
              <a:t>PASC Patient Perspective</a:t>
            </a:r>
          </a:p>
          <a:p>
            <a:r>
              <a:rPr lang="en-US" sz="3000" dirty="0"/>
              <a:t>PASC Research Summary and Future Goals – Kelly Gebo</a:t>
            </a:r>
          </a:p>
          <a:p>
            <a:r>
              <a:rPr lang="en-US" sz="3000" dirty="0"/>
              <a:t>PASC Collaboratory and Q&amp;A – Kelly Dooley</a:t>
            </a:r>
          </a:p>
        </p:txBody>
      </p:sp>
    </p:spTree>
    <p:extLst>
      <p:ext uri="{BB962C8B-B14F-4D97-AF65-F5344CB8AC3E}">
        <p14:creationId xmlns:p14="http://schemas.microsoft.com/office/powerpoint/2010/main" val="3285781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B56D-E00C-0244-B2EB-CE44B8737D6C}"/>
              </a:ext>
            </a:extLst>
          </p:cNvPr>
          <p:cNvSpPr>
            <a:spLocks noGrp="1"/>
          </p:cNvSpPr>
          <p:nvPr>
            <p:ph type="title"/>
          </p:nvPr>
        </p:nvSpPr>
        <p:spPr/>
        <p:txBody>
          <a:bodyPr/>
          <a:lstStyle/>
          <a:p>
            <a:r>
              <a:rPr lang="en-US" dirty="0"/>
              <a:t>Guiding Expectations</a:t>
            </a:r>
          </a:p>
        </p:txBody>
      </p:sp>
      <p:graphicFrame>
        <p:nvGraphicFramePr>
          <p:cNvPr id="4" name="Diagram 3">
            <a:extLst>
              <a:ext uri="{FF2B5EF4-FFF2-40B4-BE49-F238E27FC236}">
                <a16:creationId xmlns:a16="http://schemas.microsoft.com/office/drawing/2014/main" id="{8503E5D8-31D9-9943-8E8F-18CB85002C91}"/>
              </a:ext>
            </a:extLst>
          </p:cNvPr>
          <p:cNvGraphicFramePr/>
          <p:nvPr/>
        </p:nvGraphicFramePr>
        <p:xfrm>
          <a:off x="1756756" y="1704975"/>
          <a:ext cx="8678488" cy="4933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5455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B56D-E00C-0244-B2EB-CE44B8737D6C}"/>
              </a:ext>
            </a:extLst>
          </p:cNvPr>
          <p:cNvSpPr>
            <a:spLocks noGrp="1"/>
          </p:cNvSpPr>
          <p:nvPr>
            <p:ph type="title"/>
          </p:nvPr>
        </p:nvSpPr>
        <p:spPr/>
        <p:txBody>
          <a:bodyPr/>
          <a:lstStyle/>
          <a:p>
            <a:r>
              <a:rPr lang="en-US" dirty="0"/>
              <a:t>Guiding Expectations</a:t>
            </a:r>
          </a:p>
        </p:txBody>
      </p:sp>
      <p:graphicFrame>
        <p:nvGraphicFramePr>
          <p:cNvPr id="4" name="Diagram 3">
            <a:extLst>
              <a:ext uri="{FF2B5EF4-FFF2-40B4-BE49-F238E27FC236}">
                <a16:creationId xmlns:a16="http://schemas.microsoft.com/office/drawing/2014/main" id="{8503E5D8-31D9-9943-8E8F-18CB85002C91}"/>
              </a:ext>
            </a:extLst>
          </p:cNvPr>
          <p:cNvGraphicFramePr/>
          <p:nvPr/>
        </p:nvGraphicFramePr>
        <p:xfrm>
          <a:off x="1756756" y="1704975"/>
          <a:ext cx="8678488" cy="4933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BB3705-A112-694C-885B-CE8BEB2D278F}"/>
              </a:ext>
            </a:extLst>
          </p:cNvPr>
          <p:cNvSpPr txBox="1"/>
          <p:nvPr/>
        </p:nvSpPr>
        <p:spPr>
          <a:xfrm>
            <a:off x="3618810" y="1971347"/>
            <a:ext cx="2310937" cy="4678204"/>
          </a:xfrm>
          <a:prstGeom prst="rect">
            <a:avLst/>
          </a:prstGeom>
          <a:noFill/>
          <a:ln w="19050">
            <a:solidFill>
              <a:srgbClr val="FF0000"/>
            </a:solidFill>
          </a:ln>
        </p:spPr>
        <p:txBody>
          <a:bodyPr wrap="square" rtlCol="0">
            <a:spAutoFit/>
          </a:bodyPr>
          <a:lstStyle/>
          <a:p>
            <a:r>
              <a:rPr lang="en-US" sz="2600" dirty="0"/>
              <a:t>1/4 to 1/3 of patients have lasting:</a:t>
            </a:r>
          </a:p>
          <a:p>
            <a:r>
              <a:rPr lang="en-US" sz="2600" dirty="0"/>
              <a:t> </a:t>
            </a:r>
          </a:p>
          <a:p>
            <a:pPr marL="180975" indent="-180975">
              <a:spcBef>
                <a:spcPts val="600"/>
              </a:spcBef>
              <a:spcAft>
                <a:spcPts val="600"/>
              </a:spcAft>
              <a:buFont typeface="Arial" panose="020B0604020202020204" pitchFamily="34" charset="0"/>
              <a:buChar char="•"/>
            </a:pPr>
            <a:r>
              <a:rPr lang="en-US" sz="2600" dirty="0"/>
              <a:t>Cognitive impairments</a:t>
            </a:r>
          </a:p>
          <a:p>
            <a:pPr marL="180975" indent="-180975">
              <a:spcBef>
                <a:spcPts val="600"/>
              </a:spcBef>
              <a:spcAft>
                <a:spcPts val="600"/>
              </a:spcAft>
              <a:buFont typeface="Arial" panose="020B0604020202020204" pitchFamily="34" charset="0"/>
              <a:buChar char="•"/>
            </a:pPr>
            <a:r>
              <a:rPr lang="en-US" sz="2600" dirty="0"/>
              <a:t>Anxiety</a:t>
            </a:r>
          </a:p>
          <a:p>
            <a:pPr marL="180975" indent="-180975">
              <a:spcBef>
                <a:spcPts val="600"/>
              </a:spcBef>
              <a:spcAft>
                <a:spcPts val="600"/>
              </a:spcAft>
              <a:buFont typeface="Arial" panose="020B0604020202020204" pitchFamily="34" charset="0"/>
              <a:buChar char="•"/>
            </a:pPr>
            <a:r>
              <a:rPr lang="en-US" sz="2600" dirty="0"/>
              <a:t>Depression</a:t>
            </a:r>
          </a:p>
          <a:p>
            <a:pPr marL="180975" indent="-180975">
              <a:spcBef>
                <a:spcPts val="600"/>
              </a:spcBef>
              <a:spcAft>
                <a:spcPts val="600"/>
              </a:spcAft>
              <a:buFont typeface="Arial" panose="020B0604020202020204" pitchFamily="34" charset="0"/>
              <a:buChar char="•"/>
            </a:pPr>
            <a:r>
              <a:rPr lang="en-US" sz="2600" dirty="0"/>
              <a:t>PTSD</a:t>
            </a:r>
          </a:p>
          <a:p>
            <a:endParaRPr lang="en-US" dirty="0"/>
          </a:p>
        </p:txBody>
      </p:sp>
    </p:spTree>
    <p:extLst>
      <p:ext uri="{BB962C8B-B14F-4D97-AF65-F5344CB8AC3E}">
        <p14:creationId xmlns:p14="http://schemas.microsoft.com/office/powerpoint/2010/main" val="415116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67E7-C789-1141-8227-D464AE9414C0}"/>
              </a:ext>
            </a:extLst>
          </p:cNvPr>
          <p:cNvSpPr>
            <a:spLocks noGrp="1"/>
          </p:cNvSpPr>
          <p:nvPr>
            <p:ph type="title"/>
          </p:nvPr>
        </p:nvSpPr>
        <p:spPr/>
        <p:txBody>
          <a:bodyPr/>
          <a:lstStyle/>
          <a:p>
            <a:r>
              <a:rPr lang="en-US" dirty="0"/>
              <a:t>JH PACT 4-month Outcomes</a:t>
            </a:r>
          </a:p>
        </p:txBody>
      </p:sp>
      <p:sp>
        <p:nvSpPr>
          <p:cNvPr id="3" name="Content Placeholder 2">
            <a:extLst>
              <a:ext uri="{FF2B5EF4-FFF2-40B4-BE49-F238E27FC236}">
                <a16:creationId xmlns:a16="http://schemas.microsoft.com/office/drawing/2014/main" id="{9B6C27F2-ECB0-AC44-92E6-44568D25CABE}"/>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58CD38E0-4458-6947-A768-C1DCF3C4427F}"/>
              </a:ext>
            </a:extLst>
          </p:cNvPr>
          <p:cNvGraphicFramePr>
            <a:graphicFrameLocks noGrp="1"/>
          </p:cNvGraphicFramePr>
          <p:nvPr>
            <p:extLst>
              <p:ext uri="{D42A27DB-BD31-4B8C-83A1-F6EECF244321}">
                <p14:modId xmlns:p14="http://schemas.microsoft.com/office/powerpoint/2010/main" val="4118831388"/>
              </p:ext>
            </p:extLst>
          </p:nvPr>
        </p:nvGraphicFramePr>
        <p:xfrm>
          <a:off x="218662" y="1584401"/>
          <a:ext cx="11754675" cy="5058634"/>
        </p:xfrm>
        <a:graphic>
          <a:graphicData uri="http://schemas.openxmlformats.org/drawingml/2006/table">
            <a:tbl>
              <a:tblPr firstRow="1" firstCol="1" bandRow="1"/>
              <a:tblGrid>
                <a:gridCol w="5510044">
                  <a:extLst>
                    <a:ext uri="{9D8B030D-6E8A-4147-A177-3AD203B41FA5}">
                      <a16:colId xmlns:a16="http://schemas.microsoft.com/office/drawing/2014/main" val="2291975952"/>
                    </a:ext>
                  </a:extLst>
                </a:gridCol>
                <a:gridCol w="3017487">
                  <a:extLst>
                    <a:ext uri="{9D8B030D-6E8A-4147-A177-3AD203B41FA5}">
                      <a16:colId xmlns:a16="http://schemas.microsoft.com/office/drawing/2014/main" val="2859890337"/>
                    </a:ext>
                  </a:extLst>
                </a:gridCol>
                <a:gridCol w="3227144">
                  <a:extLst>
                    <a:ext uri="{9D8B030D-6E8A-4147-A177-3AD203B41FA5}">
                      <a16:colId xmlns:a16="http://schemas.microsoft.com/office/drawing/2014/main" val="711397931"/>
                    </a:ext>
                  </a:extLst>
                </a:gridCol>
              </a:tblGrid>
              <a:tr h="126036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fontAlgn="base">
                        <a:lnSpc>
                          <a:spcPct val="107000"/>
                        </a:lnSpc>
                        <a:spcBef>
                          <a:spcPts val="0"/>
                        </a:spcBef>
                        <a:spcAft>
                          <a:spcPts val="0"/>
                        </a:spcAft>
                      </a:pPr>
                      <a:r>
                        <a:rPr lang="en-US" sz="1800" b="1" dirty="0">
                          <a:solidFill>
                            <a:schemeClr val="bg1"/>
                          </a:solidFill>
                          <a:effectLst/>
                          <a:latin typeface="Helvetica" pitchFamily="2" charset="0"/>
                        </a:rPr>
                        <a:t> </a:t>
                      </a:r>
                      <a:endParaRPr lang="en-US" sz="2400" b="1" dirty="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2800" b="1" kern="1200" dirty="0">
                          <a:solidFill>
                            <a:schemeClr val="bg1"/>
                          </a:solidFill>
                          <a:effectLst/>
                          <a:latin typeface="Helvetica" pitchFamily="2" charset="0"/>
                          <a:ea typeface="+mn-ea"/>
                          <a:cs typeface="+mn-cs"/>
                        </a:rPr>
                        <a:t>NON-ICU</a:t>
                      </a:r>
                    </a:p>
                    <a:p>
                      <a:pPr algn="ctr"/>
                      <a:r>
                        <a:rPr lang="en-US" sz="2800" b="1" kern="1200" dirty="0">
                          <a:solidFill>
                            <a:schemeClr val="bg1"/>
                          </a:solidFill>
                          <a:effectLst/>
                          <a:latin typeface="Helvetica" pitchFamily="2" charset="0"/>
                          <a:ea typeface="+mn-ea"/>
                          <a:cs typeface="+mn-cs"/>
                        </a:rPr>
                        <a:t> (N= 34)</a:t>
                      </a:r>
                      <a:r>
                        <a:rPr lang="en-US" sz="2800" dirty="0">
                          <a:solidFill>
                            <a:schemeClr val="bg1"/>
                          </a:solidFill>
                          <a:effectLst/>
                          <a:latin typeface="Helvetica" pitchFamily="2" charset="0"/>
                        </a:rPr>
                        <a:t> </a:t>
                      </a:r>
                      <a:endParaRPr lang="en-US" sz="2800" b="1" dirty="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fontAlgn="base">
                        <a:lnSpc>
                          <a:spcPct val="107000"/>
                        </a:lnSpc>
                        <a:spcBef>
                          <a:spcPts val="0"/>
                        </a:spcBef>
                        <a:spcAft>
                          <a:spcPts val="0"/>
                        </a:spcAft>
                      </a:pPr>
                      <a:r>
                        <a:rPr lang="en-US" sz="2800" b="1" dirty="0">
                          <a:solidFill>
                            <a:schemeClr val="bg1"/>
                          </a:solidFill>
                          <a:effectLst/>
                          <a:latin typeface="Helvetica" pitchFamily="2" charset="0"/>
                        </a:rPr>
                        <a:t>Post-ICU</a:t>
                      </a:r>
                    </a:p>
                    <a:p>
                      <a:pPr marL="0" marR="0" algn="ctr" fontAlgn="base">
                        <a:lnSpc>
                          <a:spcPct val="107000"/>
                        </a:lnSpc>
                        <a:spcBef>
                          <a:spcPts val="0"/>
                        </a:spcBef>
                        <a:spcAft>
                          <a:spcPts val="0"/>
                        </a:spcAft>
                      </a:pPr>
                      <a:r>
                        <a:rPr lang="en-US" sz="2800" b="1" dirty="0">
                          <a:solidFill>
                            <a:schemeClr val="bg1"/>
                          </a:solidFill>
                          <a:effectLst/>
                          <a:latin typeface="Helvetica" pitchFamily="2" charset="0"/>
                          <a:ea typeface="Calibri" panose="020F0502020204030204" pitchFamily="34" charset="0"/>
                          <a:cs typeface="Times New Roman" panose="02020603050405020304" pitchFamily="18" charset="0"/>
                        </a:rPr>
                        <a:t>(N = 48)</a:t>
                      </a:r>
                    </a:p>
                  </a:txBody>
                  <a:tcPr marL="0" marR="0" marT="0" marB="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952933965"/>
                  </a:ext>
                </a:extLst>
              </a:tr>
              <a:tr h="561006">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91440" marR="0" algn="l" fontAlgn="base">
                        <a:lnSpc>
                          <a:spcPct val="107000"/>
                        </a:lnSpc>
                        <a:spcBef>
                          <a:spcPts val="0"/>
                        </a:spcBef>
                        <a:spcAft>
                          <a:spcPts val="0"/>
                        </a:spcAft>
                      </a:pPr>
                      <a:r>
                        <a:rPr lang="en-US" sz="2000" b="1" dirty="0">
                          <a:solidFill>
                            <a:schemeClr val="bg1"/>
                          </a:solidFill>
                          <a:effectLst/>
                          <a:latin typeface="Helvetica" pitchFamily="2" charset="0"/>
                        </a:rPr>
                        <a:t>Age (Mean (SD) years) </a:t>
                      </a:r>
                      <a:endParaRPr lang="en-US" sz="2000" b="1" dirty="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70000"/>
                        </a:lnSpc>
                        <a:spcBef>
                          <a:spcPts val="0"/>
                        </a:spcBef>
                        <a:spcAft>
                          <a:spcPts val="0"/>
                        </a:spcAft>
                      </a:pPr>
                      <a:r>
                        <a:rPr lang="en-US" sz="2000" b="1" dirty="0">
                          <a:effectLst/>
                          <a:latin typeface="Helvetica" pitchFamily="2" charset="0"/>
                          <a:ea typeface="Calibri" panose="020F0502020204030204" pitchFamily="34" charset="0"/>
                          <a:cs typeface="Times New Roman" panose="02020603050405020304" pitchFamily="18" charset="0"/>
                        </a:rPr>
                        <a:t>49.5 (13)</a:t>
                      </a:r>
                    </a:p>
                  </a:txBody>
                  <a:tcPr marL="51435" marR="51435" marT="0" marB="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70000"/>
                        </a:lnSpc>
                        <a:spcBef>
                          <a:spcPts val="0"/>
                        </a:spcBef>
                        <a:spcAft>
                          <a:spcPts val="0"/>
                        </a:spcAft>
                      </a:pPr>
                      <a:r>
                        <a:rPr lang="en-US" sz="2000" b="1" dirty="0">
                          <a:effectLst/>
                          <a:latin typeface="Helvetica" pitchFamily="2" charset="0"/>
                          <a:ea typeface="Calibri" panose="020F0502020204030204" pitchFamily="34" charset="0"/>
                          <a:cs typeface="Times New Roman" panose="02020603050405020304" pitchFamily="18" charset="0"/>
                        </a:rPr>
                        <a:t>58.0 (15)*</a:t>
                      </a:r>
                    </a:p>
                  </a:txBody>
                  <a:tcPr marL="51435" marR="51435" marT="0" marB="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678660232"/>
                  </a:ext>
                </a:extLst>
              </a:tr>
              <a:tr h="561006">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91440" marR="0" algn="l" fontAlgn="base">
                        <a:lnSpc>
                          <a:spcPct val="107000"/>
                        </a:lnSpc>
                        <a:spcBef>
                          <a:spcPts val="0"/>
                        </a:spcBef>
                        <a:spcAft>
                          <a:spcPts val="0"/>
                        </a:spcAft>
                      </a:pPr>
                      <a:r>
                        <a:rPr lang="en-US" sz="2000" b="1" dirty="0">
                          <a:solidFill>
                            <a:schemeClr val="bg1"/>
                          </a:solidFill>
                          <a:effectLst/>
                          <a:latin typeface="Helvetica" pitchFamily="2" charset="0"/>
                        </a:rPr>
                        <a:t>Male (%) </a:t>
                      </a:r>
                      <a:endParaRPr lang="en-US" sz="2000" b="1" dirty="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70000"/>
                        </a:lnSpc>
                        <a:spcBef>
                          <a:spcPts val="0"/>
                        </a:spcBef>
                        <a:spcAft>
                          <a:spcPts val="0"/>
                        </a:spcAft>
                      </a:pPr>
                      <a:r>
                        <a:rPr lang="en-US" sz="2000" b="1" dirty="0">
                          <a:effectLst/>
                          <a:latin typeface="Helvetica" pitchFamily="2" charset="0"/>
                          <a:ea typeface="Calibri" panose="020F0502020204030204" pitchFamily="34" charset="0"/>
                          <a:cs typeface="Times New Roman" panose="02020603050405020304" pitchFamily="18" charset="0"/>
                        </a:rPr>
                        <a:t>11 (32)</a:t>
                      </a:r>
                    </a:p>
                  </a:txBody>
                  <a:tcPr marL="51435" marR="51435"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70000"/>
                        </a:lnSpc>
                        <a:spcBef>
                          <a:spcPts val="0"/>
                        </a:spcBef>
                        <a:spcAft>
                          <a:spcPts val="0"/>
                        </a:spcAft>
                      </a:pPr>
                      <a:r>
                        <a:rPr lang="en-US" sz="2000" b="1" dirty="0">
                          <a:effectLst/>
                          <a:latin typeface="Helvetica" pitchFamily="2" charset="0"/>
                          <a:ea typeface="Calibri" panose="020F0502020204030204" pitchFamily="34" charset="0"/>
                          <a:cs typeface="Times New Roman" panose="02020603050405020304" pitchFamily="18" charset="0"/>
                        </a:rPr>
                        <a:t>23 (48)</a:t>
                      </a:r>
                    </a:p>
                  </a:txBody>
                  <a:tcPr marL="51435" marR="51435"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1169595"/>
                  </a:ext>
                </a:extLst>
              </a:tr>
              <a:tr h="1663092">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91440" marR="0" algn="l" fontAlgn="base">
                        <a:lnSpc>
                          <a:spcPct val="107000"/>
                        </a:lnSpc>
                        <a:spcBef>
                          <a:spcPts val="0"/>
                        </a:spcBef>
                        <a:spcAft>
                          <a:spcPts val="0"/>
                        </a:spcAft>
                      </a:pPr>
                      <a:r>
                        <a:rPr lang="en-US" sz="2000" b="1" dirty="0">
                          <a:solidFill>
                            <a:schemeClr val="bg1"/>
                          </a:solidFill>
                          <a:effectLst/>
                          <a:latin typeface="Helvetica" pitchFamily="2" charset="0"/>
                        </a:rPr>
                        <a:t>Race (%) </a:t>
                      </a:r>
                    </a:p>
                    <a:p>
                      <a:pPr marL="91440" marR="0" indent="285750" algn="l" fontAlgn="base">
                        <a:lnSpc>
                          <a:spcPct val="107000"/>
                        </a:lnSpc>
                        <a:spcBef>
                          <a:spcPts val="0"/>
                        </a:spcBef>
                        <a:spcAft>
                          <a:spcPts val="0"/>
                        </a:spcAft>
                      </a:pPr>
                      <a:r>
                        <a:rPr lang="en-US" sz="2000" b="1" dirty="0">
                          <a:solidFill>
                            <a:schemeClr val="bg1"/>
                          </a:solidFill>
                          <a:effectLst/>
                          <a:latin typeface="Helvetica" pitchFamily="2" charset="0"/>
                        </a:rPr>
                        <a:t>White</a:t>
                      </a:r>
                    </a:p>
                    <a:p>
                      <a:pPr marL="91440" marR="0" indent="285750" algn="l" fontAlgn="base">
                        <a:lnSpc>
                          <a:spcPct val="107000"/>
                        </a:lnSpc>
                        <a:spcBef>
                          <a:spcPts val="0"/>
                        </a:spcBef>
                        <a:spcAft>
                          <a:spcPts val="0"/>
                        </a:spcAft>
                      </a:pPr>
                      <a:r>
                        <a:rPr lang="en-US" sz="2000" b="1" dirty="0">
                          <a:solidFill>
                            <a:schemeClr val="bg1"/>
                          </a:solidFill>
                          <a:effectLst/>
                          <a:latin typeface="Helvetica" pitchFamily="2" charset="0"/>
                        </a:rPr>
                        <a:t>Black or African Am.</a:t>
                      </a:r>
                    </a:p>
                    <a:p>
                      <a:pPr marL="91440" marR="0" indent="285750" algn="l" fontAlgn="base">
                        <a:lnSpc>
                          <a:spcPct val="107000"/>
                        </a:lnSpc>
                        <a:spcBef>
                          <a:spcPts val="0"/>
                        </a:spcBef>
                        <a:spcAft>
                          <a:spcPts val="0"/>
                        </a:spcAft>
                      </a:pPr>
                      <a:r>
                        <a:rPr lang="en-US" sz="2000" b="1" dirty="0">
                          <a:solidFill>
                            <a:schemeClr val="bg1"/>
                          </a:solidFill>
                          <a:effectLst/>
                          <a:latin typeface="Helvetica" pitchFamily="2" charset="0"/>
                        </a:rPr>
                        <a:t>Asian or other</a:t>
                      </a:r>
                      <a:endParaRPr lang="en-US" sz="2000" b="1" dirty="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endParaRPr lang="en-US" sz="2000" b="1" dirty="0">
                        <a:solidFill>
                          <a:schemeClr val="tx1"/>
                        </a:solidFill>
                        <a:effectLst/>
                        <a:latin typeface="Helvetica" pitchFamily="2" charset="0"/>
                      </a:endParaRPr>
                    </a:p>
                    <a:p>
                      <a:pPr marL="0" marR="0" algn="ctr" fontAlgn="base">
                        <a:lnSpc>
                          <a:spcPct val="107000"/>
                        </a:lnSpc>
                        <a:spcBef>
                          <a:spcPts val="0"/>
                        </a:spcBef>
                        <a:spcAft>
                          <a:spcPts val="0"/>
                        </a:spcAft>
                      </a:pPr>
                      <a:r>
                        <a:rPr lang="en-US" sz="2000" b="1" dirty="0">
                          <a:solidFill>
                            <a:schemeClr val="tx1"/>
                          </a:solidFill>
                          <a:effectLst/>
                          <a:latin typeface="Helvetica" pitchFamily="2" charset="0"/>
                        </a:rPr>
                        <a:t> 47</a:t>
                      </a:r>
                    </a:p>
                    <a:p>
                      <a:pPr marL="0" marR="0" algn="ctr" fontAlgn="base">
                        <a:lnSpc>
                          <a:spcPct val="107000"/>
                        </a:lnSpc>
                        <a:spcBef>
                          <a:spcPts val="0"/>
                        </a:spcBef>
                        <a:spcAft>
                          <a:spcPts val="0"/>
                        </a:spcAft>
                      </a:pPr>
                      <a:r>
                        <a:rPr lang="en-US" sz="2000" b="1" dirty="0">
                          <a:solidFill>
                            <a:schemeClr val="tx1"/>
                          </a:solidFill>
                          <a:effectLst/>
                          <a:latin typeface="Helvetica" pitchFamily="2" charset="0"/>
                        </a:rPr>
                        <a:t>44</a:t>
                      </a:r>
                    </a:p>
                    <a:p>
                      <a:pPr marL="0" marR="0" algn="ctr" fontAlgn="base">
                        <a:lnSpc>
                          <a:spcPct val="107000"/>
                        </a:lnSpc>
                        <a:spcBef>
                          <a:spcPts val="0"/>
                        </a:spcBef>
                        <a:spcAft>
                          <a:spcPts val="0"/>
                        </a:spcAft>
                      </a:pPr>
                      <a:r>
                        <a:rPr lang="en-US" sz="2000" b="1" dirty="0">
                          <a:solidFill>
                            <a:schemeClr val="tx1"/>
                          </a:solidFill>
                          <a:effectLst/>
                          <a:latin typeface="Helvetica" pitchFamily="2" charset="0"/>
                        </a:rPr>
                        <a:t>9 </a:t>
                      </a:r>
                      <a:endParaRPr lang="en-US" sz="2000" b="1" dirty="0">
                        <a:solidFill>
                          <a:schemeClr val="tx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2000" b="1" dirty="0">
                          <a:solidFill>
                            <a:schemeClr val="tx1"/>
                          </a:solidFill>
                          <a:effectLst/>
                          <a:latin typeface="Helvetica" pitchFamily="2" charset="0"/>
                        </a:rPr>
                        <a:t> </a:t>
                      </a:r>
                    </a:p>
                    <a:p>
                      <a:pPr marL="0" marR="0" algn="ctr" fontAlgn="base">
                        <a:lnSpc>
                          <a:spcPct val="107000"/>
                        </a:lnSpc>
                        <a:spcBef>
                          <a:spcPts val="0"/>
                        </a:spcBef>
                        <a:spcAft>
                          <a:spcPts val="0"/>
                        </a:spcAft>
                      </a:pPr>
                      <a:r>
                        <a:rPr lang="en-US" sz="2000" b="1" dirty="0">
                          <a:solidFill>
                            <a:schemeClr val="tx1"/>
                          </a:solidFill>
                          <a:effectLst/>
                          <a:latin typeface="Helvetica" pitchFamily="2" charset="0"/>
                        </a:rPr>
                        <a:t>  27</a:t>
                      </a:r>
                    </a:p>
                    <a:p>
                      <a:pPr marL="0" marR="0" algn="ctr" fontAlgn="base">
                        <a:lnSpc>
                          <a:spcPct val="107000"/>
                        </a:lnSpc>
                        <a:spcBef>
                          <a:spcPts val="0"/>
                        </a:spcBef>
                        <a:spcAft>
                          <a:spcPts val="0"/>
                        </a:spcAft>
                      </a:pPr>
                      <a:r>
                        <a:rPr lang="en-US" sz="2000" b="1" dirty="0">
                          <a:solidFill>
                            <a:schemeClr val="tx1"/>
                          </a:solidFill>
                          <a:effectLst/>
                          <a:latin typeface="Helvetica" pitchFamily="2" charset="0"/>
                        </a:rPr>
                        <a:t>  </a:t>
                      </a:r>
                      <a:r>
                        <a:rPr lang="en-US" sz="2000" b="1" baseline="0" dirty="0">
                          <a:solidFill>
                            <a:schemeClr val="tx1"/>
                          </a:solidFill>
                          <a:effectLst/>
                          <a:latin typeface="Helvetica" pitchFamily="2" charset="0"/>
                        </a:rPr>
                        <a:t>60</a:t>
                      </a:r>
                      <a:endParaRPr lang="en-US" sz="2000" b="1" dirty="0">
                        <a:solidFill>
                          <a:schemeClr val="tx1"/>
                        </a:solidFill>
                        <a:effectLst/>
                        <a:latin typeface="Helvetica" pitchFamily="2" charset="0"/>
                      </a:endParaRPr>
                    </a:p>
                    <a:p>
                      <a:pPr marL="0" marR="0" algn="ctr" fontAlgn="base">
                        <a:lnSpc>
                          <a:spcPct val="107000"/>
                        </a:lnSpc>
                        <a:spcBef>
                          <a:spcPts val="0"/>
                        </a:spcBef>
                        <a:spcAft>
                          <a:spcPts val="0"/>
                        </a:spcAft>
                      </a:pPr>
                      <a:r>
                        <a:rPr lang="en-US" sz="2000" b="1" dirty="0">
                          <a:solidFill>
                            <a:schemeClr val="tx1"/>
                          </a:solidFill>
                          <a:effectLst/>
                          <a:latin typeface="Helvetica" pitchFamily="2" charset="0"/>
                        </a:rPr>
                        <a:t>  10</a:t>
                      </a:r>
                      <a:endParaRPr lang="en-US" sz="2000" b="1" dirty="0">
                        <a:solidFill>
                          <a:schemeClr val="tx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20036535"/>
                  </a:ext>
                </a:extLst>
              </a:tr>
              <a:tr h="506585">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91440" marR="0" indent="-9525" algn="l" fontAlgn="base">
                        <a:lnSpc>
                          <a:spcPct val="107000"/>
                        </a:lnSpc>
                        <a:spcBef>
                          <a:spcPts val="0"/>
                        </a:spcBef>
                        <a:spcAft>
                          <a:spcPts val="0"/>
                        </a:spcAft>
                      </a:pPr>
                      <a:r>
                        <a:rPr lang="en-US" sz="2000" b="1" dirty="0">
                          <a:solidFill>
                            <a:schemeClr val="bg1"/>
                          </a:solidFill>
                          <a:effectLst/>
                          <a:latin typeface="Helvetica" pitchFamily="2" charset="0"/>
                        </a:rPr>
                        <a:t>Education (Mean</a:t>
                      </a:r>
                      <a:r>
                        <a:rPr lang="en-US" sz="2000" b="1" baseline="0" dirty="0">
                          <a:solidFill>
                            <a:schemeClr val="bg1"/>
                          </a:solidFill>
                          <a:effectLst/>
                          <a:latin typeface="Helvetica" pitchFamily="2" charset="0"/>
                        </a:rPr>
                        <a:t> (SD) years)</a:t>
                      </a:r>
                      <a:endParaRPr lang="en-US" sz="2000" b="1" dirty="0">
                        <a:solidFill>
                          <a:schemeClr val="bg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2000" b="1" dirty="0">
                          <a:solidFill>
                            <a:schemeClr val="tx1"/>
                          </a:solidFill>
                          <a:effectLst/>
                          <a:latin typeface="Helvetica" pitchFamily="2" charset="0"/>
                          <a:ea typeface="Calibri" panose="020F0502020204030204" pitchFamily="34" charset="0"/>
                          <a:cs typeface="Times New Roman" panose="02020603050405020304" pitchFamily="18" charset="0"/>
                        </a:rPr>
                        <a:t>15.7 (3)</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2000" b="1" dirty="0">
                          <a:solidFill>
                            <a:schemeClr val="tx1"/>
                          </a:solidFill>
                          <a:effectLst/>
                          <a:latin typeface="Helvetica" pitchFamily="2" charset="0"/>
                        </a:rPr>
                        <a:t>   14.0</a:t>
                      </a:r>
                      <a:r>
                        <a:rPr lang="en-US" sz="2000" b="1" baseline="0" dirty="0">
                          <a:solidFill>
                            <a:schemeClr val="tx1"/>
                          </a:solidFill>
                          <a:effectLst/>
                          <a:latin typeface="Helvetica" pitchFamily="2" charset="0"/>
                        </a:rPr>
                        <a:t> (3)*</a:t>
                      </a:r>
                      <a:endParaRPr lang="en-US" sz="2000" b="1" dirty="0">
                        <a:solidFill>
                          <a:schemeClr val="tx1"/>
                        </a:solidFill>
                        <a:effectLst/>
                        <a:latin typeface="Helvetica" pitchFamily="2"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18686133"/>
                  </a:ext>
                </a:extLst>
              </a:tr>
              <a:tr h="506585">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91440" marR="0" algn="l" fontAlgn="base">
                        <a:lnSpc>
                          <a:spcPct val="107000"/>
                        </a:lnSpc>
                        <a:spcBef>
                          <a:spcPts val="0"/>
                        </a:spcBef>
                        <a:spcAft>
                          <a:spcPts val="0"/>
                        </a:spcAft>
                      </a:pPr>
                      <a:r>
                        <a:rPr lang="en-US" sz="2000" b="1" dirty="0">
                          <a:solidFill>
                            <a:schemeClr val="bg1"/>
                          </a:solidFill>
                          <a:effectLst/>
                          <a:latin typeface="Helvetica" pitchFamily="2" charset="0"/>
                          <a:ea typeface="Calibri" panose="020F0502020204030204" pitchFamily="34" charset="0"/>
                          <a:cs typeface="Times New Roman" panose="02020603050405020304" pitchFamily="18" charset="0"/>
                        </a:rPr>
                        <a:t>Estimated WAIS-IV FSIQ</a:t>
                      </a:r>
                    </a:p>
                  </a:txBody>
                  <a:tcPr marL="0" marR="0" marT="0"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2000" b="1" dirty="0">
                          <a:solidFill>
                            <a:schemeClr val="tx1"/>
                          </a:solidFill>
                          <a:effectLst/>
                          <a:latin typeface="Helvetica" pitchFamily="2" charset="0"/>
                          <a:ea typeface="Calibri" panose="020F0502020204030204" pitchFamily="34" charset="0"/>
                          <a:cs typeface="Times New Roman" panose="02020603050405020304" pitchFamily="18" charset="0"/>
                        </a:rPr>
                        <a:t>101 (9)</a:t>
                      </a:r>
                    </a:p>
                  </a:txBody>
                  <a:tcPr marL="0" marR="0" marT="0"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2000" b="1" dirty="0">
                          <a:solidFill>
                            <a:schemeClr val="tx1"/>
                          </a:solidFill>
                          <a:effectLst/>
                          <a:latin typeface="Helvetica" pitchFamily="2" charset="0"/>
                          <a:ea typeface="Calibri" panose="020F0502020204030204" pitchFamily="34" charset="0"/>
                          <a:cs typeface="Times New Roman" panose="02020603050405020304" pitchFamily="18" charset="0"/>
                        </a:rPr>
                        <a:t>96 (8)*</a:t>
                      </a:r>
                    </a:p>
                  </a:txBody>
                  <a:tcPr marL="0" marR="0" marT="0"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750150318"/>
                  </a:ext>
                </a:extLst>
              </a:tr>
            </a:tbl>
          </a:graphicData>
        </a:graphic>
      </p:graphicFrame>
    </p:spTree>
    <p:extLst>
      <p:ext uri="{BB962C8B-B14F-4D97-AF65-F5344CB8AC3E}">
        <p14:creationId xmlns:p14="http://schemas.microsoft.com/office/powerpoint/2010/main" val="997180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47167" y="282460"/>
            <a:ext cx="7772400" cy="1143000"/>
          </a:xfrm>
        </p:spPr>
        <p:txBody>
          <a:bodyPr>
            <a:normAutofit fontScale="90000"/>
          </a:bodyPr>
          <a:lstStyle/>
          <a:p>
            <a:r>
              <a:rPr lang="en-US" dirty="0"/>
              <a:t>Cognitive Performance 4 Months After COVID-19 Diagnosis</a:t>
            </a:r>
            <a:br>
              <a:rPr lang="en-US" dirty="0"/>
            </a:br>
            <a:endParaRPr lang="en-US" dirty="0">
              <a:solidFill>
                <a:srgbClr val="FF0000"/>
              </a:solidFill>
            </a:endParaRPr>
          </a:p>
        </p:txBody>
      </p:sp>
      <p:pic>
        <p:nvPicPr>
          <p:cNvPr id="2" name="Picture 1">
            <a:extLst>
              <a:ext uri="{FF2B5EF4-FFF2-40B4-BE49-F238E27FC236}">
                <a16:creationId xmlns:a16="http://schemas.microsoft.com/office/drawing/2014/main" id="{05B8D909-9FFF-8547-9E9E-75F704BFC1E9}"/>
              </a:ext>
            </a:extLst>
          </p:cNvPr>
          <p:cNvPicPr>
            <a:picLocks noChangeAspect="1"/>
          </p:cNvPicPr>
          <p:nvPr/>
        </p:nvPicPr>
        <p:blipFill>
          <a:blip r:embed="rId3"/>
          <a:stretch>
            <a:fillRect/>
          </a:stretch>
        </p:blipFill>
        <p:spPr>
          <a:xfrm>
            <a:off x="1647168" y="1632394"/>
            <a:ext cx="8897665" cy="4943147"/>
          </a:xfrm>
          <a:prstGeom prst="rect">
            <a:avLst/>
          </a:prstGeom>
        </p:spPr>
      </p:pic>
      <p:sp>
        <p:nvSpPr>
          <p:cNvPr id="9" name="TextBox 8">
            <a:extLst>
              <a:ext uri="{FF2B5EF4-FFF2-40B4-BE49-F238E27FC236}">
                <a16:creationId xmlns:a16="http://schemas.microsoft.com/office/drawing/2014/main" id="{65EA977D-4C2D-1240-A84F-C979A01E9FA9}"/>
              </a:ext>
            </a:extLst>
          </p:cNvPr>
          <p:cNvSpPr txBox="1"/>
          <p:nvPr/>
        </p:nvSpPr>
        <p:spPr>
          <a:xfrm>
            <a:off x="4567418" y="4799483"/>
            <a:ext cx="3057162" cy="769441"/>
          </a:xfrm>
          <a:prstGeom prst="rect">
            <a:avLst/>
          </a:prstGeom>
          <a:solidFill>
            <a:schemeClr val="bg1"/>
          </a:solidFill>
          <a:ln>
            <a:solidFill>
              <a:srgbClr val="FF0000"/>
            </a:solidFill>
          </a:ln>
        </p:spPr>
        <p:txBody>
          <a:bodyPr wrap="square" rtlCol="0">
            <a:spAutoFit/>
          </a:bodyPr>
          <a:lstStyle/>
          <a:p>
            <a:pPr algn="r"/>
            <a:r>
              <a:rPr lang="en-US" sz="2200" dirty="0"/>
              <a:t>Lower scores reflect poorer performance </a:t>
            </a:r>
          </a:p>
        </p:txBody>
      </p:sp>
      <p:sp>
        <p:nvSpPr>
          <p:cNvPr id="10" name="Right Arrow 9">
            <a:extLst>
              <a:ext uri="{FF2B5EF4-FFF2-40B4-BE49-F238E27FC236}">
                <a16:creationId xmlns:a16="http://schemas.microsoft.com/office/drawing/2014/main" id="{F0A2576B-79A9-8B47-B536-B52C2619DA26}"/>
              </a:ext>
            </a:extLst>
          </p:cNvPr>
          <p:cNvSpPr/>
          <p:nvPr/>
        </p:nvSpPr>
        <p:spPr>
          <a:xfrm rot="5400000">
            <a:off x="4486670" y="5047490"/>
            <a:ext cx="686635" cy="273425"/>
          </a:xfrm>
          <a:prstGeom prst="rightArrow">
            <a:avLst>
              <a:gd name="adj1" fmla="val 60000"/>
              <a:gd name="adj2" fmla="val 50000"/>
            </a:avLst>
          </a:prstGeom>
          <a:solidFill>
            <a:srgbClr val="FF0000"/>
          </a:solidFill>
          <a:ln>
            <a:solidFill>
              <a:srgbClr val="FF000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cxnSp>
        <p:nvCxnSpPr>
          <p:cNvPr id="11" name="Straight Connector 10">
            <a:extLst>
              <a:ext uri="{FF2B5EF4-FFF2-40B4-BE49-F238E27FC236}">
                <a16:creationId xmlns:a16="http://schemas.microsoft.com/office/drawing/2014/main" id="{A6B47523-5136-0449-B9B6-CD47946C4940}"/>
              </a:ext>
            </a:extLst>
          </p:cNvPr>
          <p:cNvCxnSpPr>
            <a:cxnSpLocks/>
          </p:cNvCxnSpPr>
          <p:nvPr/>
        </p:nvCxnSpPr>
        <p:spPr bwMode="auto">
          <a:xfrm>
            <a:off x="2065850" y="3275214"/>
            <a:ext cx="8286266"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1B54B62-DB2B-FD41-8ECC-92802713DC46}"/>
              </a:ext>
            </a:extLst>
          </p:cNvPr>
          <p:cNvSpPr txBox="1"/>
          <p:nvPr/>
        </p:nvSpPr>
        <p:spPr>
          <a:xfrm>
            <a:off x="2132562" y="1866751"/>
            <a:ext cx="8219555" cy="430887"/>
          </a:xfrm>
          <a:prstGeom prst="rect">
            <a:avLst/>
          </a:prstGeom>
          <a:solidFill>
            <a:schemeClr val="bg1"/>
          </a:solidFill>
          <a:ln>
            <a:solidFill>
              <a:srgbClr val="FF0000"/>
            </a:solidFill>
          </a:ln>
        </p:spPr>
        <p:txBody>
          <a:bodyPr wrap="square" rtlCol="0">
            <a:spAutoFit/>
          </a:bodyPr>
          <a:lstStyle/>
          <a:p>
            <a:pPr algn="ctr"/>
            <a:r>
              <a:rPr lang="en-US" sz="2200" dirty="0"/>
              <a:t>Age-adjusted Standard Scores </a:t>
            </a:r>
          </a:p>
        </p:txBody>
      </p:sp>
    </p:spTree>
    <p:extLst>
      <p:ext uri="{BB962C8B-B14F-4D97-AF65-F5344CB8AC3E}">
        <p14:creationId xmlns:p14="http://schemas.microsoft.com/office/powerpoint/2010/main" val="1383048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43" name="Google Shape;443;p54"/>
          <p:cNvSpPr txBox="1"/>
          <p:nvPr/>
        </p:nvSpPr>
        <p:spPr>
          <a:xfrm>
            <a:off x="1523999" y="5771267"/>
            <a:ext cx="9144000" cy="154949"/>
          </a:xfrm>
          <a:prstGeom prst="rect">
            <a:avLst/>
          </a:prstGeom>
          <a:noFill/>
          <a:ln>
            <a:noFill/>
          </a:ln>
        </p:spPr>
        <p:txBody>
          <a:bodyPr spcFirstLastPara="1" wrap="square" lIns="68569" tIns="34275" rIns="68569" bIns="34275" anchor="t" anchorCtr="0">
            <a:noAutofit/>
          </a:bodyPr>
          <a:lstStyle/>
          <a:p>
            <a:pPr algn="ctr">
              <a:lnSpc>
                <a:spcPct val="90000"/>
              </a:lnSpc>
              <a:buClr>
                <a:srgbClr val="FFC000"/>
              </a:buClr>
              <a:buSzPts val="3000"/>
            </a:pPr>
            <a:r>
              <a:rPr lang="en-US" sz="900" b="1">
                <a:solidFill>
                  <a:srgbClr val="3E5BA7"/>
                </a:solidFill>
                <a:latin typeface="Helvetica Neue"/>
                <a:ea typeface="Helvetica Neue"/>
                <a:cs typeface="Helvetica Neue"/>
                <a:sym typeface="Helvetica Neue"/>
              </a:rPr>
              <a:t>To ask a question: </a:t>
            </a:r>
            <a:r>
              <a:rPr lang="en-US" sz="900">
                <a:solidFill>
                  <a:schemeClr val="dk1"/>
                </a:solidFill>
                <a:latin typeface="Helvetica Neue"/>
                <a:ea typeface="Helvetica Neue"/>
                <a:cs typeface="Helvetica Neue"/>
                <a:sym typeface="Helvetica Neue"/>
              </a:rPr>
              <a:t>please use the Q&amp;A feature to direct any questions to one of the moderators, Julia Maietta or Alexander Tan.</a:t>
            </a:r>
            <a:endParaRPr/>
          </a:p>
        </p:txBody>
      </p:sp>
      <p:grpSp>
        <p:nvGrpSpPr>
          <p:cNvPr id="2" name="Group 1">
            <a:extLst>
              <a:ext uri="{FF2B5EF4-FFF2-40B4-BE49-F238E27FC236}">
                <a16:creationId xmlns:a16="http://schemas.microsoft.com/office/drawing/2014/main" id="{3F5E3065-E786-5D43-92AD-5147D7351BF7}"/>
              </a:ext>
            </a:extLst>
          </p:cNvPr>
          <p:cNvGrpSpPr/>
          <p:nvPr/>
        </p:nvGrpSpPr>
        <p:grpSpPr>
          <a:xfrm>
            <a:off x="2087527" y="1641113"/>
            <a:ext cx="8166868" cy="4770319"/>
            <a:chOff x="891718" y="974268"/>
            <a:chExt cx="10408564" cy="5784352"/>
          </a:xfrm>
        </p:grpSpPr>
        <p:pic>
          <p:nvPicPr>
            <p:cNvPr id="14" name="Picture 13">
              <a:extLst>
                <a:ext uri="{FF2B5EF4-FFF2-40B4-BE49-F238E27FC236}">
                  <a16:creationId xmlns:a16="http://schemas.microsoft.com/office/drawing/2014/main" id="{AC20BB30-34AB-1842-A46C-CDE1BC7971B8}"/>
                </a:ext>
              </a:extLst>
            </p:cNvPr>
            <p:cNvPicPr>
              <a:picLocks noChangeAspect="1"/>
            </p:cNvPicPr>
            <p:nvPr/>
          </p:nvPicPr>
          <p:blipFill>
            <a:blip r:embed="rId3"/>
            <a:stretch>
              <a:fillRect/>
            </a:stretch>
          </p:blipFill>
          <p:spPr>
            <a:xfrm>
              <a:off x="891718" y="974268"/>
              <a:ext cx="10408564" cy="5784352"/>
            </a:xfrm>
            <a:prstGeom prst="rect">
              <a:avLst/>
            </a:prstGeom>
          </p:spPr>
        </p:pic>
        <p:sp>
          <p:nvSpPr>
            <p:cNvPr id="16" name="TextBox 15">
              <a:extLst>
                <a:ext uri="{FF2B5EF4-FFF2-40B4-BE49-F238E27FC236}">
                  <a16:creationId xmlns:a16="http://schemas.microsoft.com/office/drawing/2014/main" id="{AB4A92C3-9729-2945-BF32-035845DEE726}"/>
                </a:ext>
              </a:extLst>
            </p:cNvPr>
            <p:cNvSpPr txBox="1"/>
            <p:nvPr/>
          </p:nvSpPr>
          <p:spPr>
            <a:xfrm>
              <a:off x="1705355" y="1411672"/>
              <a:ext cx="9303116" cy="419852"/>
            </a:xfrm>
            <a:prstGeom prst="rect">
              <a:avLst/>
            </a:prstGeom>
            <a:solidFill>
              <a:schemeClr val="bg1"/>
            </a:solidFill>
            <a:ln>
              <a:solidFill>
                <a:srgbClr val="FF0000"/>
              </a:solidFill>
            </a:ln>
          </p:spPr>
          <p:txBody>
            <a:bodyPr wrap="square" rtlCol="0">
              <a:spAutoFit/>
            </a:bodyPr>
            <a:lstStyle/>
            <a:p>
              <a:pPr algn="ctr"/>
              <a:r>
                <a:rPr lang="en-US" sz="1650" dirty="0"/>
                <a:t>67% of PACT patients showed mild/moderate cognitive deficit on ≥ 1 test</a:t>
              </a:r>
            </a:p>
          </p:txBody>
        </p:sp>
        <p:sp>
          <p:nvSpPr>
            <p:cNvPr id="17" name="TextBox 16">
              <a:extLst>
                <a:ext uri="{FF2B5EF4-FFF2-40B4-BE49-F238E27FC236}">
                  <a16:creationId xmlns:a16="http://schemas.microsoft.com/office/drawing/2014/main" id="{E79E3C1C-2703-CA4C-B54D-BE02A5D0A551}"/>
                </a:ext>
              </a:extLst>
            </p:cNvPr>
            <p:cNvSpPr txBox="1"/>
            <p:nvPr/>
          </p:nvSpPr>
          <p:spPr>
            <a:xfrm>
              <a:off x="2146761" y="2058324"/>
              <a:ext cx="3871895" cy="1035633"/>
            </a:xfrm>
            <a:prstGeom prst="rect">
              <a:avLst/>
            </a:prstGeom>
            <a:solidFill>
              <a:schemeClr val="bg1"/>
            </a:solidFill>
            <a:ln>
              <a:solidFill>
                <a:srgbClr val="FF0000"/>
              </a:solidFill>
            </a:ln>
          </p:spPr>
          <p:txBody>
            <a:bodyPr wrap="square" rtlCol="0">
              <a:spAutoFit/>
            </a:bodyPr>
            <a:lstStyle/>
            <a:p>
              <a:r>
                <a:rPr lang="en-US" sz="1650" dirty="0"/>
                <a:t>≥2 scores </a:t>
              </a:r>
              <a:r>
                <a:rPr lang="en-US" sz="1650" u="sng" dirty="0"/>
                <a:t>mild/mod</a:t>
              </a:r>
              <a:r>
                <a:rPr lang="en-US" sz="1650" dirty="0"/>
                <a:t> impaired:</a:t>
              </a:r>
            </a:p>
            <a:p>
              <a:r>
                <a:rPr lang="en-US" sz="1650" dirty="0"/>
                <a:t>32% Non-ICU</a:t>
              </a:r>
            </a:p>
            <a:p>
              <a:r>
                <a:rPr lang="en-US" sz="1650" dirty="0"/>
                <a:t>58% Post-ICU</a:t>
              </a:r>
            </a:p>
          </p:txBody>
        </p:sp>
        <p:sp>
          <p:nvSpPr>
            <p:cNvPr id="18" name="TextBox 17">
              <a:extLst>
                <a:ext uri="{FF2B5EF4-FFF2-40B4-BE49-F238E27FC236}">
                  <a16:creationId xmlns:a16="http://schemas.microsoft.com/office/drawing/2014/main" id="{C7383D3C-9336-2249-B61F-390389AC1D40}"/>
                </a:ext>
              </a:extLst>
            </p:cNvPr>
            <p:cNvSpPr txBox="1"/>
            <p:nvPr/>
          </p:nvSpPr>
          <p:spPr>
            <a:xfrm>
              <a:off x="6414377" y="2050012"/>
              <a:ext cx="3951940" cy="1035633"/>
            </a:xfrm>
            <a:prstGeom prst="rect">
              <a:avLst/>
            </a:prstGeom>
            <a:solidFill>
              <a:schemeClr val="bg1"/>
            </a:solidFill>
            <a:ln>
              <a:solidFill>
                <a:srgbClr val="FF0000"/>
              </a:solidFill>
            </a:ln>
          </p:spPr>
          <p:txBody>
            <a:bodyPr wrap="square" rtlCol="0">
              <a:spAutoFit/>
            </a:bodyPr>
            <a:lstStyle/>
            <a:p>
              <a:r>
                <a:rPr lang="en-US" sz="1650" dirty="0"/>
                <a:t>≥2 scores </a:t>
              </a:r>
              <a:r>
                <a:rPr lang="en-US" sz="1650" u="sng" dirty="0"/>
                <a:t>severely</a:t>
              </a:r>
              <a:r>
                <a:rPr lang="en-US" sz="1650" dirty="0"/>
                <a:t> impaired:</a:t>
              </a:r>
            </a:p>
            <a:p>
              <a:r>
                <a:rPr lang="en-US" sz="1650" dirty="0"/>
                <a:t>15% Non-ICU</a:t>
              </a:r>
            </a:p>
            <a:p>
              <a:r>
                <a:rPr lang="en-US" sz="1650" dirty="0"/>
                <a:t>31% Post-ICU</a:t>
              </a:r>
            </a:p>
          </p:txBody>
        </p:sp>
      </p:grpSp>
      <p:sp>
        <p:nvSpPr>
          <p:cNvPr id="12" name="Title 1">
            <a:extLst>
              <a:ext uri="{FF2B5EF4-FFF2-40B4-BE49-F238E27FC236}">
                <a16:creationId xmlns:a16="http://schemas.microsoft.com/office/drawing/2014/main" id="{46A042AB-7A34-3A4F-AB9D-5AF8A7EC66D1}"/>
              </a:ext>
            </a:extLst>
          </p:cNvPr>
          <p:cNvSpPr txBox="1">
            <a:spLocks/>
          </p:cNvSpPr>
          <p:nvPr/>
        </p:nvSpPr>
        <p:spPr bwMode="black">
          <a:xfrm>
            <a:off x="1647167" y="28246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rgbClr val="254B8E"/>
                </a:solidFill>
                <a:latin typeface="+mj-lt"/>
                <a:ea typeface="ＭＳ Ｐゴシック" panose="020B0600070205080204" pitchFamily="34" charset="-128"/>
                <a:cs typeface="+mj-cs"/>
              </a:defRPr>
            </a:lvl1pPr>
            <a:lvl2pPr algn="l" rtl="0" eaLnBrk="1" fontAlgn="base" hangingPunct="1">
              <a:spcBef>
                <a:spcPct val="0"/>
              </a:spcBef>
              <a:spcAft>
                <a:spcPct val="0"/>
              </a:spcAft>
              <a:defRPr sz="3600" b="1">
                <a:solidFill>
                  <a:srgbClr val="254B8E"/>
                </a:solidFill>
                <a:latin typeface="Arial" charset="0"/>
                <a:ea typeface="ＭＳ Ｐゴシック" panose="020B0600070205080204" pitchFamily="34" charset="-128"/>
              </a:defRPr>
            </a:lvl2pPr>
            <a:lvl3pPr algn="l" rtl="0" eaLnBrk="1" fontAlgn="base" hangingPunct="1">
              <a:spcBef>
                <a:spcPct val="0"/>
              </a:spcBef>
              <a:spcAft>
                <a:spcPct val="0"/>
              </a:spcAft>
              <a:defRPr sz="3600" b="1">
                <a:solidFill>
                  <a:srgbClr val="254B8E"/>
                </a:solidFill>
                <a:latin typeface="Arial" charset="0"/>
                <a:ea typeface="ＭＳ Ｐゴシック" panose="020B0600070205080204" pitchFamily="34" charset="-128"/>
              </a:defRPr>
            </a:lvl3pPr>
            <a:lvl4pPr algn="l" rtl="0" eaLnBrk="1" fontAlgn="base" hangingPunct="1">
              <a:spcBef>
                <a:spcPct val="0"/>
              </a:spcBef>
              <a:spcAft>
                <a:spcPct val="0"/>
              </a:spcAft>
              <a:defRPr sz="3600" b="1">
                <a:solidFill>
                  <a:srgbClr val="254B8E"/>
                </a:solidFill>
                <a:latin typeface="Arial" charset="0"/>
                <a:ea typeface="ＭＳ Ｐゴシック" panose="020B0600070205080204" pitchFamily="34" charset="-128"/>
              </a:defRPr>
            </a:lvl4pPr>
            <a:lvl5pPr algn="l" rtl="0" eaLnBrk="1" fontAlgn="base" hangingPunct="1">
              <a:spcBef>
                <a:spcPct val="0"/>
              </a:spcBef>
              <a:spcAft>
                <a:spcPct val="0"/>
              </a:spcAft>
              <a:defRPr sz="3600" b="1">
                <a:solidFill>
                  <a:srgbClr val="254B8E"/>
                </a:solidFill>
                <a:latin typeface="Arial" charset="0"/>
                <a:ea typeface="ＭＳ Ｐゴシック" panose="020B0600070205080204" pitchFamily="34"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r>
              <a:rPr lang="en-US" kern="0" dirty="0"/>
              <a:t>Cognitive Performance 4 Months After COVID-19 Diagnosis</a:t>
            </a:r>
            <a:br>
              <a:rPr lang="en-US" kern="0" dirty="0"/>
            </a:br>
            <a:endParaRPr lang="en-US" kern="0" dirty="0">
              <a:solidFill>
                <a:srgbClr val="FF0000"/>
              </a:solidFill>
            </a:endParaRPr>
          </a:p>
        </p:txBody>
      </p:sp>
    </p:spTree>
    <p:extLst>
      <p:ext uri="{BB962C8B-B14F-4D97-AF65-F5344CB8AC3E}">
        <p14:creationId xmlns:p14="http://schemas.microsoft.com/office/powerpoint/2010/main" val="107162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065" y="373900"/>
            <a:ext cx="7772400" cy="1143000"/>
          </a:xfrm>
        </p:spPr>
        <p:txBody>
          <a:bodyPr>
            <a:normAutofit fontScale="90000"/>
          </a:bodyPr>
          <a:lstStyle/>
          <a:p>
            <a:r>
              <a:rPr lang="en-US" dirty="0"/>
              <a:t>Mental Health 4 Months After COVID-19 Diagnosis</a:t>
            </a:r>
          </a:p>
        </p:txBody>
      </p:sp>
      <p:graphicFrame>
        <p:nvGraphicFramePr>
          <p:cNvPr id="7" name="Chart 6">
            <a:extLst>
              <a:ext uri="{FF2B5EF4-FFF2-40B4-BE49-F238E27FC236}">
                <a16:creationId xmlns:a16="http://schemas.microsoft.com/office/drawing/2014/main" id="{B5421565-15EE-6A43-AE9A-E4E9DF5B7243}"/>
              </a:ext>
            </a:extLst>
          </p:cNvPr>
          <p:cNvGraphicFramePr>
            <a:graphicFrameLocks/>
          </p:cNvGraphicFramePr>
          <p:nvPr/>
        </p:nvGraphicFramePr>
        <p:xfrm>
          <a:off x="2037587" y="1690778"/>
          <a:ext cx="7772400" cy="497609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661C5F3-39AC-6743-B661-717EA1F26278}"/>
              </a:ext>
            </a:extLst>
          </p:cNvPr>
          <p:cNvSpPr txBox="1"/>
          <p:nvPr/>
        </p:nvSpPr>
        <p:spPr>
          <a:xfrm>
            <a:off x="2724288" y="1690777"/>
            <a:ext cx="6977338" cy="600164"/>
          </a:xfrm>
          <a:prstGeom prst="rect">
            <a:avLst/>
          </a:prstGeom>
          <a:solidFill>
            <a:schemeClr val="bg1"/>
          </a:solidFill>
          <a:ln>
            <a:solidFill>
              <a:srgbClr val="FF0000"/>
            </a:solidFill>
          </a:ln>
        </p:spPr>
        <p:txBody>
          <a:bodyPr wrap="square" rtlCol="0">
            <a:spAutoFit/>
          </a:bodyPr>
          <a:lstStyle/>
          <a:p>
            <a:pPr algn="ctr" defTabSz="685800"/>
            <a:r>
              <a:rPr lang="en-US" sz="1650" dirty="0">
                <a:solidFill>
                  <a:prstClr val="black"/>
                </a:solidFill>
                <a:latin typeface="Calibri" panose="020F0502020204030204"/>
              </a:rPr>
              <a:t>78% reported </a:t>
            </a:r>
            <a:r>
              <a:rPr lang="en-US" sz="1650" u="sng" dirty="0">
                <a:solidFill>
                  <a:prstClr val="black"/>
                </a:solidFill>
                <a:latin typeface="Calibri" panose="020F0502020204030204"/>
              </a:rPr>
              <a:t>mild</a:t>
            </a:r>
            <a:r>
              <a:rPr lang="en-US" sz="1650" dirty="0">
                <a:solidFill>
                  <a:prstClr val="black"/>
                </a:solidFill>
                <a:latin typeface="Calibri" panose="020F0502020204030204"/>
              </a:rPr>
              <a:t> elevations on ≥ 1 measure</a:t>
            </a:r>
          </a:p>
          <a:p>
            <a:pPr algn="ctr" defTabSz="685800"/>
            <a:r>
              <a:rPr lang="en-US" sz="1650" dirty="0">
                <a:solidFill>
                  <a:prstClr val="black"/>
                </a:solidFill>
                <a:latin typeface="Calibri" panose="020F0502020204030204"/>
              </a:rPr>
              <a:t>35% reported </a:t>
            </a:r>
            <a:r>
              <a:rPr lang="en-US" sz="1650" u="sng" dirty="0">
                <a:solidFill>
                  <a:prstClr val="black"/>
                </a:solidFill>
                <a:latin typeface="Calibri" panose="020F0502020204030204"/>
              </a:rPr>
              <a:t>moderate</a:t>
            </a:r>
            <a:r>
              <a:rPr lang="en-US" sz="1650" dirty="0">
                <a:solidFill>
                  <a:prstClr val="black"/>
                </a:solidFill>
                <a:latin typeface="Calibri" panose="020F0502020204030204"/>
              </a:rPr>
              <a:t> elevations on ≥ 1 Measure</a:t>
            </a:r>
          </a:p>
        </p:txBody>
      </p:sp>
    </p:spTree>
    <p:extLst>
      <p:ext uri="{BB962C8B-B14F-4D97-AF65-F5344CB8AC3E}">
        <p14:creationId xmlns:p14="http://schemas.microsoft.com/office/powerpoint/2010/main" val="18337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800" y="490278"/>
            <a:ext cx="7772400" cy="1143000"/>
          </a:xfrm>
        </p:spPr>
        <p:txBody>
          <a:bodyPr/>
          <a:lstStyle/>
          <a:p>
            <a:endParaRPr lang="en-US" dirty="0"/>
          </a:p>
        </p:txBody>
      </p:sp>
      <p:sp>
        <p:nvSpPr>
          <p:cNvPr id="3" name="Content Placeholder 2"/>
          <p:cNvSpPr>
            <a:spLocks noGrp="1"/>
          </p:cNvSpPr>
          <p:nvPr>
            <p:ph idx="1"/>
          </p:nvPr>
        </p:nvSpPr>
        <p:spPr>
          <a:xfrm>
            <a:off x="1627044" y="1834446"/>
            <a:ext cx="9040957" cy="4734445"/>
          </a:xfrm>
        </p:spPr>
        <p:txBody>
          <a:bodyPr/>
          <a:lstStyle/>
          <a:p>
            <a:pPr>
              <a:spcBef>
                <a:spcPts val="672"/>
              </a:spcBef>
            </a:pPr>
            <a:r>
              <a:rPr lang="en-US" dirty="0">
                <a:solidFill>
                  <a:srgbClr val="FF0000"/>
                </a:solidFill>
              </a:rPr>
              <a:t>Multidisciplinary care </a:t>
            </a:r>
            <a:r>
              <a:rPr lang="en-US" dirty="0">
                <a:solidFill>
                  <a:srgbClr val="003399"/>
                </a:solidFill>
              </a:rPr>
              <a:t>teams including cognitive and mental health providers </a:t>
            </a:r>
          </a:p>
          <a:p>
            <a:pPr lvl="1">
              <a:spcBef>
                <a:spcPts val="672"/>
              </a:spcBef>
            </a:pPr>
            <a:r>
              <a:rPr lang="en-US" sz="2000" dirty="0">
                <a:solidFill>
                  <a:srgbClr val="003399"/>
                </a:solidFill>
              </a:rPr>
              <a:t>Neuropsychological services</a:t>
            </a:r>
          </a:p>
          <a:p>
            <a:pPr lvl="1">
              <a:spcBef>
                <a:spcPts val="672"/>
              </a:spcBef>
            </a:pPr>
            <a:r>
              <a:rPr lang="en-US" sz="2000" dirty="0">
                <a:solidFill>
                  <a:srgbClr val="003399"/>
                </a:solidFill>
              </a:rPr>
              <a:t>Cognitive rehabilitation</a:t>
            </a:r>
          </a:p>
          <a:p>
            <a:pPr lvl="1">
              <a:spcBef>
                <a:spcPts val="672"/>
              </a:spcBef>
            </a:pPr>
            <a:r>
              <a:rPr lang="en-US" sz="2000" dirty="0">
                <a:solidFill>
                  <a:srgbClr val="003399"/>
                </a:solidFill>
              </a:rPr>
              <a:t>Psychotherapy</a:t>
            </a:r>
          </a:p>
          <a:p>
            <a:pPr lvl="1">
              <a:spcBef>
                <a:spcPts val="672"/>
              </a:spcBef>
            </a:pPr>
            <a:r>
              <a:rPr lang="en-US" sz="2000" dirty="0">
                <a:solidFill>
                  <a:srgbClr val="003399"/>
                </a:solidFill>
              </a:rPr>
              <a:t>Psychiatry</a:t>
            </a:r>
          </a:p>
          <a:p>
            <a:pPr>
              <a:spcBef>
                <a:spcPts val="672"/>
              </a:spcBef>
            </a:pPr>
            <a:r>
              <a:rPr lang="en-US" dirty="0">
                <a:solidFill>
                  <a:srgbClr val="FF0000"/>
                </a:solidFill>
              </a:rPr>
              <a:t>Research </a:t>
            </a:r>
            <a:r>
              <a:rPr lang="en-US" dirty="0">
                <a:solidFill>
                  <a:srgbClr val="003399"/>
                </a:solidFill>
              </a:rPr>
              <a:t>that carefully follows patients</a:t>
            </a:r>
          </a:p>
          <a:p>
            <a:pPr lvl="1">
              <a:spcBef>
                <a:spcPts val="672"/>
              </a:spcBef>
            </a:pPr>
            <a:r>
              <a:rPr lang="en-US" sz="2000" dirty="0">
                <a:solidFill>
                  <a:srgbClr val="003399"/>
                </a:solidFill>
              </a:rPr>
              <a:t>Determine the trajectory of cognitive and neuropsychiatric symptoms, predictors of neuropsychiatric problems, and care needs</a:t>
            </a:r>
          </a:p>
          <a:p>
            <a:pPr lvl="1">
              <a:spcBef>
                <a:spcPts val="672"/>
              </a:spcBef>
            </a:pPr>
            <a:r>
              <a:rPr lang="en-US" sz="2000" dirty="0">
                <a:solidFill>
                  <a:srgbClr val="003399"/>
                </a:solidFill>
              </a:rPr>
              <a:t>What are the most effective treatments? Administered when? And to whom?</a:t>
            </a:r>
            <a:endParaRPr lang="en-US" dirty="0">
              <a:solidFill>
                <a:srgbClr val="003399"/>
              </a:solidFill>
            </a:endParaRPr>
          </a:p>
        </p:txBody>
      </p:sp>
    </p:spTree>
    <p:extLst>
      <p:ext uri="{BB962C8B-B14F-4D97-AF65-F5344CB8AC3E}">
        <p14:creationId xmlns:p14="http://schemas.microsoft.com/office/powerpoint/2010/main" val="1989175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86" y="291824"/>
            <a:ext cx="6612164" cy="1710807"/>
          </a:xfrm>
        </p:spPr>
        <p:txBody>
          <a:bodyPr>
            <a:normAutofit/>
          </a:bodyPr>
          <a:lstStyle/>
          <a:p>
            <a:r>
              <a:rPr lang="en-US" sz="4000" b="1" dirty="0"/>
              <a:t>Cardiac manifestations of PASC</a:t>
            </a:r>
          </a:p>
        </p:txBody>
      </p:sp>
      <p:sp>
        <p:nvSpPr>
          <p:cNvPr id="3" name="Text Placeholder 2">
            <a:extLst>
              <a:ext uri="{FF2B5EF4-FFF2-40B4-BE49-F238E27FC236}">
                <a16:creationId xmlns:a16="http://schemas.microsoft.com/office/drawing/2014/main" id="{F7E4CF34-34B0-41F2-A206-65DB5B2517F9}"/>
              </a:ext>
            </a:extLst>
          </p:cNvPr>
          <p:cNvSpPr>
            <a:spLocks noGrp="1"/>
          </p:cNvSpPr>
          <p:nvPr>
            <p:ph type="body" idx="1"/>
          </p:nvPr>
        </p:nvSpPr>
        <p:spPr>
          <a:xfrm>
            <a:off x="4735286" y="2858035"/>
            <a:ext cx="6618514" cy="2852737"/>
          </a:xfrm>
        </p:spPr>
        <p:txBody>
          <a:bodyPr>
            <a:normAutofit fontScale="47500" lnSpcReduction="20000"/>
          </a:bodyPr>
          <a:lstStyle/>
          <a:p>
            <a:r>
              <a:rPr lang="en-US" sz="5100" kern="0" dirty="0"/>
              <a:t>Nisha A. Gilotra, MD</a:t>
            </a:r>
          </a:p>
          <a:p>
            <a:r>
              <a:rPr lang="en-US" sz="5100" kern="0" dirty="0"/>
              <a:t>Assistant Professor of Medicine</a:t>
            </a:r>
          </a:p>
          <a:p>
            <a:r>
              <a:rPr lang="en-US" sz="5100" kern="0" dirty="0"/>
              <a:t>Director, Heart Failure Disease Management</a:t>
            </a:r>
          </a:p>
          <a:p>
            <a:r>
              <a:rPr lang="en-US" sz="5100" kern="0" dirty="0"/>
              <a:t>Director, Cardiac Sarcoidosis Program</a:t>
            </a:r>
          </a:p>
          <a:p>
            <a:r>
              <a:rPr lang="en-US" sz="5100" kern="0" dirty="0"/>
              <a:t>Advanced Heart Failure and Transplantation</a:t>
            </a:r>
          </a:p>
          <a:p>
            <a:r>
              <a:rPr lang="en-US" sz="5100" kern="0" dirty="0"/>
              <a:t>Division of Cardiology, Department of Medicine</a:t>
            </a:r>
          </a:p>
          <a:p>
            <a:r>
              <a:rPr lang="en-US" sz="5100" kern="0" dirty="0"/>
              <a:t>naggarw2@jhmi.edu  @</a:t>
            </a:r>
            <a:r>
              <a:rPr lang="en-US" sz="5100" kern="0" dirty="0" err="1"/>
              <a:t>ngilotraMD</a:t>
            </a:r>
            <a:endParaRPr lang="en-US" sz="5100" kern="0" dirty="0"/>
          </a:p>
          <a:p>
            <a:endParaRPr lang="en-US" dirty="0"/>
          </a:p>
        </p:txBody>
      </p:sp>
      <p:sp>
        <p:nvSpPr>
          <p:cNvPr id="4" name="Subtitle 2">
            <a:extLst>
              <a:ext uri="{FF2B5EF4-FFF2-40B4-BE49-F238E27FC236}">
                <a16:creationId xmlns:a16="http://schemas.microsoft.com/office/drawing/2014/main" id="{16D99A30-7C2B-4CC2-B79F-1E86C8CAEF1A}"/>
              </a:ext>
            </a:extLst>
          </p:cNvPr>
          <p:cNvSpPr txBox="1">
            <a:spLocks/>
          </p:cNvSpPr>
          <p:nvPr/>
        </p:nvSpPr>
        <p:spPr bwMode="white">
          <a:xfrm>
            <a:off x="620158" y="3682460"/>
            <a:ext cx="500835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bg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a:lstStyle>
          <a:p>
            <a:endParaRPr lang="en-US" sz="1400" kern="0" dirty="0"/>
          </a:p>
          <a:p>
            <a:endParaRPr lang="en-US" sz="1400" kern="0" dirty="0"/>
          </a:p>
          <a:p>
            <a:endParaRPr lang="en-US" sz="1400" kern="0" dirty="0"/>
          </a:p>
          <a:p>
            <a:endParaRPr lang="en-US" sz="1400" kern="0" dirty="0"/>
          </a:p>
          <a:p>
            <a:endParaRPr lang="en-US" sz="1400" kern="0" dirty="0"/>
          </a:p>
        </p:txBody>
      </p:sp>
    </p:spTree>
    <p:extLst>
      <p:ext uri="{BB962C8B-B14F-4D97-AF65-F5344CB8AC3E}">
        <p14:creationId xmlns:p14="http://schemas.microsoft.com/office/powerpoint/2010/main" val="3509309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 Gilotra: Disclosures</a:t>
            </a:r>
          </a:p>
        </p:txBody>
      </p:sp>
      <p:sp>
        <p:nvSpPr>
          <p:cNvPr id="4" name="TextBox 3">
            <a:extLst>
              <a:ext uri="{FF2B5EF4-FFF2-40B4-BE49-F238E27FC236}">
                <a16:creationId xmlns:a16="http://schemas.microsoft.com/office/drawing/2014/main" id="{81701BE8-15E5-4AE6-8AA7-FF9E5D5F8437}"/>
              </a:ext>
            </a:extLst>
          </p:cNvPr>
          <p:cNvSpPr txBox="1"/>
          <p:nvPr/>
        </p:nvSpPr>
        <p:spPr>
          <a:xfrm>
            <a:off x="811213" y="2951373"/>
            <a:ext cx="11222944" cy="132343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2000" dirty="0">
                <a:latin typeface="+mj-lt"/>
                <a:ea typeface="Calibri" panose="020F0502020204030204" pitchFamily="34" charset="0"/>
                <a:cs typeface="Arial" panose="020B0604020202020204" pitchFamily="34" charset="0"/>
              </a:rPr>
              <a:t>Presented work funded by </a:t>
            </a:r>
            <a:r>
              <a:rPr lang="en-US" sz="2000" dirty="0">
                <a:latin typeface="+mj-lt"/>
              </a:rPr>
              <a:t>NIH U54 SCORE program – Johns Hopkins Specialized Center for Research Excellence in Sex Differences (U54AG062333) and The Foundation for Gender-Specific Medicine;</a:t>
            </a:r>
            <a:r>
              <a:rPr lang="en-US" sz="2000" i="1" dirty="0">
                <a:latin typeface="+mj-lt"/>
              </a:rPr>
              <a:t> </a:t>
            </a:r>
            <a:r>
              <a:rPr lang="en-US" sz="2000" dirty="0" err="1">
                <a:latin typeface="+mj-lt"/>
              </a:rPr>
              <a:t>Bentivoglio</a:t>
            </a:r>
            <a:r>
              <a:rPr lang="en-US" sz="2000" dirty="0">
                <a:latin typeface="+mj-lt"/>
              </a:rPr>
              <a:t> Family Fund and the Post-acute COVID-19 Syndrome Discovery Fund of the Johns Hopkins University; Matthew Vernon </a:t>
            </a:r>
            <a:r>
              <a:rPr lang="en-US" sz="2000" dirty="0" err="1">
                <a:latin typeface="+mj-lt"/>
              </a:rPr>
              <a:t>Poyner</a:t>
            </a:r>
            <a:r>
              <a:rPr lang="en-US" sz="2000" dirty="0">
                <a:latin typeface="+mj-lt"/>
              </a:rPr>
              <a:t> Memorial Foundation</a:t>
            </a:r>
            <a:endParaRPr lang="en-US" sz="2000" dirty="0">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9808765"/>
      </p:ext>
    </p:extLst>
  </p:cSld>
  <p:clrMapOvr>
    <a:masterClrMapping/>
  </p:clrMapOvr>
  <mc:AlternateContent xmlns:mc="http://schemas.openxmlformats.org/markup-compatibility/2006" xmlns:p14="http://schemas.microsoft.com/office/powerpoint/2010/main">
    <mc:Choice Requires="p14">
      <p:transition spd="slow" p14:dur="2000" advTm="14908"/>
    </mc:Choice>
    <mc:Fallback xmlns="">
      <p:transition spd="slow" advTm="1490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D0AFC-4649-4613-B961-E72AA623ED5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9E3429-1992-4C4B-A22E-22F52F070B6E}"/>
              </a:ext>
            </a:extLst>
          </p:cNvPr>
          <p:cNvSpPr/>
          <p:nvPr/>
        </p:nvSpPr>
        <p:spPr>
          <a:xfrm>
            <a:off x="462534" y="677928"/>
            <a:ext cx="4016784" cy="3371524"/>
          </a:xfrm>
          <a:prstGeom prst="roundRect">
            <a:avLst/>
          </a:prstGeom>
          <a:ln w="5715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en-US" sz="2000" b="1" dirty="0">
                <a:ln w="12700">
                  <a:noFill/>
                  <a:prstDash val="solid"/>
                </a:ln>
                <a:solidFill>
                  <a:prstClr val="black"/>
                </a:solidFill>
                <a:latin typeface="Calibri"/>
              </a:rPr>
              <a:t>Mechanisms of COVID-19 Cardiac Involvement</a:t>
            </a:r>
          </a:p>
          <a:p>
            <a:pPr algn="ctr" defTabSz="457200"/>
            <a:endParaRPr lang="en-US" sz="2000" b="1" dirty="0">
              <a:ln w="12700">
                <a:noFill/>
                <a:prstDash val="solid"/>
              </a:ln>
              <a:solidFill>
                <a:prstClr val="black"/>
              </a:solidFill>
              <a:latin typeface="Calibri"/>
            </a:endParaRPr>
          </a:p>
          <a:p>
            <a:pPr marL="285750" indent="-285750" defTabSz="457200">
              <a:lnSpc>
                <a:spcPct val="150000"/>
              </a:lnSpc>
              <a:buFont typeface="Wingdings" panose="05000000000000000000" pitchFamily="2" charset="2"/>
              <a:buChar char="Ø"/>
            </a:pPr>
            <a:r>
              <a:rPr lang="en-US" b="1" dirty="0">
                <a:ln w="12700">
                  <a:noFill/>
                  <a:prstDash val="solid"/>
                </a:ln>
                <a:solidFill>
                  <a:prstClr val="black"/>
                </a:solidFill>
                <a:latin typeface="Calibri"/>
              </a:rPr>
              <a:t>Alterations in Immune Function</a:t>
            </a:r>
          </a:p>
          <a:p>
            <a:pPr marL="285750" indent="-285750" defTabSz="457200">
              <a:lnSpc>
                <a:spcPct val="150000"/>
              </a:lnSpc>
              <a:buFont typeface="Wingdings" panose="05000000000000000000" pitchFamily="2" charset="2"/>
              <a:buChar char="Ø"/>
            </a:pPr>
            <a:r>
              <a:rPr lang="en-US" b="1" dirty="0">
                <a:ln w="12700">
                  <a:noFill/>
                  <a:prstDash val="solid"/>
                </a:ln>
                <a:solidFill>
                  <a:prstClr val="black"/>
                </a:solidFill>
                <a:latin typeface="Calibri"/>
              </a:rPr>
              <a:t>Systemic Inflammatory Response</a:t>
            </a:r>
          </a:p>
          <a:p>
            <a:pPr marL="285750" indent="-285750" defTabSz="457200">
              <a:lnSpc>
                <a:spcPct val="150000"/>
              </a:lnSpc>
              <a:buFont typeface="Wingdings" panose="05000000000000000000" pitchFamily="2" charset="2"/>
              <a:buChar char="Ø"/>
            </a:pPr>
            <a:r>
              <a:rPr lang="en-US" b="1" dirty="0">
                <a:ln w="12700">
                  <a:noFill/>
                  <a:prstDash val="solid"/>
                </a:ln>
                <a:solidFill>
                  <a:prstClr val="black"/>
                </a:solidFill>
                <a:latin typeface="Calibri"/>
              </a:rPr>
              <a:t>Direct Viral Toxicity </a:t>
            </a:r>
            <a:r>
              <a:rPr lang="en-US" dirty="0">
                <a:ln w="12700">
                  <a:noFill/>
                  <a:prstDash val="solid"/>
                </a:ln>
                <a:solidFill>
                  <a:prstClr val="black"/>
                </a:solidFill>
                <a:latin typeface="Calibri"/>
              </a:rPr>
              <a:t>(ACE2)</a:t>
            </a:r>
            <a:endParaRPr lang="en-US" b="1" dirty="0">
              <a:ln w="12700">
                <a:noFill/>
                <a:prstDash val="solid"/>
              </a:ln>
              <a:solidFill>
                <a:prstClr val="black"/>
              </a:solidFill>
              <a:latin typeface="Calibri"/>
            </a:endParaRPr>
          </a:p>
          <a:p>
            <a:pPr marL="285750" indent="-285750" defTabSz="457200">
              <a:lnSpc>
                <a:spcPct val="150000"/>
              </a:lnSpc>
              <a:buFont typeface="Wingdings" panose="05000000000000000000" pitchFamily="2" charset="2"/>
              <a:buChar char="Ø"/>
            </a:pPr>
            <a:r>
              <a:rPr lang="en-US" b="1" dirty="0">
                <a:ln w="12700">
                  <a:noFill/>
                  <a:prstDash val="solid"/>
                </a:ln>
                <a:solidFill>
                  <a:prstClr val="black"/>
                </a:solidFill>
                <a:latin typeface="Calibri"/>
              </a:rPr>
              <a:t>Endothelial Dysfunction</a:t>
            </a:r>
          </a:p>
        </p:txBody>
      </p:sp>
      <p:sp>
        <p:nvSpPr>
          <p:cNvPr id="10" name="Rectangle: Rounded Corners 9">
            <a:extLst>
              <a:ext uri="{FF2B5EF4-FFF2-40B4-BE49-F238E27FC236}">
                <a16:creationId xmlns:a16="http://schemas.microsoft.com/office/drawing/2014/main" id="{A0C87914-3031-4ED7-8740-A271764D747D}"/>
              </a:ext>
            </a:extLst>
          </p:cNvPr>
          <p:cNvSpPr/>
          <p:nvPr/>
        </p:nvSpPr>
        <p:spPr>
          <a:xfrm>
            <a:off x="4775256" y="1964497"/>
            <a:ext cx="2641487" cy="962637"/>
          </a:xfrm>
          <a:prstGeom prst="roundRect">
            <a:avLst/>
          </a:prstGeom>
          <a:solidFill>
            <a:srgbClr val="C00000"/>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sz="2800" b="1" i="1" dirty="0">
              <a:solidFill>
                <a:srgbClr val="000000"/>
              </a:solidFill>
              <a:latin typeface="Calibri"/>
            </a:endParaRPr>
          </a:p>
          <a:p>
            <a:pPr algn="ctr" defTabSz="457200"/>
            <a:r>
              <a:rPr lang="en-US" sz="2800" b="1" i="1" dirty="0">
                <a:solidFill>
                  <a:srgbClr val="000000"/>
                </a:solidFill>
                <a:latin typeface="Calibri"/>
              </a:rPr>
              <a:t>Myocardial </a:t>
            </a:r>
          </a:p>
          <a:p>
            <a:pPr algn="ctr" defTabSz="457200"/>
            <a:r>
              <a:rPr lang="en-US" sz="2800" b="1" i="1" dirty="0">
                <a:solidFill>
                  <a:srgbClr val="000000"/>
                </a:solidFill>
                <a:latin typeface="Calibri"/>
              </a:rPr>
              <a:t>injury</a:t>
            </a:r>
          </a:p>
          <a:p>
            <a:pPr algn="ctr" defTabSz="457200"/>
            <a:endParaRPr lang="en-US" sz="2800" dirty="0">
              <a:solidFill>
                <a:prstClr val="white"/>
              </a:solidFill>
              <a:latin typeface="Calibri"/>
            </a:endParaRPr>
          </a:p>
        </p:txBody>
      </p:sp>
      <p:sp>
        <p:nvSpPr>
          <p:cNvPr id="11" name="Rectangle 10">
            <a:extLst>
              <a:ext uri="{FF2B5EF4-FFF2-40B4-BE49-F238E27FC236}">
                <a16:creationId xmlns:a16="http://schemas.microsoft.com/office/drawing/2014/main" id="{833DCDC3-08EE-43AF-9CEE-769B48CE23BF}"/>
              </a:ext>
            </a:extLst>
          </p:cNvPr>
          <p:cNvSpPr/>
          <p:nvPr/>
        </p:nvSpPr>
        <p:spPr>
          <a:xfrm>
            <a:off x="7873808" y="979911"/>
            <a:ext cx="4016785" cy="5416166"/>
          </a:xfrm>
          <a:prstGeom prst="rect">
            <a:avLst/>
          </a:prstGeom>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000" b="1" dirty="0">
                <a:solidFill>
                  <a:srgbClr val="000000"/>
                </a:solidFill>
                <a:latin typeface="Calibri"/>
              </a:rPr>
              <a:t>Cardiovascular Manifestations</a:t>
            </a:r>
          </a:p>
          <a:p>
            <a:pPr algn="ctr" defTabSz="457200"/>
            <a:endParaRPr lang="en-US" b="1" dirty="0">
              <a:solidFill>
                <a:srgbClr val="000000"/>
              </a:solidFill>
              <a:latin typeface="Calibri"/>
            </a:endParaRPr>
          </a:p>
          <a:p>
            <a:pPr defTabSz="457200"/>
            <a:r>
              <a:rPr lang="en-US" b="1" dirty="0">
                <a:solidFill>
                  <a:srgbClr val="000000"/>
                </a:solidFill>
                <a:latin typeface="Calibri"/>
              </a:rPr>
              <a:t>Diagnostic:</a:t>
            </a:r>
          </a:p>
          <a:p>
            <a:pPr marL="285750" indent="-285750" defTabSz="457200">
              <a:buFont typeface="Wingdings" charset="2"/>
              <a:buChar char="Ø"/>
            </a:pPr>
            <a:r>
              <a:rPr lang="en-US" sz="1600" dirty="0">
                <a:solidFill>
                  <a:srgbClr val="000000"/>
                </a:solidFill>
                <a:latin typeface="Calibri" panose="020F0502020204030204" pitchFamily="34" charset="0"/>
                <a:ea typeface="Wingdings"/>
                <a:cs typeface="Calibri" panose="020F0502020204030204" pitchFamily="34" charset="0"/>
                <a:sym typeface="Wingdings"/>
              </a:rPr>
              <a:t></a:t>
            </a:r>
            <a:r>
              <a:rPr lang="en-US" sz="1600" dirty="0">
                <a:solidFill>
                  <a:srgbClr val="000000"/>
                </a:solidFill>
                <a:latin typeface="Calibri" panose="020F0502020204030204" pitchFamily="34" charset="0"/>
                <a:cs typeface="Calibri" panose="020F0502020204030204" pitchFamily="34" charset="0"/>
              </a:rPr>
              <a:t> Troponin</a:t>
            </a:r>
          </a:p>
          <a:p>
            <a:pPr marL="285750" indent="-285750" defTabSz="457200">
              <a:buFont typeface="Wingdings" charset="2"/>
              <a:buChar char="Ø"/>
            </a:pPr>
            <a:r>
              <a:rPr lang="en-US" sz="1600" dirty="0">
                <a:solidFill>
                  <a:srgbClr val="000000"/>
                </a:solidFill>
                <a:latin typeface="Calibri" panose="020F0502020204030204" pitchFamily="34" charset="0"/>
                <a:ea typeface="Wingdings"/>
                <a:cs typeface="Calibri" panose="020F0502020204030204" pitchFamily="34" charset="0"/>
                <a:sym typeface="Wingdings"/>
              </a:rPr>
              <a:t></a:t>
            </a:r>
            <a:r>
              <a:rPr lang="en-US" sz="1600" dirty="0">
                <a:solidFill>
                  <a:srgbClr val="000000"/>
                </a:solidFill>
                <a:latin typeface="Calibri" panose="020F0502020204030204" pitchFamily="34" charset="0"/>
                <a:cs typeface="Calibri" panose="020F0502020204030204" pitchFamily="34" charset="0"/>
              </a:rPr>
              <a:t> Inflammatory/immune markers</a:t>
            </a:r>
          </a:p>
          <a:p>
            <a:pPr marL="285750" indent="-285750" defTabSz="457200">
              <a:buFont typeface="Wingdings" charset="2"/>
              <a:buChar char="Ø"/>
            </a:pPr>
            <a:r>
              <a:rPr lang="en-US" sz="1600" dirty="0">
                <a:solidFill>
                  <a:srgbClr val="000000"/>
                </a:solidFill>
                <a:latin typeface="Calibri" panose="020F0502020204030204" pitchFamily="34" charset="0"/>
                <a:cs typeface="Calibri" panose="020F0502020204030204" pitchFamily="34" charset="0"/>
              </a:rPr>
              <a:t>Myocardial dysfunction (Echo)</a:t>
            </a:r>
          </a:p>
          <a:p>
            <a:pPr marL="285750" indent="-285750" defTabSz="457200">
              <a:buFont typeface="Wingdings" charset="2"/>
              <a:buChar char="Ø"/>
            </a:pPr>
            <a:r>
              <a:rPr lang="en-US" sz="1600" dirty="0">
                <a:solidFill>
                  <a:srgbClr val="000000"/>
                </a:solidFill>
                <a:latin typeface="Calibri" panose="020F0502020204030204" pitchFamily="34" charset="0"/>
                <a:cs typeface="Calibri" panose="020F0502020204030204" pitchFamily="34" charset="0"/>
              </a:rPr>
              <a:t>Inflammation/fibrosis (CMR)</a:t>
            </a:r>
          </a:p>
          <a:p>
            <a:pPr marL="285750" indent="-285750" defTabSz="457200">
              <a:buFont typeface="Wingdings" charset="2"/>
              <a:buChar char="Ø"/>
            </a:pPr>
            <a:endParaRPr lang="en-US" sz="1600" dirty="0">
              <a:solidFill>
                <a:srgbClr val="000000"/>
              </a:solidFill>
              <a:latin typeface="Calibri"/>
            </a:endParaRPr>
          </a:p>
          <a:p>
            <a:pPr marL="285750" indent="-285750" defTabSz="457200">
              <a:buFont typeface="Wingdings" charset="2"/>
              <a:buChar char="Ø"/>
            </a:pPr>
            <a:endParaRPr lang="en-US" sz="600" dirty="0">
              <a:solidFill>
                <a:srgbClr val="000000"/>
              </a:solidFill>
              <a:latin typeface="Calibri"/>
            </a:endParaRPr>
          </a:p>
          <a:p>
            <a:pPr defTabSz="457200"/>
            <a:r>
              <a:rPr lang="en-US" b="1" dirty="0">
                <a:solidFill>
                  <a:srgbClr val="000000"/>
                </a:solidFill>
                <a:latin typeface="Calibri"/>
              </a:rPr>
              <a:t>Clinical: </a:t>
            </a:r>
          </a:p>
          <a:p>
            <a:pPr marL="285750" indent="-285750" defTabSz="457200">
              <a:buFont typeface="Wingdings" charset="2"/>
              <a:buChar char="Ø"/>
            </a:pPr>
            <a:r>
              <a:rPr lang="en-US" sz="1600" dirty="0">
                <a:solidFill>
                  <a:srgbClr val="000000"/>
                </a:solidFill>
                <a:latin typeface="Calibri"/>
              </a:rPr>
              <a:t>Symptoms: Palpitations, fatigue, dyspnea, chest pain</a:t>
            </a:r>
          </a:p>
          <a:p>
            <a:pPr marL="285750" indent="-285750" defTabSz="457200">
              <a:buFont typeface="Wingdings" charset="2"/>
              <a:buChar char="Ø"/>
            </a:pPr>
            <a:r>
              <a:rPr lang="en-US" sz="1600" dirty="0">
                <a:solidFill>
                  <a:srgbClr val="000000"/>
                </a:solidFill>
                <a:latin typeface="Calibri"/>
              </a:rPr>
              <a:t>Functional limitations: 6MWT, NYHA, QOL</a:t>
            </a:r>
          </a:p>
          <a:p>
            <a:pPr marL="285750" indent="-285750" defTabSz="457200">
              <a:buFont typeface="Wingdings" charset="2"/>
              <a:buChar char="Ø"/>
            </a:pPr>
            <a:r>
              <a:rPr lang="en-US" sz="1600" dirty="0">
                <a:solidFill>
                  <a:srgbClr val="000000"/>
                </a:solidFill>
                <a:latin typeface="Calibri"/>
              </a:rPr>
              <a:t>Clinical Syndromes: </a:t>
            </a:r>
          </a:p>
          <a:p>
            <a:pPr marL="742950" lvl="1" indent="-285750" defTabSz="457200">
              <a:buFont typeface="Wingdings" charset="2"/>
              <a:buChar char="Ø"/>
            </a:pPr>
            <a:r>
              <a:rPr lang="en-US" sz="1600" dirty="0">
                <a:solidFill>
                  <a:srgbClr val="000000"/>
                </a:solidFill>
                <a:latin typeface="Calibri"/>
              </a:rPr>
              <a:t>Myocarditis</a:t>
            </a:r>
          </a:p>
          <a:p>
            <a:pPr marL="742950" lvl="1" indent="-285750" defTabSz="457200">
              <a:buFont typeface="Wingdings" charset="2"/>
              <a:buChar char="Ø"/>
            </a:pPr>
            <a:r>
              <a:rPr lang="en-US" sz="1600" dirty="0">
                <a:solidFill>
                  <a:srgbClr val="000000"/>
                </a:solidFill>
                <a:latin typeface="Calibri"/>
              </a:rPr>
              <a:t>Cardiomyopathy</a:t>
            </a:r>
          </a:p>
          <a:p>
            <a:pPr marL="742950" lvl="1" indent="-285750" defTabSz="457200">
              <a:buFont typeface="Wingdings" charset="2"/>
              <a:buChar char="Ø"/>
            </a:pPr>
            <a:r>
              <a:rPr lang="en-US" sz="1600" dirty="0">
                <a:solidFill>
                  <a:srgbClr val="000000"/>
                </a:solidFill>
                <a:latin typeface="Calibri"/>
              </a:rPr>
              <a:t>Arrhythmia</a:t>
            </a:r>
          </a:p>
          <a:p>
            <a:pPr marL="742950" lvl="1" indent="-285750" defTabSz="457200">
              <a:buFont typeface="Wingdings" charset="2"/>
              <a:buChar char="Ø"/>
            </a:pPr>
            <a:r>
              <a:rPr lang="en-US" sz="1600" dirty="0">
                <a:solidFill>
                  <a:srgbClr val="000000"/>
                </a:solidFill>
                <a:latin typeface="Calibri"/>
              </a:rPr>
              <a:t>Acute coronary syndrome</a:t>
            </a:r>
          </a:p>
          <a:p>
            <a:pPr marL="742950" lvl="1" indent="-285750" defTabSz="457200">
              <a:buFont typeface="Wingdings" charset="2"/>
              <a:buChar char="Ø"/>
            </a:pPr>
            <a:r>
              <a:rPr lang="en-US" sz="1600" dirty="0">
                <a:solidFill>
                  <a:srgbClr val="000000"/>
                </a:solidFill>
                <a:latin typeface="Calibri"/>
              </a:rPr>
              <a:t>Thrombotic</a:t>
            </a:r>
          </a:p>
        </p:txBody>
      </p:sp>
      <p:sp>
        <p:nvSpPr>
          <p:cNvPr id="12" name="Notched Right Arrow 25">
            <a:extLst>
              <a:ext uri="{FF2B5EF4-FFF2-40B4-BE49-F238E27FC236}">
                <a16:creationId xmlns:a16="http://schemas.microsoft.com/office/drawing/2014/main" id="{9C6F64B2-7F95-4810-BF7E-010BA97DBFCF}"/>
              </a:ext>
            </a:extLst>
          </p:cNvPr>
          <p:cNvSpPr/>
          <p:nvPr/>
        </p:nvSpPr>
        <p:spPr>
          <a:xfrm flipV="1">
            <a:off x="4259447" y="2281563"/>
            <a:ext cx="647998" cy="164253"/>
          </a:xfrm>
          <a:prstGeom prst="notchedRightArrow">
            <a:avLst/>
          </a:prstGeom>
          <a:solidFill>
            <a:schemeClr val="tx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457200"/>
            <a:endParaRPr lang="en-US" sz="2000" dirty="0">
              <a:solidFill>
                <a:prstClr val="white"/>
              </a:solidFill>
              <a:latin typeface="Calibri"/>
            </a:endParaRPr>
          </a:p>
        </p:txBody>
      </p:sp>
      <p:sp>
        <p:nvSpPr>
          <p:cNvPr id="13" name="Notched Right Arrow 25">
            <a:extLst>
              <a:ext uri="{FF2B5EF4-FFF2-40B4-BE49-F238E27FC236}">
                <a16:creationId xmlns:a16="http://schemas.microsoft.com/office/drawing/2014/main" id="{2C018EC5-0E7F-4DC3-8400-7C0CDD984DB9}"/>
              </a:ext>
            </a:extLst>
          </p:cNvPr>
          <p:cNvSpPr/>
          <p:nvPr/>
        </p:nvSpPr>
        <p:spPr>
          <a:xfrm flipV="1">
            <a:off x="7240861" y="2294740"/>
            <a:ext cx="647998" cy="152727"/>
          </a:xfrm>
          <a:prstGeom prst="notchedRightArrow">
            <a:avLst/>
          </a:prstGeom>
          <a:solidFill>
            <a:schemeClr val="tx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15" name="Picture 14">
            <a:extLst>
              <a:ext uri="{FF2B5EF4-FFF2-40B4-BE49-F238E27FC236}">
                <a16:creationId xmlns:a16="http://schemas.microsoft.com/office/drawing/2014/main" id="{3582A5B5-6422-4DBF-A6C6-1B55F572356D}"/>
              </a:ext>
            </a:extLst>
          </p:cNvPr>
          <p:cNvPicPr>
            <a:picLocks noChangeAspect="1"/>
          </p:cNvPicPr>
          <p:nvPr/>
        </p:nvPicPr>
        <p:blipFill rotWithShape="1">
          <a:blip r:embed="rId3"/>
          <a:srcRect l="3656" t="4753" b="36347"/>
          <a:stretch/>
        </p:blipFill>
        <p:spPr>
          <a:xfrm>
            <a:off x="232760" y="4154059"/>
            <a:ext cx="3577042" cy="2391507"/>
          </a:xfrm>
          <a:prstGeom prst="rect">
            <a:avLst/>
          </a:prstGeom>
        </p:spPr>
      </p:pic>
      <p:sp>
        <p:nvSpPr>
          <p:cNvPr id="16" name="Text Box 4">
            <a:extLst>
              <a:ext uri="{FF2B5EF4-FFF2-40B4-BE49-F238E27FC236}">
                <a16:creationId xmlns:a16="http://schemas.microsoft.com/office/drawing/2014/main" id="{112943E3-84E4-4097-BF9F-D4D3A1E9E555}"/>
              </a:ext>
            </a:extLst>
          </p:cNvPr>
          <p:cNvSpPr txBox="1">
            <a:spLocks noChangeArrowheads="1"/>
          </p:cNvSpPr>
          <p:nvPr/>
        </p:nvSpPr>
        <p:spPr bwMode="auto">
          <a:xfrm>
            <a:off x="232760" y="6468244"/>
            <a:ext cx="7134824" cy="154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200" dirty="0" err="1">
                <a:latin typeface="Calibri" panose="020F0502020204030204" pitchFamily="34" charset="0"/>
                <a:cs typeface="Calibri" panose="020F0502020204030204" pitchFamily="34" charset="0"/>
              </a:rPr>
              <a:t>Topol</a:t>
            </a:r>
            <a:r>
              <a:rPr lang="en-GB" altLang="en-US" sz="1200" dirty="0">
                <a:latin typeface="Calibri" panose="020F0502020204030204" pitchFamily="34" charset="0"/>
                <a:cs typeface="Calibri" panose="020F0502020204030204" pitchFamily="34" charset="0"/>
              </a:rPr>
              <a:t> EJ. Science 2020;370:408-409; </a:t>
            </a:r>
            <a:r>
              <a:rPr lang="en-US" sz="1200" dirty="0">
                <a:latin typeface="Calibri" panose="020F0502020204030204" pitchFamily="34" charset="0"/>
                <a:cs typeface="Calibri" panose="020F0502020204030204" pitchFamily="34" charset="0"/>
              </a:rPr>
              <a:t>Lowenstein CJ and Solomon SD.  Circulation. 2020; 142: 1609-1611 </a:t>
            </a:r>
          </a:p>
          <a:p>
            <a:endParaRPr lang="en-GB" altLang="en-US" sz="1200"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FD6241ED-3976-41F8-8C61-A3B68EF6EA59}"/>
              </a:ext>
            </a:extLst>
          </p:cNvPr>
          <p:cNvPicPr>
            <a:picLocks noChangeAspect="1"/>
          </p:cNvPicPr>
          <p:nvPr/>
        </p:nvPicPr>
        <p:blipFill>
          <a:blip r:embed="rId4"/>
          <a:stretch>
            <a:fillRect/>
          </a:stretch>
        </p:blipFill>
        <p:spPr>
          <a:xfrm>
            <a:off x="3874599" y="4154059"/>
            <a:ext cx="2761105" cy="2242018"/>
          </a:xfrm>
          <a:prstGeom prst="rect">
            <a:avLst/>
          </a:prstGeom>
        </p:spPr>
      </p:pic>
    </p:spTree>
    <p:extLst>
      <p:ext uri="{BB962C8B-B14F-4D97-AF65-F5344CB8AC3E}">
        <p14:creationId xmlns:p14="http://schemas.microsoft.com/office/powerpoint/2010/main" val="1162531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01BD-EE9E-48A8-BC8D-E5351E6035FB}"/>
              </a:ext>
            </a:extLst>
          </p:cNvPr>
          <p:cNvSpPr>
            <a:spLocks noGrp="1"/>
          </p:cNvSpPr>
          <p:nvPr>
            <p:ph type="title"/>
          </p:nvPr>
        </p:nvSpPr>
        <p:spPr/>
        <p:txBody>
          <a:bodyPr>
            <a:normAutofit/>
          </a:bodyPr>
          <a:lstStyle/>
          <a:p>
            <a:r>
              <a:rPr lang="en-US" sz="4800" b="1" dirty="0"/>
              <a:t>PASC Clinical Care &amp; Research at Hopkins</a:t>
            </a:r>
          </a:p>
        </p:txBody>
      </p:sp>
      <p:sp>
        <p:nvSpPr>
          <p:cNvPr id="3" name="Subtitle 2">
            <a:extLst>
              <a:ext uri="{FF2B5EF4-FFF2-40B4-BE49-F238E27FC236}">
                <a16:creationId xmlns:a16="http://schemas.microsoft.com/office/drawing/2014/main" id="{1DFD8C34-4077-44D2-8BC5-44F1E80285AC}"/>
              </a:ext>
            </a:extLst>
          </p:cNvPr>
          <p:cNvSpPr>
            <a:spLocks noGrp="1"/>
          </p:cNvSpPr>
          <p:nvPr>
            <p:ph type="body" idx="1"/>
          </p:nvPr>
        </p:nvSpPr>
        <p:spPr/>
        <p:txBody>
          <a:bodyPr>
            <a:normAutofit/>
          </a:bodyPr>
          <a:lstStyle/>
          <a:p>
            <a:r>
              <a:rPr lang="en-US" dirty="0"/>
              <a:t>Kelly Dooley</a:t>
            </a:r>
          </a:p>
        </p:txBody>
      </p:sp>
    </p:spTree>
    <p:extLst>
      <p:ext uri="{BB962C8B-B14F-4D97-AF65-F5344CB8AC3E}">
        <p14:creationId xmlns:p14="http://schemas.microsoft.com/office/powerpoint/2010/main" val="412209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CA3B0E-01E5-4EF5-9722-371C30BEC32E}"/>
              </a:ext>
            </a:extLst>
          </p:cNvPr>
          <p:cNvSpPr/>
          <p:nvPr/>
        </p:nvSpPr>
        <p:spPr>
          <a:xfrm>
            <a:off x="9727096" y="5954875"/>
            <a:ext cx="2464904" cy="903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84377EE-DABC-4046-B8EA-1A1AD823C32C}"/>
              </a:ext>
            </a:extLst>
          </p:cNvPr>
          <p:cNvSpPr>
            <a:spLocks noGrp="1"/>
          </p:cNvSpPr>
          <p:nvPr>
            <p:ph type="title"/>
          </p:nvPr>
        </p:nvSpPr>
        <p:spPr>
          <a:xfrm>
            <a:off x="1079500" y="391584"/>
            <a:ext cx="8812645" cy="1143000"/>
          </a:xfrm>
        </p:spPr>
        <p:txBody>
          <a:bodyPr/>
          <a:lstStyle/>
          <a:p>
            <a:r>
              <a:rPr lang="en-US" sz="3200" dirty="0"/>
              <a:t>Clinical cardiac manifestations</a:t>
            </a:r>
          </a:p>
        </p:txBody>
      </p:sp>
      <p:pic>
        <p:nvPicPr>
          <p:cNvPr id="7" name="Picture 6">
            <a:extLst>
              <a:ext uri="{FF2B5EF4-FFF2-40B4-BE49-F238E27FC236}">
                <a16:creationId xmlns:a16="http://schemas.microsoft.com/office/drawing/2014/main" id="{24808548-EFE5-49E7-82C1-8F8F2A933983}"/>
              </a:ext>
            </a:extLst>
          </p:cNvPr>
          <p:cNvPicPr>
            <a:picLocks noChangeAspect="1"/>
          </p:cNvPicPr>
          <p:nvPr/>
        </p:nvPicPr>
        <p:blipFill rotWithShape="1">
          <a:blip r:embed="rId3">
            <a:extLst>
              <a:ext uri="{28A0092B-C50C-407E-A947-70E740481C1C}">
                <a14:useLocalDpi xmlns:a14="http://schemas.microsoft.com/office/drawing/2010/main" val="0"/>
              </a:ext>
            </a:extLst>
          </a:blip>
          <a:srcRect b="11078"/>
          <a:stretch/>
        </p:blipFill>
        <p:spPr>
          <a:xfrm>
            <a:off x="2133600" y="1522932"/>
            <a:ext cx="8249452" cy="4431943"/>
          </a:xfrm>
          <a:prstGeom prst="rect">
            <a:avLst/>
          </a:prstGeom>
        </p:spPr>
      </p:pic>
      <p:pic>
        <p:nvPicPr>
          <p:cNvPr id="8" name="Picture 7">
            <a:extLst>
              <a:ext uri="{FF2B5EF4-FFF2-40B4-BE49-F238E27FC236}">
                <a16:creationId xmlns:a16="http://schemas.microsoft.com/office/drawing/2014/main" id="{795076FE-AF5A-43B0-A8F3-7ABD7EE24550}"/>
              </a:ext>
            </a:extLst>
          </p:cNvPr>
          <p:cNvPicPr>
            <a:picLocks noChangeAspect="1"/>
          </p:cNvPicPr>
          <p:nvPr/>
        </p:nvPicPr>
        <p:blipFill rotWithShape="1">
          <a:blip r:embed="rId3">
            <a:extLst>
              <a:ext uri="{28A0092B-C50C-407E-A947-70E740481C1C}">
                <a14:useLocalDpi xmlns:a14="http://schemas.microsoft.com/office/drawing/2010/main" val="0"/>
              </a:ext>
            </a:extLst>
          </a:blip>
          <a:srcRect t="89591" r="50689" b="751"/>
          <a:stretch/>
        </p:blipFill>
        <p:spPr>
          <a:xfrm>
            <a:off x="846833" y="6021226"/>
            <a:ext cx="6149869" cy="727692"/>
          </a:xfrm>
          <a:prstGeom prst="rect">
            <a:avLst/>
          </a:prstGeom>
        </p:spPr>
      </p:pic>
      <p:sp>
        <p:nvSpPr>
          <p:cNvPr id="9" name="TextBox 8">
            <a:extLst>
              <a:ext uri="{FF2B5EF4-FFF2-40B4-BE49-F238E27FC236}">
                <a16:creationId xmlns:a16="http://schemas.microsoft.com/office/drawing/2014/main" id="{010E967D-508E-4DCF-8F9A-F60808209651}"/>
              </a:ext>
            </a:extLst>
          </p:cNvPr>
          <p:cNvSpPr txBox="1"/>
          <p:nvPr/>
        </p:nvSpPr>
        <p:spPr>
          <a:xfrm>
            <a:off x="8662716" y="6567340"/>
            <a:ext cx="3679212" cy="430887"/>
          </a:xfrm>
          <a:prstGeom prst="rect">
            <a:avLst/>
          </a:prstGeom>
          <a:noFill/>
        </p:spPr>
        <p:txBody>
          <a:bodyPr wrap="none" rtlCol="0">
            <a:spAutoFit/>
          </a:bodyPr>
          <a:lstStyle/>
          <a:p>
            <a:r>
              <a:rPr lang="en-US" altLang="en-US" sz="1100" dirty="0" err="1"/>
              <a:t>Hendren</a:t>
            </a:r>
            <a:r>
              <a:rPr lang="en-US" altLang="en-US" sz="1100" dirty="0"/>
              <a:t> NS et al. </a:t>
            </a:r>
            <a:r>
              <a:rPr lang="en-US" altLang="en-US" sz="1100" i="1" dirty="0"/>
              <a:t>Circulation</a:t>
            </a:r>
            <a:r>
              <a:rPr lang="en-US" altLang="en-US" sz="1100" dirty="0"/>
              <a:t>. 2020;141(23): 1903-1914</a:t>
            </a:r>
          </a:p>
          <a:p>
            <a:endParaRPr lang="en-US" sz="1100" dirty="0"/>
          </a:p>
        </p:txBody>
      </p:sp>
    </p:spTree>
    <p:extLst>
      <p:ext uri="{BB962C8B-B14F-4D97-AF65-F5344CB8AC3E}">
        <p14:creationId xmlns:p14="http://schemas.microsoft.com/office/powerpoint/2010/main" val="876928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EDB6-E53C-44BF-B36F-9CAA55879A53}"/>
              </a:ext>
            </a:extLst>
          </p:cNvPr>
          <p:cNvSpPr>
            <a:spLocks noGrp="1"/>
          </p:cNvSpPr>
          <p:nvPr>
            <p:ph type="title"/>
          </p:nvPr>
        </p:nvSpPr>
        <p:spPr/>
        <p:txBody>
          <a:bodyPr/>
          <a:lstStyle/>
          <a:p>
            <a:r>
              <a:rPr lang="en-US" sz="4000" dirty="0"/>
              <a:t>Myocardial injury in acute COVID-19</a:t>
            </a:r>
          </a:p>
        </p:txBody>
      </p:sp>
      <p:sp>
        <p:nvSpPr>
          <p:cNvPr id="3" name="Content Placeholder 2">
            <a:extLst>
              <a:ext uri="{FF2B5EF4-FFF2-40B4-BE49-F238E27FC236}">
                <a16:creationId xmlns:a16="http://schemas.microsoft.com/office/drawing/2014/main" id="{2678E1B7-A7CE-4923-B636-9110216F7D48}"/>
              </a:ext>
            </a:extLst>
          </p:cNvPr>
          <p:cNvSpPr>
            <a:spLocks noGrp="1"/>
          </p:cNvSpPr>
          <p:nvPr>
            <p:ph idx="1"/>
          </p:nvPr>
        </p:nvSpPr>
        <p:spPr/>
        <p:txBody>
          <a:bodyPr/>
          <a:lstStyle/>
          <a:p>
            <a:r>
              <a:rPr lang="en-US" sz="2800" dirty="0"/>
              <a:t>Several early studies indicated </a:t>
            </a:r>
            <a:r>
              <a:rPr lang="en-US" sz="2800" i="1" dirty="0"/>
              <a:t>high prevalence of myocardial injury </a:t>
            </a:r>
            <a:r>
              <a:rPr lang="en-US" sz="2800" dirty="0"/>
              <a:t>(defined by elevated serum Troponin level) in </a:t>
            </a:r>
            <a:r>
              <a:rPr lang="en-US" sz="2800" i="1" dirty="0"/>
              <a:t>acute</a:t>
            </a:r>
            <a:r>
              <a:rPr lang="en-US" sz="2800" dirty="0"/>
              <a:t>, hospitalized patients</a:t>
            </a:r>
          </a:p>
          <a:p>
            <a:r>
              <a:rPr lang="en-US" sz="2800" dirty="0"/>
              <a:t>Elevated Troponin, along with underlying CV comorbidities, associated with more severe COVID-19 and worse survival</a:t>
            </a:r>
          </a:p>
          <a:p>
            <a:r>
              <a:rPr lang="en-US" sz="2800" dirty="0"/>
              <a:t>Markers of cardiac stress (pro-BNP) also associated with mortality, new HF, mechanical ventilation, even after adjusting for underlying comorbidities, BMI and troponin</a:t>
            </a:r>
          </a:p>
        </p:txBody>
      </p:sp>
      <p:sp>
        <p:nvSpPr>
          <p:cNvPr id="4" name="TextBox 3">
            <a:extLst>
              <a:ext uri="{FF2B5EF4-FFF2-40B4-BE49-F238E27FC236}">
                <a16:creationId xmlns:a16="http://schemas.microsoft.com/office/drawing/2014/main" id="{F1848092-C982-446F-8FDE-EC4C7B06A24B}"/>
              </a:ext>
            </a:extLst>
          </p:cNvPr>
          <p:cNvSpPr txBox="1"/>
          <p:nvPr/>
        </p:nvSpPr>
        <p:spPr>
          <a:xfrm>
            <a:off x="0" y="6096000"/>
            <a:ext cx="3437159" cy="892552"/>
          </a:xfrm>
          <a:prstGeom prst="rect">
            <a:avLst/>
          </a:prstGeom>
          <a:noFill/>
        </p:spPr>
        <p:txBody>
          <a:bodyPr wrap="none" rtlCol="0">
            <a:spAutoFit/>
          </a:bodyPr>
          <a:lstStyle/>
          <a:p>
            <a:r>
              <a:rPr lang="en-US" sz="1000" dirty="0"/>
              <a:t>Shi S et al. JAMA </a:t>
            </a:r>
            <a:r>
              <a:rPr lang="en-US" sz="1000" dirty="0" err="1"/>
              <a:t>Cardiol</a:t>
            </a:r>
            <a:r>
              <a:rPr lang="en-US" sz="1000" dirty="0"/>
              <a:t>. 2020 Mar 25.</a:t>
            </a:r>
          </a:p>
          <a:p>
            <a:r>
              <a:rPr lang="en-US" sz="1000" dirty="0"/>
              <a:t>De </a:t>
            </a:r>
            <a:r>
              <a:rPr lang="en-US" sz="1000" dirty="0" err="1"/>
              <a:t>Michieli</a:t>
            </a:r>
            <a:r>
              <a:rPr lang="en-US" sz="1000" dirty="0"/>
              <a:t> L et al. Clin </a:t>
            </a:r>
            <a:r>
              <a:rPr lang="en-US" sz="1000" dirty="0" err="1"/>
              <a:t>Biochem</a:t>
            </a:r>
            <a:r>
              <a:rPr lang="en-US" sz="1000" dirty="0"/>
              <a:t>. 2021 -01-30.</a:t>
            </a:r>
          </a:p>
          <a:p>
            <a:r>
              <a:rPr lang="en-US" sz="1000" dirty="0"/>
              <a:t>Lala A et al. J Am Coll </a:t>
            </a:r>
            <a:r>
              <a:rPr lang="en-US" sz="1000" dirty="0" err="1"/>
              <a:t>Cardiol</a:t>
            </a:r>
            <a:r>
              <a:rPr lang="en-US" sz="1000" dirty="0"/>
              <a:t>. 2020 -08-04;76(5):533-46.</a:t>
            </a:r>
          </a:p>
          <a:p>
            <a:r>
              <a:rPr lang="en-US" sz="1000" dirty="0" err="1"/>
              <a:t>Metkus</a:t>
            </a:r>
            <a:r>
              <a:rPr lang="en-US" sz="1000" dirty="0"/>
              <a:t> TS et al. Circulation 2020.</a:t>
            </a:r>
          </a:p>
          <a:p>
            <a:endParaRPr lang="en-US" sz="1000" dirty="0"/>
          </a:p>
        </p:txBody>
      </p:sp>
      <p:sp>
        <p:nvSpPr>
          <p:cNvPr id="5" name="TextBox 4">
            <a:extLst>
              <a:ext uri="{FF2B5EF4-FFF2-40B4-BE49-F238E27FC236}">
                <a16:creationId xmlns:a16="http://schemas.microsoft.com/office/drawing/2014/main" id="{24C60C83-03E0-4FEB-AA14-41A0C95C7003}"/>
              </a:ext>
            </a:extLst>
          </p:cNvPr>
          <p:cNvSpPr txBox="1"/>
          <p:nvPr/>
        </p:nvSpPr>
        <p:spPr>
          <a:xfrm>
            <a:off x="8533238" y="6457890"/>
            <a:ext cx="3485249" cy="400110"/>
          </a:xfrm>
          <a:prstGeom prst="rect">
            <a:avLst/>
          </a:prstGeom>
          <a:noFill/>
        </p:spPr>
        <p:txBody>
          <a:bodyPr wrap="none" rtlCol="0">
            <a:spAutoFit/>
          </a:bodyPr>
          <a:lstStyle/>
          <a:p>
            <a:r>
              <a:rPr lang="en-US" sz="1000" dirty="0"/>
              <a:t>Aslam MI, Gilotra NA et al. </a:t>
            </a:r>
            <a:r>
              <a:rPr lang="en-US" sz="1000" dirty="0" err="1"/>
              <a:t>Crit</a:t>
            </a:r>
            <a:r>
              <a:rPr lang="en-US" sz="1000" dirty="0"/>
              <a:t> Care </a:t>
            </a:r>
            <a:r>
              <a:rPr lang="en-US" sz="1000" dirty="0" err="1"/>
              <a:t>Explor</a:t>
            </a:r>
            <a:r>
              <a:rPr lang="en-US" sz="1000" dirty="0"/>
              <a:t>. 2021 Jul; 3(7)</a:t>
            </a:r>
          </a:p>
          <a:p>
            <a:endParaRPr lang="en-US" sz="1000" dirty="0"/>
          </a:p>
        </p:txBody>
      </p:sp>
    </p:spTree>
    <p:extLst>
      <p:ext uri="{BB962C8B-B14F-4D97-AF65-F5344CB8AC3E}">
        <p14:creationId xmlns:p14="http://schemas.microsoft.com/office/powerpoint/2010/main" val="1048133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4700" y="5765800"/>
            <a:ext cx="2438400"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5F11C7-778F-074A-8F1C-20E33E96B323}"/>
              </a:ext>
            </a:extLst>
          </p:cNvPr>
          <p:cNvSpPr txBox="1"/>
          <p:nvPr/>
        </p:nvSpPr>
        <p:spPr>
          <a:xfrm>
            <a:off x="23413" y="6438808"/>
            <a:ext cx="12515387" cy="276999"/>
          </a:xfrm>
          <a:prstGeom prst="rect">
            <a:avLst/>
          </a:prstGeom>
          <a:noFill/>
        </p:spPr>
        <p:txBody>
          <a:bodyPr wrap="square" rtlCol="0">
            <a:spAutoFit/>
          </a:bodyPr>
          <a:lstStyle/>
          <a:p>
            <a:r>
              <a:rPr lang="en-US" sz="1200" dirty="0"/>
              <a:t>Anum S. Minhas, MD, Nisha A. Gilotra, MD, Erin Goerlich MD, Brian Garibaldi, MD, …Allison G. Hays, MD. Front Cardiovasc Med. 2021 Jun 14;8:667721 </a:t>
            </a:r>
            <a:endParaRPr lang="en-US" sz="1200" i="1" dirty="0"/>
          </a:p>
        </p:txBody>
      </p:sp>
      <p:grpSp>
        <p:nvGrpSpPr>
          <p:cNvPr id="6" name="Group 5">
            <a:extLst>
              <a:ext uri="{FF2B5EF4-FFF2-40B4-BE49-F238E27FC236}">
                <a16:creationId xmlns:a16="http://schemas.microsoft.com/office/drawing/2014/main" id="{6540E6F0-E5B1-4EDD-B170-081625CEB3FF}"/>
              </a:ext>
            </a:extLst>
          </p:cNvPr>
          <p:cNvGrpSpPr/>
          <p:nvPr/>
        </p:nvGrpSpPr>
        <p:grpSpPr>
          <a:xfrm>
            <a:off x="1346200" y="1549736"/>
            <a:ext cx="9247458" cy="4649372"/>
            <a:chOff x="1900239" y="1000125"/>
            <a:chExt cx="9201149" cy="5014914"/>
          </a:xfrm>
        </p:grpSpPr>
        <p:pic>
          <p:nvPicPr>
            <p:cNvPr id="5" name="Picture 4">
              <a:extLst>
                <a:ext uri="{FF2B5EF4-FFF2-40B4-BE49-F238E27FC236}">
                  <a16:creationId xmlns:a16="http://schemas.microsoft.com/office/drawing/2014/main" id="{72D83682-D893-0246-B787-2E7BFFD21E21}"/>
                </a:ext>
              </a:extLst>
            </p:cNvPr>
            <p:cNvPicPr>
              <a:picLocks noChangeAspect="1"/>
            </p:cNvPicPr>
            <p:nvPr/>
          </p:nvPicPr>
          <p:blipFill rotWithShape="1">
            <a:blip r:embed="rId3">
              <a:extLst>
                <a:ext uri="{28A0092B-C50C-407E-A947-70E740481C1C}">
                  <a14:useLocalDpi xmlns:a14="http://schemas.microsoft.com/office/drawing/2010/main" val="0"/>
                </a:ext>
              </a:extLst>
            </a:blip>
            <a:srcRect l="2458" t="2732" r="4290" b="3720"/>
            <a:stretch/>
          </p:blipFill>
          <p:spPr>
            <a:xfrm>
              <a:off x="2054032" y="1028701"/>
              <a:ext cx="9047356" cy="4986338"/>
            </a:xfrm>
            <a:prstGeom prst="rect">
              <a:avLst/>
            </a:prstGeom>
          </p:spPr>
        </p:pic>
        <p:sp>
          <p:nvSpPr>
            <p:cNvPr id="4" name="Rectangle 3">
              <a:extLst>
                <a:ext uri="{FF2B5EF4-FFF2-40B4-BE49-F238E27FC236}">
                  <a16:creationId xmlns:a16="http://schemas.microsoft.com/office/drawing/2014/main" id="{47CC3D69-832E-428B-A85A-024BFFD5E125}"/>
                </a:ext>
              </a:extLst>
            </p:cNvPr>
            <p:cNvSpPr/>
            <p:nvPr/>
          </p:nvSpPr>
          <p:spPr bwMode="auto">
            <a:xfrm>
              <a:off x="8329613" y="1000125"/>
              <a:ext cx="2771775" cy="12430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Rectangle 7">
              <a:extLst>
                <a:ext uri="{FF2B5EF4-FFF2-40B4-BE49-F238E27FC236}">
                  <a16:creationId xmlns:a16="http://schemas.microsoft.com/office/drawing/2014/main" id="{77741B95-844F-484E-9047-A79D6031B9CB}"/>
                </a:ext>
              </a:extLst>
            </p:cNvPr>
            <p:cNvSpPr/>
            <p:nvPr/>
          </p:nvSpPr>
          <p:spPr bwMode="auto">
            <a:xfrm>
              <a:off x="1900239" y="1871662"/>
              <a:ext cx="2967968" cy="37147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9" name="Title 2">
            <a:extLst>
              <a:ext uri="{FF2B5EF4-FFF2-40B4-BE49-F238E27FC236}">
                <a16:creationId xmlns:a16="http://schemas.microsoft.com/office/drawing/2014/main" id="{C191DE11-AF6B-4DBC-9209-B4DD2A28C877}"/>
              </a:ext>
            </a:extLst>
          </p:cNvPr>
          <p:cNvSpPr txBox="1">
            <a:spLocks/>
          </p:cNvSpPr>
          <p:nvPr/>
        </p:nvSpPr>
        <p:spPr>
          <a:xfrm>
            <a:off x="-1" y="205480"/>
            <a:ext cx="11970327" cy="1143000"/>
          </a:xfrm>
          <a:prstGeom prst="rect">
            <a:avLst/>
          </a:prstGeom>
        </p:spPr>
        <p:txBody>
          <a:bodyPr/>
          <a:lstStyle>
            <a:lvl1pPr algn="l" rtl="0" eaLnBrk="1" fontAlgn="base" hangingPunct="1">
              <a:spcBef>
                <a:spcPct val="0"/>
              </a:spcBef>
              <a:spcAft>
                <a:spcPct val="0"/>
              </a:spcAft>
              <a:defRPr sz="3600" b="1">
                <a:solidFill>
                  <a:srgbClr val="254B8E"/>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endParaRPr lang="en-US" sz="3200" kern="0" dirty="0"/>
          </a:p>
        </p:txBody>
      </p:sp>
      <p:sp>
        <p:nvSpPr>
          <p:cNvPr id="10" name="Content Placeholder 6">
            <a:extLst>
              <a:ext uri="{FF2B5EF4-FFF2-40B4-BE49-F238E27FC236}">
                <a16:creationId xmlns:a16="http://schemas.microsoft.com/office/drawing/2014/main" id="{AA0F7D3C-E076-450B-95F4-5D68AE3FCDE2}"/>
              </a:ext>
            </a:extLst>
          </p:cNvPr>
          <p:cNvSpPr txBox="1">
            <a:spLocks/>
          </p:cNvSpPr>
          <p:nvPr/>
        </p:nvSpPr>
        <p:spPr>
          <a:xfrm>
            <a:off x="8293100" y="2307489"/>
            <a:ext cx="2800849" cy="461665"/>
          </a:xfrm>
          <a:prstGeom prst="rect">
            <a:avLst/>
          </a:prstGeom>
        </p:spPr>
        <p:txBody>
          <a:bodyPr/>
          <a:lstStyle>
            <a:lvl1pPr marL="342900" indent="-342900" algn="l" rtl="0" eaLnBrk="1" fontAlgn="base" hangingPunct="1">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a:lstStyle>
          <a:p>
            <a:pPr marL="0" indent="0" algn="ctr">
              <a:buNone/>
            </a:pPr>
            <a:r>
              <a:rPr lang="en-US" sz="2000" i="1" dirty="0"/>
              <a:t>Unique reduced basal longitudinal pattern</a:t>
            </a:r>
          </a:p>
          <a:p>
            <a:pPr marL="0" indent="0" algn="ctr">
              <a:buNone/>
            </a:pPr>
            <a:endParaRPr lang="en-US" sz="2000" i="1" kern="0" dirty="0"/>
          </a:p>
        </p:txBody>
      </p:sp>
      <p:sp>
        <p:nvSpPr>
          <p:cNvPr id="11" name="TextBox 10">
            <a:extLst>
              <a:ext uri="{FF2B5EF4-FFF2-40B4-BE49-F238E27FC236}">
                <a16:creationId xmlns:a16="http://schemas.microsoft.com/office/drawing/2014/main" id="{C36F0563-88BC-4E18-9603-D4CFB73BBE7B}"/>
              </a:ext>
            </a:extLst>
          </p:cNvPr>
          <p:cNvSpPr txBox="1"/>
          <p:nvPr/>
        </p:nvSpPr>
        <p:spPr>
          <a:xfrm>
            <a:off x="88900" y="6181971"/>
            <a:ext cx="11187113" cy="276999"/>
          </a:xfrm>
          <a:prstGeom prst="rect">
            <a:avLst/>
          </a:prstGeom>
          <a:noFill/>
        </p:spPr>
        <p:txBody>
          <a:bodyPr wrap="square" rtlCol="0">
            <a:spAutoFit/>
          </a:bodyPr>
          <a:lstStyle/>
          <a:p>
            <a:r>
              <a:rPr lang="en-US" sz="1200" dirty="0"/>
              <a:t>Goerlich E, Gilotra NA, </a:t>
            </a:r>
            <a:r>
              <a:rPr lang="en-US" sz="1200" dirty="0" err="1"/>
              <a:t>Cingolani</a:t>
            </a:r>
            <a:r>
              <a:rPr lang="en-US" sz="1200" dirty="0"/>
              <a:t> O et al. </a:t>
            </a:r>
            <a:r>
              <a:rPr lang="en-US" sz="1200" i="1" dirty="0"/>
              <a:t>J Card Fail. 2021 Jan;27(1):100-104</a:t>
            </a:r>
            <a:endParaRPr lang="en-US" sz="1200" dirty="0"/>
          </a:p>
        </p:txBody>
      </p:sp>
      <p:sp>
        <p:nvSpPr>
          <p:cNvPr id="14" name="Rectangle: Rounded Corners 13">
            <a:extLst>
              <a:ext uri="{FF2B5EF4-FFF2-40B4-BE49-F238E27FC236}">
                <a16:creationId xmlns:a16="http://schemas.microsoft.com/office/drawing/2014/main" id="{D00149D1-76B3-489D-AEBB-AF44BAD5D3D1}"/>
              </a:ext>
            </a:extLst>
          </p:cNvPr>
          <p:cNvSpPr/>
          <p:nvPr/>
        </p:nvSpPr>
        <p:spPr bwMode="auto">
          <a:xfrm>
            <a:off x="7559368" y="3736553"/>
            <a:ext cx="1914832" cy="581447"/>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5" name="Rectangle: Rounded Corners 14">
            <a:extLst>
              <a:ext uri="{FF2B5EF4-FFF2-40B4-BE49-F238E27FC236}">
                <a16:creationId xmlns:a16="http://schemas.microsoft.com/office/drawing/2014/main" id="{C2EE31C9-F3ED-471A-8EFC-02FAC898F48D}"/>
              </a:ext>
            </a:extLst>
          </p:cNvPr>
          <p:cNvSpPr/>
          <p:nvPr/>
        </p:nvSpPr>
        <p:spPr bwMode="auto">
          <a:xfrm>
            <a:off x="6461707" y="5666440"/>
            <a:ext cx="1831393" cy="462144"/>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7" name="Straight Arrow Connector 16">
            <a:extLst>
              <a:ext uri="{FF2B5EF4-FFF2-40B4-BE49-F238E27FC236}">
                <a16:creationId xmlns:a16="http://schemas.microsoft.com/office/drawing/2014/main" id="{68E87027-8222-44C2-91B3-26872650BC42}"/>
              </a:ext>
            </a:extLst>
          </p:cNvPr>
          <p:cNvCxnSpPr>
            <a:cxnSpLocks/>
          </p:cNvCxnSpPr>
          <p:nvPr/>
        </p:nvCxnSpPr>
        <p:spPr bwMode="auto">
          <a:xfrm flipV="1">
            <a:off x="7504969" y="2844650"/>
            <a:ext cx="1011815" cy="52751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20" name="TextBox 19">
            <a:extLst>
              <a:ext uri="{FF2B5EF4-FFF2-40B4-BE49-F238E27FC236}">
                <a16:creationId xmlns:a16="http://schemas.microsoft.com/office/drawing/2014/main" id="{99862701-6E12-46F1-B77B-616ED36E60AE}"/>
              </a:ext>
            </a:extLst>
          </p:cNvPr>
          <p:cNvSpPr txBox="1"/>
          <p:nvPr/>
        </p:nvSpPr>
        <p:spPr>
          <a:xfrm>
            <a:off x="5925882" y="5717085"/>
            <a:ext cx="710451" cy="369332"/>
          </a:xfrm>
          <a:prstGeom prst="rect">
            <a:avLst/>
          </a:prstGeom>
          <a:solidFill>
            <a:srgbClr val="FFFF00"/>
          </a:solidFill>
        </p:spPr>
        <p:txBody>
          <a:bodyPr wrap="none" rtlCol="0">
            <a:spAutoFit/>
          </a:bodyPr>
          <a:lstStyle/>
          <a:p>
            <a:r>
              <a:rPr lang="en-US" b="1" dirty="0"/>
              <a:t>↑IL-6</a:t>
            </a:r>
          </a:p>
        </p:txBody>
      </p:sp>
      <p:sp>
        <p:nvSpPr>
          <p:cNvPr id="12" name="Title 11"/>
          <p:cNvSpPr>
            <a:spLocks noGrp="1"/>
          </p:cNvSpPr>
          <p:nvPr>
            <p:ph type="title"/>
          </p:nvPr>
        </p:nvSpPr>
        <p:spPr/>
        <p:txBody>
          <a:bodyPr>
            <a:normAutofit/>
          </a:bodyPr>
          <a:lstStyle/>
          <a:p>
            <a:r>
              <a:rPr lang="en-US" kern="0" dirty="0"/>
              <a:t>Subclinical cardiac dysfunction is prevalent: </a:t>
            </a:r>
            <a:br>
              <a:rPr lang="en-US" kern="0" dirty="0"/>
            </a:br>
            <a:r>
              <a:rPr lang="en-US" kern="0" dirty="0"/>
              <a:t>JH study of COVID-19 inpatients</a:t>
            </a:r>
            <a:endParaRPr lang="en-US" dirty="0"/>
          </a:p>
        </p:txBody>
      </p:sp>
    </p:spTree>
    <p:extLst>
      <p:ext uri="{BB962C8B-B14F-4D97-AF65-F5344CB8AC3E}">
        <p14:creationId xmlns:p14="http://schemas.microsoft.com/office/powerpoint/2010/main" val="1370346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AB6895-5EDB-4D20-B310-082F843F50D0}"/>
              </a:ext>
            </a:extLst>
          </p:cNvPr>
          <p:cNvSpPr/>
          <p:nvPr/>
        </p:nvSpPr>
        <p:spPr>
          <a:xfrm>
            <a:off x="9727096" y="5954875"/>
            <a:ext cx="2464904" cy="903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DA9D328-AA6C-487E-8A26-95D931E17EB8}"/>
              </a:ext>
            </a:extLst>
          </p:cNvPr>
          <p:cNvSpPr txBox="1">
            <a:spLocks/>
          </p:cNvSpPr>
          <p:nvPr/>
        </p:nvSpPr>
        <p:spPr bwMode="black">
          <a:xfrm>
            <a:off x="545243" y="41288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800" b="1">
                <a:solidFill>
                  <a:srgbClr val="254B8E"/>
                </a:solidFill>
                <a:latin typeface="+mj-lt"/>
                <a:ea typeface="MS PGothic" pitchFamily="34" charset="-128"/>
                <a:cs typeface="+mj-cs"/>
              </a:defRPr>
            </a:lvl1pPr>
            <a:lvl2pPr algn="l" rtl="0" eaLnBrk="1" fontAlgn="base" hangingPunct="1">
              <a:spcBef>
                <a:spcPct val="0"/>
              </a:spcBef>
              <a:spcAft>
                <a:spcPct val="0"/>
              </a:spcAft>
              <a:defRPr sz="4800" b="1">
                <a:solidFill>
                  <a:srgbClr val="254B8E"/>
                </a:solidFill>
                <a:latin typeface="Arial" charset="0"/>
                <a:ea typeface="MS PGothic" pitchFamily="34" charset="-128"/>
              </a:defRPr>
            </a:lvl2pPr>
            <a:lvl3pPr algn="l" rtl="0" eaLnBrk="1" fontAlgn="base" hangingPunct="1">
              <a:spcBef>
                <a:spcPct val="0"/>
              </a:spcBef>
              <a:spcAft>
                <a:spcPct val="0"/>
              </a:spcAft>
              <a:defRPr sz="4800" b="1">
                <a:solidFill>
                  <a:srgbClr val="254B8E"/>
                </a:solidFill>
                <a:latin typeface="Arial" charset="0"/>
                <a:ea typeface="MS PGothic" pitchFamily="34" charset="-128"/>
              </a:defRPr>
            </a:lvl3pPr>
            <a:lvl4pPr algn="l" rtl="0" eaLnBrk="1" fontAlgn="base" hangingPunct="1">
              <a:spcBef>
                <a:spcPct val="0"/>
              </a:spcBef>
              <a:spcAft>
                <a:spcPct val="0"/>
              </a:spcAft>
              <a:defRPr sz="4800" b="1">
                <a:solidFill>
                  <a:srgbClr val="254B8E"/>
                </a:solidFill>
                <a:latin typeface="Arial" charset="0"/>
                <a:ea typeface="MS PGothic" pitchFamily="34" charset="-128"/>
              </a:defRPr>
            </a:lvl4pPr>
            <a:lvl5pPr algn="l" rtl="0" eaLnBrk="1" fontAlgn="base" hangingPunct="1">
              <a:spcBef>
                <a:spcPct val="0"/>
              </a:spcBef>
              <a:spcAft>
                <a:spcPct val="0"/>
              </a:spcAft>
              <a:defRPr sz="4800" b="1">
                <a:solidFill>
                  <a:srgbClr val="254B8E"/>
                </a:solidFill>
                <a:latin typeface="Arial" charset="0"/>
                <a:ea typeface="MS PGothic" pitchFamily="34" charset="-128"/>
              </a:defRPr>
            </a:lvl5pPr>
            <a:lvl6pPr marL="609585" algn="l" rtl="0" eaLnBrk="1" fontAlgn="base" hangingPunct="1">
              <a:spcBef>
                <a:spcPct val="0"/>
              </a:spcBef>
              <a:spcAft>
                <a:spcPct val="0"/>
              </a:spcAft>
              <a:defRPr sz="4800" b="1">
                <a:solidFill>
                  <a:srgbClr val="254B8E"/>
                </a:solidFill>
                <a:latin typeface="Arial" charset="0"/>
              </a:defRPr>
            </a:lvl6pPr>
            <a:lvl7pPr marL="1219170" algn="l" rtl="0" eaLnBrk="1" fontAlgn="base" hangingPunct="1">
              <a:spcBef>
                <a:spcPct val="0"/>
              </a:spcBef>
              <a:spcAft>
                <a:spcPct val="0"/>
              </a:spcAft>
              <a:defRPr sz="4800" b="1">
                <a:solidFill>
                  <a:srgbClr val="254B8E"/>
                </a:solidFill>
                <a:latin typeface="Arial" charset="0"/>
              </a:defRPr>
            </a:lvl7pPr>
            <a:lvl8pPr marL="1828754" algn="l" rtl="0" eaLnBrk="1" fontAlgn="base" hangingPunct="1">
              <a:spcBef>
                <a:spcPct val="0"/>
              </a:spcBef>
              <a:spcAft>
                <a:spcPct val="0"/>
              </a:spcAft>
              <a:defRPr sz="4800" b="1">
                <a:solidFill>
                  <a:srgbClr val="254B8E"/>
                </a:solidFill>
                <a:latin typeface="Arial" charset="0"/>
              </a:defRPr>
            </a:lvl8pPr>
            <a:lvl9pPr marL="2438339" algn="l" rtl="0" eaLnBrk="1" fontAlgn="base" hangingPunct="1">
              <a:spcBef>
                <a:spcPct val="0"/>
              </a:spcBef>
              <a:spcAft>
                <a:spcPct val="0"/>
              </a:spcAft>
              <a:defRPr sz="4800" b="1">
                <a:solidFill>
                  <a:srgbClr val="254B8E"/>
                </a:solidFill>
                <a:latin typeface="Arial" charset="0"/>
              </a:defRPr>
            </a:lvl9pPr>
          </a:lstStyle>
          <a:p>
            <a:endParaRPr lang="en-US" sz="3200" i="1" kern="0" dirty="0"/>
          </a:p>
        </p:txBody>
      </p:sp>
      <p:pic>
        <p:nvPicPr>
          <p:cNvPr id="16" name="Picture 15" descr="Screen Clipping">
            <a:extLst>
              <a:ext uri="{FF2B5EF4-FFF2-40B4-BE49-F238E27FC236}">
                <a16:creationId xmlns:a16="http://schemas.microsoft.com/office/drawing/2014/main" id="{D936F49C-84D5-4F6E-A52D-259FACA08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69" y="1739266"/>
            <a:ext cx="7114570" cy="5118734"/>
          </a:xfrm>
          <a:prstGeom prst="rect">
            <a:avLst/>
          </a:prstGeom>
        </p:spPr>
      </p:pic>
      <p:sp>
        <p:nvSpPr>
          <p:cNvPr id="17" name="Footer Placeholder 5">
            <a:extLst>
              <a:ext uri="{FF2B5EF4-FFF2-40B4-BE49-F238E27FC236}">
                <a16:creationId xmlns:a16="http://schemas.microsoft.com/office/drawing/2014/main" id="{E3AA1B9F-5A92-4701-8FC3-E2EC8D8B3963}"/>
              </a:ext>
            </a:extLst>
          </p:cNvPr>
          <p:cNvSpPr txBox="1">
            <a:spLocks/>
          </p:cNvSpPr>
          <p:nvPr/>
        </p:nvSpPr>
        <p:spPr bwMode="black">
          <a:xfrm>
            <a:off x="-676107" y="6525467"/>
            <a:ext cx="46099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1" latinLnBrk="0" hangingPunct="1">
              <a:defRPr sz="1600" kern="1200">
                <a:solidFill>
                  <a:srgbClr val="254B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solidFill>
              </a:rPr>
              <a:t>ERJ Open Res. 2020 Oct; 6(4): 00542-2020.</a:t>
            </a:r>
            <a:endParaRPr lang="en-US" sz="1200" dirty="0">
              <a:solidFill>
                <a:schemeClr val="tx1"/>
              </a:solidFill>
            </a:endParaRPr>
          </a:p>
        </p:txBody>
      </p:sp>
      <p:sp>
        <p:nvSpPr>
          <p:cNvPr id="18" name="TextBox 17">
            <a:extLst>
              <a:ext uri="{FF2B5EF4-FFF2-40B4-BE49-F238E27FC236}">
                <a16:creationId xmlns:a16="http://schemas.microsoft.com/office/drawing/2014/main" id="{A5B8EE3E-F29C-422A-9FC6-A64E1207859F}"/>
              </a:ext>
            </a:extLst>
          </p:cNvPr>
          <p:cNvSpPr txBox="1"/>
          <p:nvPr/>
        </p:nvSpPr>
        <p:spPr>
          <a:xfrm>
            <a:off x="890954" y="2227385"/>
            <a:ext cx="2763898" cy="1881990"/>
          </a:xfrm>
          <a:prstGeom prst="rect">
            <a:avLst/>
          </a:prstGeom>
          <a:noFill/>
        </p:spPr>
        <p:txBody>
          <a:bodyPr wrap="none" rtlCol="0">
            <a:spAutoFit/>
          </a:bodyPr>
          <a:lstStyle/>
          <a:p>
            <a:pPr>
              <a:lnSpc>
                <a:spcPct val="150000"/>
              </a:lnSpc>
            </a:pPr>
            <a:r>
              <a:rPr lang="en-US" sz="2000" dirty="0"/>
              <a:t>79 days post:</a:t>
            </a:r>
          </a:p>
          <a:p>
            <a:pPr>
              <a:lnSpc>
                <a:spcPct val="150000"/>
              </a:lnSpc>
            </a:pPr>
            <a:r>
              <a:rPr lang="en-US" sz="2000" dirty="0"/>
              <a:t>Fatigue 87%</a:t>
            </a:r>
          </a:p>
          <a:p>
            <a:pPr>
              <a:lnSpc>
                <a:spcPct val="150000"/>
              </a:lnSpc>
            </a:pPr>
            <a:r>
              <a:rPr lang="en-US" sz="2000" dirty="0"/>
              <a:t>Chest tightness 44%</a:t>
            </a:r>
          </a:p>
          <a:p>
            <a:pPr>
              <a:lnSpc>
                <a:spcPct val="150000"/>
              </a:lnSpc>
            </a:pPr>
            <a:r>
              <a:rPr lang="en-US" sz="2000" dirty="0"/>
              <a:t>Heart palpitations 32%</a:t>
            </a:r>
          </a:p>
        </p:txBody>
      </p:sp>
      <p:sp>
        <p:nvSpPr>
          <p:cNvPr id="2" name="Title 1">
            <a:extLst>
              <a:ext uri="{FF2B5EF4-FFF2-40B4-BE49-F238E27FC236}">
                <a16:creationId xmlns:a16="http://schemas.microsoft.com/office/drawing/2014/main" id="{DFA5AC4A-5989-40AE-A08E-B967E1AD4C2E}"/>
              </a:ext>
            </a:extLst>
          </p:cNvPr>
          <p:cNvSpPr>
            <a:spLocks noGrp="1"/>
          </p:cNvSpPr>
          <p:nvPr>
            <p:ph type="title"/>
          </p:nvPr>
        </p:nvSpPr>
        <p:spPr/>
        <p:txBody>
          <a:bodyPr>
            <a:normAutofit fontScale="90000"/>
          </a:bodyPr>
          <a:lstStyle/>
          <a:p>
            <a:r>
              <a:rPr lang="en-US" sz="5400" kern="0" dirty="0"/>
              <a:t>Post-acute COVID-19</a:t>
            </a:r>
            <a:br>
              <a:rPr lang="en-US" sz="5400" kern="0" dirty="0"/>
            </a:br>
            <a:r>
              <a:rPr lang="en-US" i="1" kern="0" dirty="0"/>
              <a:t>Cardiac symptoms are prevalent</a:t>
            </a:r>
            <a:endParaRPr lang="en-US" dirty="0"/>
          </a:p>
        </p:txBody>
      </p:sp>
      <p:sp>
        <p:nvSpPr>
          <p:cNvPr id="3" name="Content Placeholder 2">
            <a:extLst>
              <a:ext uri="{FF2B5EF4-FFF2-40B4-BE49-F238E27FC236}">
                <a16:creationId xmlns:a16="http://schemas.microsoft.com/office/drawing/2014/main" id="{0D8865CC-38C8-4A59-B298-1191D06D37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4947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4998D1-0E0B-45E7-9AEA-F52B3FE30E12}"/>
              </a:ext>
            </a:extLst>
          </p:cNvPr>
          <p:cNvSpPr/>
          <p:nvPr/>
        </p:nvSpPr>
        <p:spPr>
          <a:xfrm>
            <a:off x="9727096" y="5954875"/>
            <a:ext cx="2464904" cy="903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564B85-E7DD-485C-9D6F-DA0BE6FF3056}"/>
              </a:ext>
            </a:extLst>
          </p:cNvPr>
          <p:cNvSpPr txBox="1"/>
          <p:nvPr/>
        </p:nvSpPr>
        <p:spPr>
          <a:xfrm>
            <a:off x="82794" y="6466416"/>
            <a:ext cx="4293932" cy="276999"/>
          </a:xfrm>
          <a:prstGeom prst="rect">
            <a:avLst/>
          </a:prstGeom>
          <a:noFill/>
        </p:spPr>
        <p:txBody>
          <a:bodyPr wrap="none" rtlCol="0">
            <a:spAutoFit/>
          </a:bodyPr>
          <a:lstStyle/>
          <a:p>
            <a:r>
              <a:rPr lang="en-US" sz="1200" dirty="0" err="1"/>
              <a:t>Puntmann</a:t>
            </a:r>
            <a:r>
              <a:rPr lang="en-US" sz="1200" dirty="0"/>
              <a:t> VO, et al.  JAMA </a:t>
            </a:r>
            <a:r>
              <a:rPr lang="en-US" sz="1200" dirty="0" err="1"/>
              <a:t>Cardiol</a:t>
            </a:r>
            <a:r>
              <a:rPr lang="en-US" sz="1200" dirty="0"/>
              <a:t>. 2020; 5 (11): 1265-1173</a:t>
            </a:r>
          </a:p>
        </p:txBody>
      </p:sp>
      <p:pic>
        <p:nvPicPr>
          <p:cNvPr id="6" name="Picture 5">
            <a:extLst>
              <a:ext uri="{FF2B5EF4-FFF2-40B4-BE49-F238E27FC236}">
                <a16:creationId xmlns:a16="http://schemas.microsoft.com/office/drawing/2014/main" id="{3B869A11-B89D-4B3F-ADB8-C256515D5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387"/>
          <a:stretch/>
        </p:blipFill>
        <p:spPr>
          <a:xfrm>
            <a:off x="401549" y="1505564"/>
            <a:ext cx="6500804" cy="3627276"/>
          </a:xfrm>
          <a:prstGeom prst="rect">
            <a:avLst/>
          </a:prstGeom>
        </p:spPr>
      </p:pic>
      <p:sp>
        <p:nvSpPr>
          <p:cNvPr id="8" name="Content Placeholder 7">
            <a:extLst>
              <a:ext uri="{FF2B5EF4-FFF2-40B4-BE49-F238E27FC236}">
                <a16:creationId xmlns:a16="http://schemas.microsoft.com/office/drawing/2014/main" id="{66EE3A61-2736-491E-AC49-51F39692CA5A}"/>
              </a:ext>
            </a:extLst>
          </p:cNvPr>
          <p:cNvSpPr>
            <a:spLocks noGrp="1"/>
          </p:cNvSpPr>
          <p:nvPr>
            <p:ph idx="1"/>
          </p:nvPr>
        </p:nvSpPr>
        <p:spPr>
          <a:xfrm>
            <a:off x="65116" y="5036281"/>
            <a:ext cx="6951990" cy="4120309"/>
          </a:xfrm>
        </p:spPr>
        <p:txBody>
          <a:bodyPr/>
          <a:lstStyle/>
          <a:p>
            <a:pPr marL="0" indent="0">
              <a:buNone/>
            </a:pPr>
            <a:r>
              <a:rPr lang="en-US" sz="1800" dirty="0"/>
              <a:t>100 patients recovered from COVID-19</a:t>
            </a:r>
          </a:p>
          <a:p>
            <a:pPr marL="0" indent="0">
              <a:buNone/>
            </a:pPr>
            <a:r>
              <a:rPr lang="en-US" sz="1800" dirty="0"/>
              <a:t>CMR at 71 d post infection (33% hospitalized)</a:t>
            </a:r>
          </a:p>
          <a:p>
            <a:pPr marL="0" indent="0">
              <a:buNone/>
            </a:pPr>
            <a:r>
              <a:rPr lang="en-US" sz="1800" dirty="0"/>
              <a:t>Abnormal CMR findings: 78%</a:t>
            </a:r>
          </a:p>
          <a:p>
            <a:pPr marL="609585" lvl="1" indent="0">
              <a:buNone/>
            </a:pPr>
            <a:r>
              <a:rPr lang="en-US" sz="1600" dirty="0"/>
              <a:t>Late gadolinium enhancement: 32%; Pericardial enhancement: 22%</a:t>
            </a:r>
          </a:p>
          <a:p>
            <a:pPr marL="0" indent="0">
              <a:buNone/>
            </a:pPr>
            <a:endParaRPr lang="en-US" sz="3200" dirty="0"/>
          </a:p>
        </p:txBody>
      </p:sp>
      <p:pic>
        <p:nvPicPr>
          <p:cNvPr id="3" name="Picture 2">
            <a:extLst>
              <a:ext uri="{FF2B5EF4-FFF2-40B4-BE49-F238E27FC236}">
                <a16:creationId xmlns:a16="http://schemas.microsoft.com/office/drawing/2014/main" id="{31BB5897-2944-4EDB-B04E-5A9AEE1BA5DF}"/>
              </a:ext>
            </a:extLst>
          </p:cNvPr>
          <p:cNvPicPr>
            <a:picLocks noChangeAspect="1"/>
          </p:cNvPicPr>
          <p:nvPr/>
        </p:nvPicPr>
        <p:blipFill>
          <a:blip r:embed="rId4"/>
          <a:stretch>
            <a:fillRect/>
          </a:stretch>
        </p:blipFill>
        <p:spPr>
          <a:xfrm>
            <a:off x="8305908" y="1505564"/>
            <a:ext cx="3242641" cy="3730836"/>
          </a:xfrm>
          <a:prstGeom prst="rect">
            <a:avLst/>
          </a:prstGeom>
        </p:spPr>
      </p:pic>
      <p:sp>
        <p:nvSpPr>
          <p:cNvPr id="7" name="Content Placeholder 7">
            <a:extLst>
              <a:ext uri="{FF2B5EF4-FFF2-40B4-BE49-F238E27FC236}">
                <a16:creationId xmlns:a16="http://schemas.microsoft.com/office/drawing/2014/main" id="{B32FBB8C-742E-43E2-BB20-9ACE160DBAA1}"/>
              </a:ext>
            </a:extLst>
          </p:cNvPr>
          <p:cNvSpPr txBox="1">
            <a:spLocks/>
          </p:cNvSpPr>
          <p:nvPr/>
        </p:nvSpPr>
        <p:spPr bwMode="black">
          <a:xfrm>
            <a:off x="7710057" y="5263360"/>
            <a:ext cx="44343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har char="•"/>
              <a:defRPr sz="4267">
                <a:solidFill>
                  <a:srgbClr val="254B8E"/>
                </a:solidFill>
                <a:latin typeface="+mn-lt"/>
                <a:ea typeface="MS PGothic" pitchFamily="34" charset="-128"/>
                <a:cs typeface="+mn-cs"/>
              </a:defRPr>
            </a:lvl1pPr>
            <a:lvl2pPr marL="990575" indent="-380990" algn="l" rtl="0" eaLnBrk="1" fontAlgn="base" hangingPunct="1">
              <a:spcBef>
                <a:spcPct val="20000"/>
              </a:spcBef>
              <a:spcAft>
                <a:spcPct val="0"/>
              </a:spcAft>
              <a:buChar char="–"/>
              <a:defRPr sz="3733">
                <a:solidFill>
                  <a:srgbClr val="254B8E"/>
                </a:solidFill>
                <a:latin typeface="+mn-lt"/>
                <a:ea typeface="MS PGothic" pitchFamily="34" charset="-128"/>
              </a:defRPr>
            </a:lvl2pPr>
            <a:lvl3pPr marL="1523962" indent="-304792" algn="l" rtl="0" eaLnBrk="1" fontAlgn="base" hangingPunct="1">
              <a:spcBef>
                <a:spcPct val="20000"/>
              </a:spcBef>
              <a:spcAft>
                <a:spcPct val="0"/>
              </a:spcAft>
              <a:buChar char="•"/>
              <a:defRPr sz="3200">
                <a:solidFill>
                  <a:srgbClr val="254B8E"/>
                </a:solidFill>
                <a:latin typeface="+mn-lt"/>
                <a:ea typeface="MS PGothic" pitchFamily="34" charset="-128"/>
              </a:defRPr>
            </a:lvl3pPr>
            <a:lvl4pPr marL="2133547" indent="-304792" algn="l" rtl="0" eaLnBrk="1" fontAlgn="base" hangingPunct="1">
              <a:spcBef>
                <a:spcPct val="20000"/>
              </a:spcBef>
              <a:spcAft>
                <a:spcPct val="0"/>
              </a:spcAft>
              <a:buChar char="–"/>
              <a:defRPr sz="2667">
                <a:solidFill>
                  <a:srgbClr val="254B8E"/>
                </a:solidFill>
                <a:latin typeface="+mn-lt"/>
                <a:ea typeface="MS PGothic" pitchFamily="34" charset="-128"/>
              </a:defRPr>
            </a:lvl4pPr>
            <a:lvl5pPr marL="2743131" indent="-304792" algn="l" rtl="0" eaLnBrk="1" fontAlgn="base" hangingPunct="1">
              <a:spcBef>
                <a:spcPct val="20000"/>
              </a:spcBef>
              <a:spcAft>
                <a:spcPct val="0"/>
              </a:spcAft>
              <a:buChar char="»"/>
              <a:defRPr sz="2667">
                <a:solidFill>
                  <a:srgbClr val="254B8E"/>
                </a:solidFill>
                <a:latin typeface="+mn-lt"/>
                <a:ea typeface="MS PGothic" pitchFamily="34" charset="-128"/>
              </a:defRPr>
            </a:lvl5pPr>
            <a:lvl6pPr marL="3352716" indent="-304792" algn="l" rtl="0" eaLnBrk="1" fontAlgn="base" hangingPunct="1">
              <a:spcBef>
                <a:spcPct val="20000"/>
              </a:spcBef>
              <a:spcAft>
                <a:spcPct val="0"/>
              </a:spcAft>
              <a:buChar char="»"/>
              <a:defRPr sz="2667">
                <a:solidFill>
                  <a:srgbClr val="254B8E"/>
                </a:solidFill>
                <a:latin typeface="+mn-lt"/>
              </a:defRPr>
            </a:lvl6pPr>
            <a:lvl7pPr marL="3962301" indent="-304792" algn="l" rtl="0" eaLnBrk="1" fontAlgn="base" hangingPunct="1">
              <a:spcBef>
                <a:spcPct val="20000"/>
              </a:spcBef>
              <a:spcAft>
                <a:spcPct val="0"/>
              </a:spcAft>
              <a:buChar char="»"/>
              <a:defRPr sz="2667">
                <a:solidFill>
                  <a:srgbClr val="254B8E"/>
                </a:solidFill>
                <a:latin typeface="+mn-lt"/>
              </a:defRPr>
            </a:lvl7pPr>
            <a:lvl8pPr marL="4571886" indent="-304792" algn="l" rtl="0" eaLnBrk="1" fontAlgn="base" hangingPunct="1">
              <a:spcBef>
                <a:spcPct val="20000"/>
              </a:spcBef>
              <a:spcAft>
                <a:spcPct val="0"/>
              </a:spcAft>
              <a:buChar char="»"/>
              <a:defRPr sz="2667">
                <a:solidFill>
                  <a:srgbClr val="254B8E"/>
                </a:solidFill>
                <a:latin typeface="+mn-lt"/>
              </a:defRPr>
            </a:lvl8pPr>
            <a:lvl9pPr marL="5181470" indent="-304792" algn="l" rtl="0" eaLnBrk="1" fontAlgn="base" hangingPunct="1">
              <a:spcBef>
                <a:spcPct val="20000"/>
              </a:spcBef>
              <a:spcAft>
                <a:spcPct val="0"/>
              </a:spcAft>
              <a:buChar char="»"/>
              <a:defRPr sz="2667">
                <a:solidFill>
                  <a:srgbClr val="254B8E"/>
                </a:solidFill>
                <a:latin typeface="+mn-lt"/>
              </a:defRPr>
            </a:lvl9pPr>
          </a:lstStyle>
          <a:p>
            <a:pPr marL="0" indent="0">
              <a:buFontTx/>
              <a:buNone/>
            </a:pPr>
            <a:r>
              <a:rPr lang="en-US" sz="1800" kern="0" dirty="0"/>
              <a:t>26 patients, CV symptoms, CMR at 47 d Abnormal CMR findings: 58%</a:t>
            </a:r>
          </a:p>
          <a:p>
            <a:pPr marL="609585" lvl="1" indent="0">
              <a:buFontTx/>
              <a:buNone/>
            </a:pPr>
            <a:r>
              <a:rPr lang="en-US" sz="1600" kern="0" dirty="0"/>
              <a:t>Late gadolinium enhancement: 31%; Myocardial edema: 54%</a:t>
            </a:r>
          </a:p>
          <a:p>
            <a:pPr marL="0" indent="0">
              <a:buFontTx/>
              <a:buNone/>
            </a:pPr>
            <a:endParaRPr lang="en-US" sz="3200" kern="0" dirty="0"/>
          </a:p>
        </p:txBody>
      </p:sp>
      <p:sp>
        <p:nvSpPr>
          <p:cNvPr id="9" name="TextBox 8">
            <a:extLst>
              <a:ext uri="{FF2B5EF4-FFF2-40B4-BE49-F238E27FC236}">
                <a16:creationId xmlns:a16="http://schemas.microsoft.com/office/drawing/2014/main" id="{A5289247-7135-42C7-9BD9-4B9E2230400D}"/>
              </a:ext>
            </a:extLst>
          </p:cNvPr>
          <p:cNvSpPr txBox="1"/>
          <p:nvPr/>
        </p:nvSpPr>
        <p:spPr>
          <a:xfrm>
            <a:off x="8464178" y="6442130"/>
            <a:ext cx="3084371" cy="276999"/>
          </a:xfrm>
          <a:prstGeom prst="rect">
            <a:avLst/>
          </a:prstGeom>
          <a:noFill/>
        </p:spPr>
        <p:txBody>
          <a:bodyPr wrap="none" rtlCol="0">
            <a:spAutoFit/>
          </a:bodyPr>
          <a:lstStyle/>
          <a:p>
            <a:r>
              <a:rPr lang="en-US" sz="1200" dirty="0"/>
              <a:t>Huang L, et al.  JACC </a:t>
            </a:r>
            <a:r>
              <a:rPr lang="en-US" sz="1200" dirty="0" err="1"/>
              <a:t>Img</a:t>
            </a:r>
            <a:r>
              <a:rPr lang="en-US" sz="1200" dirty="0"/>
              <a:t>. 2020; 13: 2330-2339</a:t>
            </a:r>
          </a:p>
        </p:txBody>
      </p:sp>
      <p:sp>
        <p:nvSpPr>
          <p:cNvPr id="12" name="Title 1">
            <a:extLst>
              <a:ext uri="{FF2B5EF4-FFF2-40B4-BE49-F238E27FC236}">
                <a16:creationId xmlns:a16="http://schemas.microsoft.com/office/drawing/2014/main" id="{CF64B085-0A55-4036-BCDC-FB0412F068EF}"/>
              </a:ext>
            </a:extLst>
          </p:cNvPr>
          <p:cNvSpPr txBox="1">
            <a:spLocks noGrp="1"/>
          </p:cNvSpPr>
          <p:nvPr>
            <p:ph type="title"/>
          </p:nvPr>
        </p:nvSpPr>
        <p:spPr bwMode="black">
          <a:xfrm>
            <a:off x="1089332" y="240282"/>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800" b="1">
                <a:solidFill>
                  <a:srgbClr val="254B8E"/>
                </a:solidFill>
                <a:latin typeface="+mj-lt"/>
                <a:ea typeface="MS PGothic" pitchFamily="34" charset="-128"/>
                <a:cs typeface="+mj-cs"/>
              </a:defRPr>
            </a:lvl1pPr>
            <a:lvl2pPr algn="l" rtl="0" eaLnBrk="1" fontAlgn="base" hangingPunct="1">
              <a:spcBef>
                <a:spcPct val="0"/>
              </a:spcBef>
              <a:spcAft>
                <a:spcPct val="0"/>
              </a:spcAft>
              <a:defRPr sz="4800" b="1">
                <a:solidFill>
                  <a:srgbClr val="254B8E"/>
                </a:solidFill>
                <a:latin typeface="Arial" charset="0"/>
                <a:ea typeface="MS PGothic" pitchFamily="34" charset="-128"/>
              </a:defRPr>
            </a:lvl2pPr>
            <a:lvl3pPr algn="l" rtl="0" eaLnBrk="1" fontAlgn="base" hangingPunct="1">
              <a:spcBef>
                <a:spcPct val="0"/>
              </a:spcBef>
              <a:spcAft>
                <a:spcPct val="0"/>
              </a:spcAft>
              <a:defRPr sz="4800" b="1">
                <a:solidFill>
                  <a:srgbClr val="254B8E"/>
                </a:solidFill>
                <a:latin typeface="Arial" charset="0"/>
                <a:ea typeface="MS PGothic" pitchFamily="34" charset="-128"/>
              </a:defRPr>
            </a:lvl3pPr>
            <a:lvl4pPr algn="l" rtl="0" eaLnBrk="1" fontAlgn="base" hangingPunct="1">
              <a:spcBef>
                <a:spcPct val="0"/>
              </a:spcBef>
              <a:spcAft>
                <a:spcPct val="0"/>
              </a:spcAft>
              <a:defRPr sz="4800" b="1">
                <a:solidFill>
                  <a:srgbClr val="254B8E"/>
                </a:solidFill>
                <a:latin typeface="Arial" charset="0"/>
                <a:ea typeface="MS PGothic" pitchFamily="34" charset="-128"/>
              </a:defRPr>
            </a:lvl4pPr>
            <a:lvl5pPr algn="l" rtl="0" eaLnBrk="1" fontAlgn="base" hangingPunct="1">
              <a:spcBef>
                <a:spcPct val="0"/>
              </a:spcBef>
              <a:spcAft>
                <a:spcPct val="0"/>
              </a:spcAft>
              <a:defRPr sz="4800" b="1">
                <a:solidFill>
                  <a:srgbClr val="254B8E"/>
                </a:solidFill>
                <a:latin typeface="Arial" charset="0"/>
                <a:ea typeface="MS PGothic" pitchFamily="34" charset="-128"/>
              </a:defRPr>
            </a:lvl5pPr>
            <a:lvl6pPr marL="609585" algn="l" rtl="0" eaLnBrk="1" fontAlgn="base" hangingPunct="1">
              <a:spcBef>
                <a:spcPct val="0"/>
              </a:spcBef>
              <a:spcAft>
                <a:spcPct val="0"/>
              </a:spcAft>
              <a:defRPr sz="4800" b="1">
                <a:solidFill>
                  <a:srgbClr val="254B8E"/>
                </a:solidFill>
                <a:latin typeface="Arial" charset="0"/>
              </a:defRPr>
            </a:lvl6pPr>
            <a:lvl7pPr marL="1219170" algn="l" rtl="0" eaLnBrk="1" fontAlgn="base" hangingPunct="1">
              <a:spcBef>
                <a:spcPct val="0"/>
              </a:spcBef>
              <a:spcAft>
                <a:spcPct val="0"/>
              </a:spcAft>
              <a:defRPr sz="4800" b="1">
                <a:solidFill>
                  <a:srgbClr val="254B8E"/>
                </a:solidFill>
                <a:latin typeface="Arial" charset="0"/>
              </a:defRPr>
            </a:lvl7pPr>
            <a:lvl8pPr marL="1828754" algn="l" rtl="0" eaLnBrk="1" fontAlgn="base" hangingPunct="1">
              <a:spcBef>
                <a:spcPct val="0"/>
              </a:spcBef>
              <a:spcAft>
                <a:spcPct val="0"/>
              </a:spcAft>
              <a:defRPr sz="4800" b="1">
                <a:solidFill>
                  <a:srgbClr val="254B8E"/>
                </a:solidFill>
                <a:latin typeface="Arial" charset="0"/>
              </a:defRPr>
            </a:lvl8pPr>
            <a:lvl9pPr marL="2438339" algn="l" rtl="0" eaLnBrk="1" fontAlgn="base" hangingPunct="1">
              <a:spcBef>
                <a:spcPct val="0"/>
              </a:spcBef>
              <a:spcAft>
                <a:spcPct val="0"/>
              </a:spcAft>
              <a:defRPr sz="4800" b="1">
                <a:solidFill>
                  <a:srgbClr val="254B8E"/>
                </a:solidFill>
                <a:latin typeface="Arial" charset="0"/>
              </a:defRPr>
            </a:lvl9pPr>
          </a:lstStyle>
          <a:p>
            <a:r>
              <a:rPr lang="en-US" sz="4000" kern="0" dirty="0">
                <a:solidFill>
                  <a:schemeClr val="bg1"/>
                </a:solidFill>
              </a:rPr>
              <a:t>Post-acute COVID-19</a:t>
            </a:r>
          </a:p>
          <a:p>
            <a:r>
              <a:rPr lang="en-US" sz="3200" i="1" kern="0" dirty="0">
                <a:solidFill>
                  <a:schemeClr val="bg1"/>
                </a:solidFill>
              </a:rPr>
              <a:t>Cardiac involvement on imaging</a:t>
            </a:r>
          </a:p>
        </p:txBody>
      </p:sp>
    </p:spTree>
    <p:extLst>
      <p:ext uri="{BB962C8B-B14F-4D97-AF65-F5344CB8AC3E}">
        <p14:creationId xmlns:p14="http://schemas.microsoft.com/office/powerpoint/2010/main" val="2052254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E6DC-E61C-4B4D-B916-9D00AF5B11F6}"/>
              </a:ext>
            </a:extLst>
          </p:cNvPr>
          <p:cNvSpPr>
            <a:spLocks noGrp="1"/>
          </p:cNvSpPr>
          <p:nvPr>
            <p:ph type="title"/>
          </p:nvPr>
        </p:nvSpPr>
        <p:spPr/>
        <p:txBody>
          <a:bodyPr>
            <a:normAutofit/>
          </a:bodyPr>
          <a:lstStyle/>
          <a:p>
            <a:r>
              <a:rPr lang="en-US" dirty="0"/>
              <a:t>What are the longer term cardiac sequelae? </a:t>
            </a:r>
          </a:p>
        </p:txBody>
      </p:sp>
      <p:sp>
        <p:nvSpPr>
          <p:cNvPr id="3" name="Content Placeholder 2">
            <a:extLst>
              <a:ext uri="{FF2B5EF4-FFF2-40B4-BE49-F238E27FC236}">
                <a16:creationId xmlns:a16="http://schemas.microsoft.com/office/drawing/2014/main" id="{DD1CBDC9-81B4-234E-A05A-C9705ED766C1}"/>
              </a:ext>
            </a:extLst>
          </p:cNvPr>
          <p:cNvSpPr>
            <a:spLocks noGrp="1"/>
          </p:cNvSpPr>
          <p:nvPr>
            <p:ph idx="1"/>
          </p:nvPr>
        </p:nvSpPr>
        <p:spPr>
          <a:xfrm>
            <a:off x="473414" y="1656477"/>
            <a:ext cx="4739125" cy="4109323"/>
          </a:xfrm>
        </p:spPr>
        <p:txBody>
          <a:bodyPr>
            <a:normAutofit/>
          </a:bodyPr>
          <a:lstStyle/>
          <a:p>
            <a:pPr marL="0" indent="0">
              <a:buNone/>
            </a:pPr>
            <a:r>
              <a:rPr lang="en-US" sz="2400" b="1" dirty="0"/>
              <a:t>Hypothesis</a:t>
            </a:r>
            <a:r>
              <a:rPr lang="en-US" sz="2400" dirty="0"/>
              <a:t>: myocardial dysfunction assessed by echocardiographic strain imaging is present in patients along the spectrum of COVID-19 severity and is associated with systemic inflammation, and functional CV status.</a:t>
            </a:r>
          </a:p>
          <a:p>
            <a:pPr lvl="1"/>
            <a:endParaRPr lang="en-US" sz="2000" dirty="0"/>
          </a:p>
        </p:txBody>
      </p:sp>
      <p:sp>
        <p:nvSpPr>
          <p:cNvPr id="11" name="Rectangle 10"/>
          <p:cNvSpPr/>
          <p:nvPr/>
        </p:nvSpPr>
        <p:spPr>
          <a:xfrm>
            <a:off x="9664700" y="5765800"/>
            <a:ext cx="2438400"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black, dark, screen, man&#10;&#10;Description automatically generated">
            <a:extLst>
              <a:ext uri="{FF2B5EF4-FFF2-40B4-BE49-F238E27FC236}">
                <a16:creationId xmlns:a16="http://schemas.microsoft.com/office/drawing/2014/main" id="{10C6F572-8C91-450B-9088-C453ED2C50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74" r="9119" b="3443"/>
          <a:stretch/>
        </p:blipFill>
        <p:spPr>
          <a:xfrm>
            <a:off x="5837230" y="3499886"/>
            <a:ext cx="990008" cy="896853"/>
          </a:xfrm>
          <a:prstGeom prst="rect">
            <a:avLst/>
          </a:prstGeom>
        </p:spPr>
      </p:pic>
      <p:pic>
        <p:nvPicPr>
          <p:cNvPr id="9" name="Graphic 8" descr="Test tubes">
            <a:extLst>
              <a:ext uri="{FF2B5EF4-FFF2-40B4-BE49-F238E27FC236}">
                <a16:creationId xmlns:a16="http://schemas.microsoft.com/office/drawing/2014/main" id="{63235698-DA79-4310-B893-98AAB33979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334" y="5199336"/>
            <a:ext cx="842409" cy="896853"/>
          </a:xfrm>
          <a:prstGeom prst="rect">
            <a:avLst/>
          </a:prstGeom>
        </p:spPr>
      </p:pic>
      <p:pic>
        <p:nvPicPr>
          <p:cNvPr id="10" name="Graphic 9" descr="Stethoscope">
            <a:extLst>
              <a:ext uri="{FF2B5EF4-FFF2-40B4-BE49-F238E27FC236}">
                <a16:creationId xmlns:a16="http://schemas.microsoft.com/office/drawing/2014/main" id="{C5F0EF84-3787-411B-A3A5-8ABC745544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81749" y="4468711"/>
            <a:ext cx="745848" cy="794051"/>
          </a:xfrm>
          <a:prstGeom prst="rect">
            <a:avLst/>
          </a:prstGeom>
        </p:spPr>
      </p:pic>
      <p:pic>
        <p:nvPicPr>
          <p:cNvPr id="4" name="Picture 3">
            <a:extLst>
              <a:ext uri="{FF2B5EF4-FFF2-40B4-BE49-F238E27FC236}">
                <a16:creationId xmlns:a16="http://schemas.microsoft.com/office/drawing/2014/main" id="{5836458C-C69A-4562-A8A6-2D6CABBC0EA8}"/>
              </a:ext>
            </a:extLst>
          </p:cNvPr>
          <p:cNvPicPr>
            <a:picLocks noChangeAspect="1"/>
          </p:cNvPicPr>
          <p:nvPr/>
        </p:nvPicPr>
        <p:blipFill rotWithShape="1">
          <a:blip r:embed="rId8"/>
          <a:srcRect b="13457"/>
          <a:stretch/>
        </p:blipFill>
        <p:spPr>
          <a:xfrm>
            <a:off x="6614676" y="1495272"/>
            <a:ext cx="5399841" cy="5210328"/>
          </a:xfrm>
          <a:prstGeom prst="rect">
            <a:avLst/>
          </a:prstGeom>
        </p:spPr>
      </p:pic>
      <p:sp>
        <p:nvSpPr>
          <p:cNvPr id="12" name="Content Placeholder 2">
            <a:extLst>
              <a:ext uri="{FF2B5EF4-FFF2-40B4-BE49-F238E27FC236}">
                <a16:creationId xmlns:a16="http://schemas.microsoft.com/office/drawing/2014/main" id="{0C5B33A5-976F-451D-ABAC-ABA516EB9756}"/>
              </a:ext>
            </a:extLst>
          </p:cNvPr>
          <p:cNvSpPr txBox="1">
            <a:spLocks/>
          </p:cNvSpPr>
          <p:nvPr/>
        </p:nvSpPr>
        <p:spPr bwMode="black">
          <a:xfrm>
            <a:off x="-65896" y="4420401"/>
            <a:ext cx="5792558" cy="245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a:lstStyle>
          <a:p>
            <a:pPr marL="457200" lvl="1" indent="0">
              <a:buNone/>
            </a:pPr>
            <a:r>
              <a:rPr lang="en-US" sz="2000" b="1" kern="0" dirty="0"/>
              <a:t>Enrollment as of 10/1/21: </a:t>
            </a:r>
            <a:r>
              <a:rPr lang="en-US" sz="2000" kern="0" dirty="0"/>
              <a:t>N=22</a:t>
            </a:r>
          </a:p>
          <a:p>
            <a:pPr marL="457200" lvl="1" indent="0">
              <a:buNone/>
            </a:pPr>
            <a:r>
              <a:rPr lang="en-US" sz="2000" kern="0" dirty="0"/>
              <a:t>	12 F;10 M</a:t>
            </a:r>
          </a:p>
          <a:p>
            <a:pPr marL="457200" lvl="1" indent="0">
              <a:buNone/>
            </a:pPr>
            <a:r>
              <a:rPr lang="en-US" sz="2000" kern="0" dirty="0"/>
              <a:t>	15 post-hospitalization with myocardial injury; 7 non-</a:t>
            </a:r>
            <a:r>
              <a:rPr lang="en-US" sz="2000" kern="0" dirty="0" err="1"/>
              <a:t>hosp</a:t>
            </a:r>
            <a:r>
              <a:rPr lang="en-US" sz="2000" kern="0" dirty="0"/>
              <a:t> PACS</a:t>
            </a:r>
          </a:p>
          <a:p>
            <a:pPr marL="457200" lvl="1" indent="0">
              <a:buNone/>
            </a:pPr>
            <a:r>
              <a:rPr lang="en-US" sz="2000" kern="0" dirty="0"/>
              <a:t>	8 White, 12 Black, 1 Hispanic, 1 Asian</a:t>
            </a:r>
          </a:p>
        </p:txBody>
      </p:sp>
    </p:spTree>
    <p:extLst>
      <p:ext uri="{BB962C8B-B14F-4D97-AF65-F5344CB8AC3E}">
        <p14:creationId xmlns:p14="http://schemas.microsoft.com/office/powerpoint/2010/main" val="2358812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377EE-DABC-4046-B8EA-1A1AD823C32C}"/>
              </a:ext>
            </a:extLst>
          </p:cNvPr>
          <p:cNvSpPr>
            <a:spLocks noGrp="1"/>
          </p:cNvSpPr>
          <p:nvPr>
            <p:ph type="title"/>
          </p:nvPr>
        </p:nvSpPr>
        <p:spPr/>
        <p:txBody>
          <a:bodyPr/>
          <a:lstStyle/>
          <a:p>
            <a:r>
              <a:rPr lang="en-US" dirty="0"/>
              <a:t>Myocarditis in the COVID-19 pandemic</a:t>
            </a:r>
          </a:p>
        </p:txBody>
      </p:sp>
      <p:sp>
        <p:nvSpPr>
          <p:cNvPr id="4" name="Content Placeholder 3">
            <a:extLst>
              <a:ext uri="{FF2B5EF4-FFF2-40B4-BE49-F238E27FC236}">
                <a16:creationId xmlns:a16="http://schemas.microsoft.com/office/drawing/2014/main" id="{201E2ACD-3DCF-439A-BC05-19AE0D701A31}"/>
              </a:ext>
            </a:extLst>
          </p:cNvPr>
          <p:cNvSpPr>
            <a:spLocks noGrp="1"/>
          </p:cNvSpPr>
          <p:nvPr>
            <p:ph idx="1"/>
          </p:nvPr>
        </p:nvSpPr>
        <p:spPr/>
        <p:txBody>
          <a:bodyPr>
            <a:normAutofit/>
          </a:bodyPr>
          <a:lstStyle/>
          <a:p>
            <a:r>
              <a:rPr lang="en-US" sz="3600" dirty="0"/>
              <a:t>Acutely: may be due to direct viral replication and/or cytokine storm</a:t>
            </a:r>
          </a:p>
          <a:p>
            <a:r>
              <a:rPr lang="en-US" sz="3600" dirty="0"/>
              <a:t>Can result in cardiomyopathy, arrhythmia</a:t>
            </a:r>
          </a:p>
          <a:p>
            <a:r>
              <a:rPr lang="en-US" sz="3600" dirty="0"/>
              <a:t>Chest pain, dyspnea, fatigue, palpitations</a:t>
            </a:r>
          </a:p>
          <a:p>
            <a:r>
              <a:rPr lang="en-US" sz="3600" dirty="0"/>
              <a:t>Remains a diagnostic challenge with overlap with non-cardiac symptoms</a:t>
            </a:r>
          </a:p>
          <a:p>
            <a:r>
              <a:rPr lang="en-US" sz="3600" dirty="0"/>
              <a:t>Vaccine-related autoimmunity</a:t>
            </a:r>
          </a:p>
        </p:txBody>
      </p:sp>
    </p:spTree>
    <p:extLst>
      <p:ext uri="{BB962C8B-B14F-4D97-AF65-F5344CB8AC3E}">
        <p14:creationId xmlns:p14="http://schemas.microsoft.com/office/powerpoint/2010/main" val="4473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64B119-F317-4C06-856D-507607659E37}"/>
              </a:ext>
            </a:extLst>
          </p:cNvPr>
          <p:cNvSpPr/>
          <p:nvPr/>
        </p:nvSpPr>
        <p:spPr>
          <a:xfrm>
            <a:off x="9727096" y="5954875"/>
            <a:ext cx="2464904" cy="903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72C31-8C79-48B1-B0AA-491E5AAD587E}"/>
              </a:ext>
            </a:extLst>
          </p:cNvPr>
          <p:cNvSpPr>
            <a:spLocks noGrp="1"/>
          </p:cNvSpPr>
          <p:nvPr>
            <p:ph type="title"/>
          </p:nvPr>
        </p:nvSpPr>
        <p:spPr/>
        <p:txBody>
          <a:bodyPr/>
          <a:lstStyle/>
          <a:p>
            <a:r>
              <a:rPr lang="en-US" sz="3200" dirty="0"/>
              <a:t>Effects of gender and age on myocarditis rate</a:t>
            </a:r>
          </a:p>
        </p:txBody>
      </p:sp>
      <p:sp>
        <p:nvSpPr>
          <p:cNvPr id="3" name="Content Placeholder 2">
            <a:extLst>
              <a:ext uri="{FF2B5EF4-FFF2-40B4-BE49-F238E27FC236}">
                <a16:creationId xmlns:a16="http://schemas.microsoft.com/office/drawing/2014/main" id="{6FB5249C-102D-44AD-BA6B-44DF12CB0A4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DC89790-464D-4F04-8E55-3DB4564D2A17}"/>
              </a:ext>
            </a:extLst>
          </p:cNvPr>
          <p:cNvSpPr>
            <a:spLocks noGrp="1"/>
          </p:cNvSpPr>
          <p:nvPr>
            <p:ph type="ftr" sz="quarter" idx="11"/>
          </p:nvPr>
        </p:nvSpPr>
        <p:spPr>
          <a:xfrm>
            <a:off x="0" y="6465888"/>
            <a:ext cx="3860800" cy="304800"/>
          </a:xfrm>
        </p:spPr>
        <p:txBody>
          <a:bodyPr/>
          <a:lstStyle/>
          <a:p>
            <a:pPr>
              <a:defRPr/>
            </a:pPr>
            <a:r>
              <a:rPr lang="en-US" altLang="en-US" dirty="0" err="1"/>
              <a:t>Arola</a:t>
            </a:r>
            <a:r>
              <a:rPr lang="en-US" altLang="en-US" dirty="0"/>
              <a:t> A et al. JAHA 2017.</a:t>
            </a:r>
          </a:p>
        </p:txBody>
      </p:sp>
      <p:pic>
        <p:nvPicPr>
          <p:cNvPr id="5" name="Picture 4">
            <a:extLst>
              <a:ext uri="{FF2B5EF4-FFF2-40B4-BE49-F238E27FC236}">
                <a16:creationId xmlns:a16="http://schemas.microsoft.com/office/drawing/2014/main" id="{81DDC6E2-E49C-4956-A22C-719AC74C44FB}"/>
              </a:ext>
            </a:extLst>
          </p:cNvPr>
          <p:cNvPicPr>
            <a:picLocks noChangeAspect="1"/>
          </p:cNvPicPr>
          <p:nvPr/>
        </p:nvPicPr>
        <p:blipFill>
          <a:blip r:embed="rId3"/>
          <a:stretch>
            <a:fillRect/>
          </a:stretch>
        </p:blipFill>
        <p:spPr>
          <a:xfrm>
            <a:off x="632920" y="2827337"/>
            <a:ext cx="4762500" cy="3638550"/>
          </a:xfrm>
          <a:prstGeom prst="rect">
            <a:avLst/>
          </a:prstGeom>
        </p:spPr>
      </p:pic>
      <p:pic>
        <p:nvPicPr>
          <p:cNvPr id="6" name="Picture 5">
            <a:extLst>
              <a:ext uri="{FF2B5EF4-FFF2-40B4-BE49-F238E27FC236}">
                <a16:creationId xmlns:a16="http://schemas.microsoft.com/office/drawing/2014/main" id="{FCC75BFC-FB5A-4BAF-A3CC-3A245615BD0A}"/>
              </a:ext>
            </a:extLst>
          </p:cNvPr>
          <p:cNvPicPr>
            <a:picLocks noChangeAspect="1"/>
          </p:cNvPicPr>
          <p:nvPr/>
        </p:nvPicPr>
        <p:blipFill rotWithShape="1">
          <a:blip r:embed="rId4"/>
          <a:srcRect t="50000"/>
          <a:stretch/>
        </p:blipFill>
        <p:spPr>
          <a:xfrm>
            <a:off x="6649076" y="2616580"/>
            <a:ext cx="4910004" cy="3849307"/>
          </a:xfrm>
          <a:prstGeom prst="rect">
            <a:avLst/>
          </a:prstGeom>
        </p:spPr>
      </p:pic>
      <p:sp>
        <p:nvSpPr>
          <p:cNvPr id="8" name="TextBox 7">
            <a:extLst>
              <a:ext uri="{FF2B5EF4-FFF2-40B4-BE49-F238E27FC236}">
                <a16:creationId xmlns:a16="http://schemas.microsoft.com/office/drawing/2014/main" id="{41BF1B14-1AE8-47F2-B9DC-42D2FF852CCD}"/>
              </a:ext>
            </a:extLst>
          </p:cNvPr>
          <p:cNvSpPr txBox="1"/>
          <p:nvPr/>
        </p:nvSpPr>
        <p:spPr>
          <a:xfrm>
            <a:off x="439806" y="1799486"/>
            <a:ext cx="6096541" cy="646331"/>
          </a:xfrm>
          <a:prstGeom prst="rect">
            <a:avLst/>
          </a:prstGeom>
          <a:noFill/>
        </p:spPr>
        <p:txBody>
          <a:bodyPr wrap="none" rtlCol="0">
            <a:spAutoFit/>
          </a:bodyPr>
          <a:lstStyle/>
          <a:p>
            <a:r>
              <a:rPr lang="en-US" b="1" dirty="0"/>
              <a:t>Children</a:t>
            </a:r>
            <a:r>
              <a:rPr lang="en-US" dirty="0"/>
              <a:t>: increasing male prevalence with increasing age</a:t>
            </a:r>
          </a:p>
          <a:p>
            <a:r>
              <a:rPr lang="en-US" dirty="0"/>
              <a:t>--exercise, testosterone</a:t>
            </a:r>
          </a:p>
        </p:txBody>
      </p:sp>
      <p:sp>
        <p:nvSpPr>
          <p:cNvPr id="9" name="TextBox 8">
            <a:extLst>
              <a:ext uri="{FF2B5EF4-FFF2-40B4-BE49-F238E27FC236}">
                <a16:creationId xmlns:a16="http://schemas.microsoft.com/office/drawing/2014/main" id="{5B32FA7A-F3BC-463C-9FA6-C76AF0187222}"/>
              </a:ext>
            </a:extLst>
          </p:cNvPr>
          <p:cNvSpPr txBox="1"/>
          <p:nvPr/>
        </p:nvSpPr>
        <p:spPr>
          <a:xfrm>
            <a:off x="6918591" y="1627008"/>
            <a:ext cx="5101449" cy="1200329"/>
          </a:xfrm>
          <a:prstGeom prst="rect">
            <a:avLst/>
          </a:prstGeom>
          <a:noFill/>
        </p:spPr>
        <p:txBody>
          <a:bodyPr wrap="square" rtlCol="0">
            <a:spAutoFit/>
          </a:bodyPr>
          <a:lstStyle/>
          <a:p>
            <a:r>
              <a:rPr lang="en-US" b="1" dirty="0"/>
              <a:t>Adults</a:t>
            </a:r>
            <a:r>
              <a:rPr lang="en-US" dirty="0"/>
              <a:t>: higher overall male prevalence, pronounced at younger adult age</a:t>
            </a:r>
          </a:p>
          <a:p>
            <a:r>
              <a:rPr lang="en-US" dirty="0"/>
              <a:t>--women peak in post menopausal age (impact of sex hormones)</a:t>
            </a:r>
          </a:p>
        </p:txBody>
      </p:sp>
      <p:sp>
        <p:nvSpPr>
          <p:cNvPr id="10" name="Footer Placeholder 3">
            <a:extLst>
              <a:ext uri="{FF2B5EF4-FFF2-40B4-BE49-F238E27FC236}">
                <a16:creationId xmlns:a16="http://schemas.microsoft.com/office/drawing/2014/main" id="{ECCBE6BA-09B0-4C42-8266-5CEA1760A5D8}"/>
              </a:ext>
            </a:extLst>
          </p:cNvPr>
          <p:cNvSpPr txBox="1">
            <a:spLocks/>
          </p:cNvSpPr>
          <p:nvPr/>
        </p:nvSpPr>
        <p:spPr bwMode="black">
          <a:xfrm>
            <a:off x="8819399" y="6465887"/>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latinLnBrk="0" hangingPunct="0">
              <a:defRPr sz="1200" kern="1200">
                <a:solidFill>
                  <a:srgbClr val="254B8E"/>
                </a:solidFill>
                <a:latin typeface="Arial"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dirty="0" err="1"/>
              <a:t>Kyto</a:t>
            </a:r>
            <a:r>
              <a:rPr lang="en-US" altLang="en-US" dirty="0"/>
              <a:t> et al. Heart 2013;99.</a:t>
            </a:r>
          </a:p>
        </p:txBody>
      </p:sp>
    </p:spTree>
    <p:extLst>
      <p:ext uri="{BB962C8B-B14F-4D97-AF65-F5344CB8AC3E}">
        <p14:creationId xmlns:p14="http://schemas.microsoft.com/office/powerpoint/2010/main" val="158908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9DB9-20E2-4715-8AA0-F3471000E96F}"/>
              </a:ext>
            </a:extLst>
          </p:cNvPr>
          <p:cNvSpPr>
            <a:spLocks noGrp="1"/>
          </p:cNvSpPr>
          <p:nvPr>
            <p:ph type="title"/>
          </p:nvPr>
        </p:nvSpPr>
        <p:spPr/>
        <p:txBody>
          <a:bodyPr>
            <a:normAutofit/>
          </a:bodyPr>
          <a:lstStyle/>
          <a:p>
            <a:r>
              <a:rPr lang="en-US" dirty="0"/>
              <a:t>COVID-19 mRNA vaccine related myocarditis: early case series</a:t>
            </a:r>
          </a:p>
        </p:txBody>
      </p:sp>
      <p:pic>
        <p:nvPicPr>
          <p:cNvPr id="6" name="Content Placeholder 5">
            <a:extLst>
              <a:ext uri="{FF2B5EF4-FFF2-40B4-BE49-F238E27FC236}">
                <a16:creationId xmlns:a16="http://schemas.microsoft.com/office/drawing/2014/main" id="{6FF8A6C0-4260-4D06-A7B9-07D90C9DD1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32" y="1624946"/>
            <a:ext cx="6096851" cy="2629267"/>
          </a:xfrm>
        </p:spPr>
      </p:pic>
      <p:pic>
        <p:nvPicPr>
          <p:cNvPr id="8" name="Picture 7">
            <a:extLst>
              <a:ext uri="{FF2B5EF4-FFF2-40B4-BE49-F238E27FC236}">
                <a16:creationId xmlns:a16="http://schemas.microsoft.com/office/drawing/2014/main" id="{6EB1B597-D561-405B-A242-CD49D7054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231" y="1927646"/>
            <a:ext cx="5014544" cy="2023865"/>
          </a:xfrm>
          <a:prstGeom prst="rect">
            <a:avLst/>
          </a:prstGeom>
        </p:spPr>
      </p:pic>
      <p:pic>
        <p:nvPicPr>
          <p:cNvPr id="10" name="Picture 9">
            <a:extLst>
              <a:ext uri="{FF2B5EF4-FFF2-40B4-BE49-F238E27FC236}">
                <a16:creationId xmlns:a16="http://schemas.microsoft.com/office/drawing/2014/main" id="{282E54EB-1F90-402C-BBFE-EC8870D5B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32" y="4464300"/>
            <a:ext cx="5134692" cy="1943371"/>
          </a:xfrm>
          <a:prstGeom prst="rect">
            <a:avLst/>
          </a:prstGeom>
        </p:spPr>
      </p:pic>
      <p:pic>
        <p:nvPicPr>
          <p:cNvPr id="5" name="Picture 4">
            <a:extLst>
              <a:ext uri="{FF2B5EF4-FFF2-40B4-BE49-F238E27FC236}">
                <a16:creationId xmlns:a16="http://schemas.microsoft.com/office/drawing/2014/main" id="{BF8F37B5-3E90-44DF-BA6E-9DC27271E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231" y="4464300"/>
            <a:ext cx="5520240" cy="1237966"/>
          </a:xfrm>
          <a:prstGeom prst="rect">
            <a:avLst/>
          </a:prstGeom>
        </p:spPr>
      </p:pic>
    </p:spTree>
    <p:extLst>
      <p:ext uri="{BB962C8B-B14F-4D97-AF65-F5344CB8AC3E}">
        <p14:creationId xmlns:p14="http://schemas.microsoft.com/office/powerpoint/2010/main" val="1805831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3AD5-76D0-431E-BD5E-4596F33AA105}"/>
              </a:ext>
            </a:extLst>
          </p:cNvPr>
          <p:cNvSpPr>
            <a:spLocks noGrp="1"/>
          </p:cNvSpPr>
          <p:nvPr>
            <p:ph type="title"/>
          </p:nvPr>
        </p:nvSpPr>
        <p:spPr/>
        <p:txBody>
          <a:bodyPr>
            <a:normAutofit/>
          </a:bodyPr>
          <a:lstStyle/>
          <a:p>
            <a:r>
              <a:rPr lang="en-US" kern="0" dirty="0"/>
              <a:t>COVID-19 mRNA vaccine related myocarditis: early case series</a:t>
            </a:r>
            <a:endParaRPr lang="en-US" dirty="0"/>
          </a:p>
        </p:txBody>
      </p:sp>
      <p:sp>
        <p:nvSpPr>
          <p:cNvPr id="3" name="Content Placeholder 2">
            <a:extLst>
              <a:ext uri="{FF2B5EF4-FFF2-40B4-BE49-F238E27FC236}">
                <a16:creationId xmlns:a16="http://schemas.microsoft.com/office/drawing/2014/main" id="{2C25CD06-908C-452D-8E1A-0CD3F73ECF8D}"/>
              </a:ext>
            </a:extLst>
          </p:cNvPr>
          <p:cNvSpPr>
            <a:spLocks noGrp="1"/>
          </p:cNvSpPr>
          <p:nvPr>
            <p:ph idx="1"/>
          </p:nvPr>
        </p:nvSpPr>
        <p:spPr/>
        <p:txBody>
          <a:bodyPr/>
          <a:lstStyle/>
          <a:p>
            <a:r>
              <a:rPr lang="en-US" dirty="0"/>
              <a:t>Generally, young adult males developing symptoms within days of mRNA vaccine</a:t>
            </a:r>
          </a:p>
          <a:p>
            <a:r>
              <a:rPr lang="en-US" dirty="0"/>
              <a:t>Diagnosis made based on clinical symptoms, elevated serum Troponin and CMR</a:t>
            </a:r>
          </a:p>
          <a:p>
            <a:r>
              <a:rPr lang="en-US" dirty="0"/>
              <a:t>Most cases self-resolving with treatments varied but including steroids, colchicine, NSAIDs, BB, </a:t>
            </a:r>
            <a:r>
              <a:rPr lang="en-US" dirty="0" err="1"/>
              <a:t>ACEi</a:t>
            </a:r>
            <a:r>
              <a:rPr lang="en-US" dirty="0"/>
              <a:t>/ARB</a:t>
            </a:r>
          </a:p>
          <a:p>
            <a:r>
              <a:rPr lang="en-US" dirty="0"/>
              <a:t>Limited histopathologic data</a:t>
            </a:r>
          </a:p>
        </p:txBody>
      </p:sp>
      <p:sp>
        <p:nvSpPr>
          <p:cNvPr id="5" name="Title 1">
            <a:extLst>
              <a:ext uri="{FF2B5EF4-FFF2-40B4-BE49-F238E27FC236}">
                <a16:creationId xmlns:a16="http://schemas.microsoft.com/office/drawing/2014/main" id="{885DF093-5597-4019-9E5B-A8E79212E76A}"/>
              </a:ext>
            </a:extLst>
          </p:cNvPr>
          <p:cNvSpPr txBox="1">
            <a:spLocks/>
          </p:cNvSpPr>
          <p:nvPr/>
        </p:nvSpPr>
        <p:spPr bwMode="black">
          <a:xfrm>
            <a:off x="1079500" y="392113"/>
            <a:ext cx="821379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rgbClr val="254B8E"/>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endParaRPr lang="en-US" kern="0" dirty="0"/>
          </a:p>
        </p:txBody>
      </p:sp>
    </p:spTree>
    <p:extLst>
      <p:ext uri="{BB962C8B-B14F-4D97-AF65-F5344CB8AC3E}">
        <p14:creationId xmlns:p14="http://schemas.microsoft.com/office/powerpoint/2010/main" val="351163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7929-DF47-4611-AAD7-7A3E0FDC862C}"/>
              </a:ext>
            </a:extLst>
          </p:cNvPr>
          <p:cNvSpPr>
            <a:spLocks noGrp="1"/>
          </p:cNvSpPr>
          <p:nvPr>
            <p:ph type="title"/>
          </p:nvPr>
        </p:nvSpPr>
        <p:spPr/>
        <p:txBody>
          <a:bodyPr>
            <a:normAutofit/>
          </a:bodyPr>
          <a:lstStyle/>
          <a:p>
            <a:r>
              <a:rPr lang="en-US" b="1" dirty="0"/>
              <a:t>Context: Post-Acute COVID Syndrome (PASC)</a:t>
            </a:r>
          </a:p>
        </p:txBody>
      </p:sp>
      <p:sp>
        <p:nvSpPr>
          <p:cNvPr id="3" name="Content Placeholder 2">
            <a:extLst>
              <a:ext uri="{FF2B5EF4-FFF2-40B4-BE49-F238E27FC236}">
                <a16:creationId xmlns:a16="http://schemas.microsoft.com/office/drawing/2014/main" id="{C78CBE27-8831-4952-991B-2605CF82FBBC}"/>
              </a:ext>
            </a:extLst>
          </p:cNvPr>
          <p:cNvSpPr>
            <a:spLocks noGrp="1"/>
          </p:cNvSpPr>
          <p:nvPr>
            <p:ph idx="1"/>
          </p:nvPr>
        </p:nvSpPr>
        <p:spPr/>
        <p:txBody>
          <a:bodyPr>
            <a:normAutofit fontScale="85000" lnSpcReduction="20000"/>
          </a:bodyPr>
          <a:lstStyle/>
          <a:p>
            <a:r>
              <a:rPr lang="en-US" dirty="0"/>
              <a:t>103M (31%) of Americans had had COVID-19 by December 2021</a:t>
            </a:r>
          </a:p>
          <a:p>
            <a:r>
              <a:rPr lang="en-US" dirty="0"/>
              <a:t>10-30% with long-term, multi-system symptoms</a:t>
            </a:r>
          </a:p>
          <a:p>
            <a:r>
              <a:rPr lang="en-US" dirty="0"/>
              <a:t>Pulmonary and neuropsychiatric sequelae leading to disability, reduced quality of life common</a:t>
            </a:r>
          </a:p>
          <a:p>
            <a:r>
              <a:rPr lang="en-US" dirty="0"/>
              <a:t>Variability in ‘syndrome’ manifestations, limited understanding underlying mechanisms, lack of trials data, no therapeutics, definition?</a:t>
            </a:r>
          </a:p>
          <a:p>
            <a:r>
              <a:rPr lang="en-US" dirty="0"/>
              <a:t>JHHS patients (and patients outside Hopkins network) continue to seek treatments and services for PASC</a:t>
            </a:r>
          </a:p>
          <a:p>
            <a:endParaRPr lang="en-US" dirty="0"/>
          </a:p>
          <a:p>
            <a:r>
              <a:rPr lang="en-US" dirty="0"/>
              <a:t>December, 2020, Congress earmarked $1.15B for research into the prolonged health consequences of SARS-CoV-2 infection</a:t>
            </a:r>
          </a:p>
          <a:p>
            <a:pPr marL="0" indent="0">
              <a:buNone/>
            </a:pPr>
            <a:r>
              <a:rPr lang="en-US" sz="1500" dirty="0"/>
              <a:t>                          https://www.nih.gov/about-nih/who-we-are/nih-director/statements/nih-launches-new-initiative-study-long-covid</a:t>
            </a:r>
          </a:p>
        </p:txBody>
      </p:sp>
    </p:spTree>
    <p:extLst>
      <p:ext uri="{BB962C8B-B14F-4D97-AF65-F5344CB8AC3E}">
        <p14:creationId xmlns:p14="http://schemas.microsoft.com/office/powerpoint/2010/main" val="3824628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DB0C8F-1770-4435-A0C2-E90EB08AF313}"/>
              </a:ext>
            </a:extLst>
          </p:cNvPr>
          <p:cNvSpPr>
            <a:spLocks noGrp="1"/>
          </p:cNvSpPr>
          <p:nvPr>
            <p:ph type="ftr" sz="quarter" idx="11"/>
          </p:nvPr>
        </p:nvSpPr>
        <p:spPr>
          <a:xfrm>
            <a:off x="8700678" y="6313487"/>
            <a:ext cx="3860800" cy="304800"/>
          </a:xfrm>
        </p:spPr>
        <p:txBody>
          <a:bodyPr/>
          <a:lstStyle/>
          <a:p>
            <a:pPr>
              <a:defRPr/>
            </a:pPr>
            <a:endParaRPr lang="en-US" altLang="en-US" dirty="0"/>
          </a:p>
        </p:txBody>
      </p:sp>
      <p:pic>
        <p:nvPicPr>
          <p:cNvPr id="10" name="Content Placeholder 9">
            <a:extLst>
              <a:ext uri="{FF2B5EF4-FFF2-40B4-BE49-F238E27FC236}">
                <a16:creationId xmlns:a16="http://schemas.microsoft.com/office/drawing/2014/main" id="{1381798E-A337-4B45-B29B-5A1BC18FF5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579233"/>
          </a:xfrm>
        </p:spPr>
      </p:pic>
      <p:sp>
        <p:nvSpPr>
          <p:cNvPr id="2" name="Rectangle 1">
            <a:extLst>
              <a:ext uri="{FF2B5EF4-FFF2-40B4-BE49-F238E27FC236}">
                <a16:creationId xmlns:a16="http://schemas.microsoft.com/office/drawing/2014/main" id="{69C239DC-4B6B-487A-8ED5-A4A891A3FCC6}"/>
              </a:ext>
            </a:extLst>
          </p:cNvPr>
          <p:cNvSpPr/>
          <p:nvPr/>
        </p:nvSpPr>
        <p:spPr>
          <a:xfrm>
            <a:off x="0" y="6488668"/>
            <a:ext cx="10270435" cy="369332"/>
          </a:xfrm>
          <a:prstGeom prst="rect">
            <a:avLst/>
          </a:prstGeom>
        </p:spPr>
        <p:txBody>
          <a:bodyPr wrap="square">
            <a:spAutoFit/>
          </a:bodyPr>
          <a:lstStyle/>
          <a:p>
            <a:pPr>
              <a:defRPr/>
            </a:pPr>
            <a:r>
              <a:rPr lang="en-US" altLang="en-US" dirty="0"/>
              <a:t>Bozkurt et al. Circulation 2021;144:471-484 CDC ACIP COVID-19 Vaccines. June 2021.</a:t>
            </a:r>
          </a:p>
        </p:txBody>
      </p:sp>
    </p:spTree>
    <p:extLst>
      <p:ext uri="{BB962C8B-B14F-4D97-AF65-F5344CB8AC3E}">
        <p14:creationId xmlns:p14="http://schemas.microsoft.com/office/powerpoint/2010/main" val="3033341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B5874-C538-44D5-BD68-123223594884}"/>
              </a:ext>
            </a:extLst>
          </p:cNvPr>
          <p:cNvSpPr>
            <a:spLocks noGrp="1"/>
          </p:cNvSpPr>
          <p:nvPr>
            <p:ph type="title"/>
          </p:nvPr>
        </p:nvSpPr>
        <p:spPr/>
        <p:txBody>
          <a:bodyPr/>
          <a:lstStyle/>
          <a:p>
            <a:r>
              <a:rPr lang="en-US" sz="3200" dirty="0"/>
              <a:t>Knowledge gaps and opportunities in Post-acute COVID-19 and cardiovascular health</a:t>
            </a:r>
          </a:p>
        </p:txBody>
      </p:sp>
      <p:sp>
        <p:nvSpPr>
          <p:cNvPr id="3" name="Content Placeholder 2">
            <a:extLst>
              <a:ext uri="{FF2B5EF4-FFF2-40B4-BE49-F238E27FC236}">
                <a16:creationId xmlns:a16="http://schemas.microsoft.com/office/drawing/2014/main" id="{13D5504A-C4B2-483C-8773-2D9055865E8F}"/>
              </a:ext>
            </a:extLst>
          </p:cNvPr>
          <p:cNvSpPr>
            <a:spLocks noGrp="1"/>
          </p:cNvSpPr>
          <p:nvPr>
            <p:ph idx="1"/>
          </p:nvPr>
        </p:nvSpPr>
        <p:spPr/>
        <p:txBody>
          <a:bodyPr>
            <a:normAutofit lnSpcReduction="10000"/>
          </a:bodyPr>
          <a:lstStyle/>
          <a:p>
            <a:pPr lvl="0" defTabSz="457200" fontAlgn="auto">
              <a:spcBef>
                <a:spcPts val="0"/>
              </a:spcBef>
              <a:spcAft>
                <a:spcPts val="0"/>
              </a:spcAft>
              <a:buFont typeface="Arial" panose="020B0604020202020204" pitchFamily="34" charset="0"/>
              <a:buChar char="•"/>
              <a:defRPr/>
            </a:pPr>
            <a:r>
              <a:rPr lang="en-US" sz="2800" i="1" dirty="0">
                <a:solidFill>
                  <a:schemeClr val="accent2"/>
                </a:solidFill>
                <a:latin typeface="Calibri"/>
              </a:rPr>
              <a:t>Identification of optimal </a:t>
            </a:r>
            <a:r>
              <a:rPr lang="en-US" sz="2800" i="1" u="sng" dirty="0">
                <a:solidFill>
                  <a:schemeClr val="accent2"/>
                </a:solidFill>
                <a:latin typeface="Calibri"/>
              </a:rPr>
              <a:t>cardiac screening</a:t>
            </a:r>
            <a:r>
              <a:rPr lang="en-US" sz="2800" i="1" dirty="0">
                <a:solidFill>
                  <a:schemeClr val="accent2"/>
                </a:solidFill>
                <a:latin typeface="Calibri"/>
              </a:rPr>
              <a:t> post-acute COVID</a:t>
            </a:r>
          </a:p>
          <a:p>
            <a:pPr lvl="0" defTabSz="457200" fontAlgn="auto">
              <a:spcBef>
                <a:spcPts val="0"/>
              </a:spcBef>
              <a:spcAft>
                <a:spcPts val="0"/>
              </a:spcAft>
              <a:buFont typeface="Arial" panose="020B0604020202020204" pitchFamily="34" charset="0"/>
              <a:buChar char="•"/>
              <a:defRPr/>
            </a:pPr>
            <a:r>
              <a:rPr lang="en-US" sz="2800" i="1" u="sng" dirty="0">
                <a:solidFill>
                  <a:schemeClr val="accent2"/>
                </a:solidFill>
                <a:latin typeface="Calibri"/>
              </a:rPr>
              <a:t>Clinical significance</a:t>
            </a:r>
            <a:r>
              <a:rPr lang="en-US" sz="2800" i="1" dirty="0">
                <a:solidFill>
                  <a:schemeClr val="accent2"/>
                </a:solidFill>
                <a:latin typeface="Calibri"/>
              </a:rPr>
              <a:t> of noninvasive, bedside </a:t>
            </a:r>
            <a:r>
              <a:rPr lang="en-US" sz="2800" i="1" u="sng" dirty="0">
                <a:solidFill>
                  <a:schemeClr val="accent2"/>
                </a:solidFill>
                <a:latin typeface="Calibri"/>
              </a:rPr>
              <a:t>diagnostics</a:t>
            </a:r>
            <a:r>
              <a:rPr lang="en-US" sz="2800" i="1" dirty="0">
                <a:solidFill>
                  <a:schemeClr val="accent2"/>
                </a:solidFill>
                <a:latin typeface="Calibri"/>
              </a:rPr>
              <a:t> (i.e. speckle tracking echo) in subclinical disease</a:t>
            </a:r>
          </a:p>
          <a:p>
            <a:pPr lvl="0" defTabSz="457200" fontAlgn="auto">
              <a:spcBef>
                <a:spcPts val="0"/>
              </a:spcBef>
              <a:spcAft>
                <a:spcPts val="0"/>
              </a:spcAft>
              <a:buFont typeface="Arial" panose="020B0604020202020204" pitchFamily="34" charset="0"/>
              <a:buChar char="•"/>
              <a:defRPr/>
            </a:pPr>
            <a:r>
              <a:rPr lang="en-US" sz="2800" i="1" u="sng" dirty="0">
                <a:solidFill>
                  <a:schemeClr val="accent2"/>
                </a:solidFill>
                <a:latin typeface="Calibri"/>
              </a:rPr>
              <a:t>Partner</a:t>
            </a:r>
            <a:r>
              <a:rPr lang="en-US" sz="2800" i="1" dirty="0">
                <a:solidFill>
                  <a:schemeClr val="accent2"/>
                </a:solidFill>
                <a:latin typeface="Calibri"/>
              </a:rPr>
              <a:t> cardiac imaging and ambulatory monitoring (rhythm) with data on viral dynamics and immunology</a:t>
            </a:r>
          </a:p>
          <a:p>
            <a:pPr lvl="0" defTabSz="457200" fontAlgn="auto">
              <a:spcBef>
                <a:spcPts val="0"/>
              </a:spcBef>
              <a:spcAft>
                <a:spcPts val="0"/>
              </a:spcAft>
              <a:buFont typeface="Arial" panose="020B0604020202020204" pitchFamily="34" charset="0"/>
              <a:buChar char="•"/>
              <a:defRPr/>
            </a:pPr>
            <a:r>
              <a:rPr lang="en-US" sz="2800" i="1" u="sng" dirty="0">
                <a:solidFill>
                  <a:schemeClr val="accent2"/>
                </a:solidFill>
                <a:latin typeface="Calibri"/>
              </a:rPr>
              <a:t>Prevalence</a:t>
            </a:r>
            <a:r>
              <a:rPr lang="en-US" sz="2800" i="1" dirty="0">
                <a:solidFill>
                  <a:schemeClr val="accent2"/>
                </a:solidFill>
                <a:latin typeface="Calibri"/>
              </a:rPr>
              <a:t> of long-term CV impact, will require study of patients with asymptomatic/mild disease and cohort studies</a:t>
            </a:r>
          </a:p>
          <a:p>
            <a:pPr lvl="0" defTabSz="457200" fontAlgn="auto">
              <a:spcBef>
                <a:spcPts val="0"/>
              </a:spcBef>
              <a:spcAft>
                <a:spcPts val="0"/>
              </a:spcAft>
              <a:buFont typeface="Arial" panose="020B0604020202020204" pitchFamily="34" charset="0"/>
              <a:buChar char="•"/>
              <a:defRPr/>
            </a:pPr>
            <a:r>
              <a:rPr lang="en-US" sz="2800" i="1" u="sng" dirty="0">
                <a:solidFill>
                  <a:schemeClr val="accent2"/>
                </a:solidFill>
                <a:latin typeface="Calibri"/>
              </a:rPr>
              <a:t>Can long-term CV event risk be modified</a:t>
            </a:r>
            <a:r>
              <a:rPr lang="en-US" sz="2800" i="1" dirty="0">
                <a:solidFill>
                  <a:schemeClr val="accent2"/>
                </a:solidFill>
                <a:latin typeface="Calibri"/>
              </a:rPr>
              <a:t>: </a:t>
            </a:r>
            <a:r>
              <a:rPr lang="en-US" sz="2800" dirty="0">
                <a:solidFill>
                  <a:schemeClr val="accent2"/>
                </a:solidFill>
                <a:latin typeface="Calibri"/>
              </a:rPr>
              <a:t>HF GDMT, Exercise restriction, arrhythmia</a:t>
            </a:r>
          </a:p>
          <a:p>
            <a:pPr lvl="0" defTabSz="457200" fontAlgn="auto">
              <a:spcBef>
                <a:spcPts val="0"/>
              </a:spcBef>
              <a:spcAft>
                <a:spcPts val="0"/>
              </a:spcAft>
              <a:buFont typeface="Arial" panose="020B0604020202020204" pitchFamily="34" charset="0"/>
              <a:buChar char="•"/>
              <a:defRPr/>
            </a:pPr>
            <a:r>
              <a:rPr lang="en-US" sz="2800" i="1" u="sng" dirty="0">
                <a:solidFill>
                  <a:schemeClr val="accent2"/>
                </a:solidFill>
                <a:latin typeface="Calibri"/>
              </a:rPr>
              <a:t>Development of personalized treatment strategies</a:t>
            </a:r>
            <a:r>
              <a:rPr lang="en-US" sz="2800" i="1" dirty="0">
                <a:solidFill>
                  <a:schemeClr val="accent2"/>
                </a:solidFill>
                <a:latin typeface="Calibri"/>
              </a:rPr>
              <a:t>: </a:t>
            </a:r>
            <a:r>
              <a:rPr lang="en-US" sz="2800" dirty="0">
                <a:solidFill>
                  <a:schemeClr val="accent2"/>
                </a:solidFill>
                <a:latin typeface="Calibri"/>
              </a:rPr>
              <a:t>Targets, monitoring Rx Response</a:t>
            </a:r>
          </a:p>
          <a:p>
            <a:pPr>
              <a:buFont typeface="Arial" panose="020B0604020202020204" pitchFamily="34" charset="0"/>
              <a:buChar char="•"/>
            </a:pPr>
            <a:endParaRPr lang="en-US" sz="2800" dirty="0">
              <a:solidFill>
                <a:schemeClr val="accent2"/>
              </a:solidFill>
            </a:endParaRPr>
          </a:p>
        </p:txBody>
      </p:sp>
    </p:spTree>
    <p:extLst>
      <p:ext uri="{BB962C8B-B14F-4D97-AF65-F5344CB8AC3E}">
        <p14:creationId xmlns:p14="http://schemas.microsoft.com/office/powerpoint/2010/main" val="238323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05CA-8BB6-4B39-B2F6-5F92CA947F3C}"/>
              </a:ext>
            </a:extLst>
          </p:cNvPr>
          <p:cNvSpPr>
            <a:spLocks noGrp="1"/>
          </p:cNvSpPr>
          <p:nvPr>
            <p:ph type="title"/>
          </p:nvPr>
        </p:nvSpPr>
        <p:spPr/>
        <p:txBody>
          <a:bodyPr>
            <a:normAutofit/>
          </a:bodyPr>
          <a:lstStyle/>
          <a:p>
            <a:r>
              <a:rPr lang="en-US" sz="4000" b="1" dirty="0"/>
              <a:t>PASC Patient Perspective</a:t>
            </a:r>
          </a:p>
        </p:txBody>
      </p:sp>
      <p:sp>
        <p:nvSpPr>
          <p:cNvPr id="3" name="Text Placeholder 2">
            <a:extLst>
              <a:ext uri="{FF2B5EF4-FFF2-40B4-BE49-F238E27FC236}">
                <a16:creationId xmlns:a16="http://schemas.microsoft.com/office/drawing/2014/main" id="{A7037327-3680-45B6-A743-0275E5A4CA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851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E4FD-E037-46C2-9D75-07E056D3D7B7}"/>
              </a:ext>
            </a:extLst>
          </p:cNvPr>
          <p:cNvSpPr>
            <a:spLocks noGrp="1"/>
          </p:cNvSpPr>
          <p:nvPr>
            <p:ph type="title"/>
          </p:nvPr>
        </p:nvSpPr>
        <p:spPr/>
        <p:txBody>
          <a:bodyPr>
            <a:normAutofit/>
          </a:bodyPr>
          <a:lstStyle/>
          <a:p>
            <a:r>
              <a:rPr lang="en-US" sz="4000" b="1" dirty="0"/>
              <a:t>PASC Research Summary and Future Goals</a:t>
            </a:r>
          </a:p>
        </p:txBody>
      </p:sp>
      <p:sp>
        <p:nvSpPr>
          <p:cNvPr id="3" name="Text Placeholder 2">
            <a:extLst>
              <a:ext uri="{FF2B5EF4-FFF2-40B4-BE49-F238E27FC236}">
                <a16:creationId xmlns:a16="http://schemas.microsoft.com/office/drawing/2014/main" id="{209DA09F-ABEE-4C5F-8BD7-2721F434EB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21801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A1A-3C59-AA49-B7F7-EB516EFFA4F2}"/>
              </a:ext>
            </a:extLst>
          </p:cNvPr>
          <p:cNvSpPr>
            <a:spLocks noGrp="1"/>
          </p:cNvSpPr>
          <p:nvPr>
            <p:ph type="title"/>
          </p:nvPr>
        </p:nvSpPr>
        <p:spPr>
          <a:xfrm>
            <a:off x="4741636" y="1164907"/>
            <a:ext cx="6612164" cy="1494345"/>
          </a:xfrm>
        </p:spPr>
        <p:txBody>
          <a:bodyPr>
            <a:noAutofit/>
          </a:bodyPr>
          <a:lstStyle/>
          <a:p>
            <a:r>
              <a:rPr lang="en-US" sz="4000" b="1" dirty="0">
                <a:latin typeface="+mn-lt"/>
                <a:cs typeface="Gill Sans SemiBold" panose="020B0502020104020203" pitchFamily="34" charset="-79"/>
              </a:rPr>
              <a:t>JHU PASC Autopsy Study</a:t>
            </a:r>
          </a:p>
        </p:txBody>
      </p:sp>
      <p:sp>
        <p:nvSpPr>
          <p:cNvPr id="3" name="Text Placeholder 2">
            <a:extLst>
              <a:ext uri="{FF2B5EF4-FFF2-40B4-BE49-F238E27FC236}">
                <a16:creationId xmlns:a16="http://schemas.microsoft.com/office/drawing/2014/main" id="{F6CFA281-93DD-5B45-AAF4-072E7FC2E55D}"/>
              </a:ext>
            </a:extLst>
          </p:cNvPr>
          <p:cNvSpPr>
            <a:spLocks noGrp="1"/>
          </p:cNvSpPr>
          <p:nvPr>
            <p:ph type="body" idx="1"/>
          </p:nvPr>
        </p:nvSpPr>
        <p:spPr>
          <a:xfrm>
            <a:off x="4735286" y="2934384"/>
            <a:ext cx="6618514" cy="1494345"/>
          </a:xfrm>
        </p:spPr>
        <p:txBody>
          <a:bodyPr>
            <a:noAutofit/>
          </a:bodyPr>
          <a:lstStyle/>
          <a:p>
            <a:pPr>
              <a:spcBef>
                <a:spcPts val="0"/>
              </a:spcBef>
            </a:pPr>
            <a:r>
              <a:rPr lang="en-US" dirty="0">
                <a:cs typeface="Gill Sans Light" panose="020B0302020104020203" pitchFamily="34" charset="-79"/>
              </a:rPr>
              <a:t>Kelly Gebo, MD MPH</a:t>
            </a:r>
          </a:p>
          <a:p>
            <a:pPr>
              <a:spcBef>
                <a:spcPts val="0"/>
              </a:spcBef>
            </a:pPr>
            <a:r>
              <a:rPr lang="en-US" dirty="0">
                <a:cs typeface="Gill Sans Light" panose="020B0302020104020203" pitchFamily="34" charset="-79"/>
              </a:rPr>
              <a:t>Division of Infectious Diseases</a:t>
            </a:r>
          </a:p>
          <a:p>
            <a:pPr>
              <a:spcBef>
                <a:spcPts val="0"/>
              </a:spcBef>
            </a:pPr>
            <a:endParaRPr lang="en-US" dirty="0">
              <a:cs typeface="Gill Sans Light" panose="020B0302020104020203" pitchFamily="34" charset="-79"/>
            </a:endParaRPr>
          </a:p>
          <a:p>
            <a:pPr>
              <a:spcBef>
                <a:spcPts val="0"/>
              </a:spcBef>
            </a:pPr>
            <a:r>
              <a:rPr lang="en-US" dirty="0">
                <a:cs typeface="Gill Sans Light" panose="020B0302020104020203" pitchFamily="34" charset="-79"/>
              </a:rPr>
              <a:t>				             </a:t>
            </a:r>
          </a:p>
          <a:p>
            <a:pPr>
              <a:spcBef>
                <a:spcPts val="0"/>
              </a:spcBef>
            </a:pPr>
            <a:r>
              <a:rPr lang="en-US" dirty="0">
                <a:cs typeface="Gill Sans Light" panose="020B0302020104020203" pitchFamily="34" charset="-79"/>
              </a:rPr>
              <a:t>Keri Althoff, MPH, PhD</a:t>
            </a:r>
          </a:p>
          <a:p>
            <a:pPr>
              <a:spcBef>
                <a:spcPts val="0"/>
              </a:spcBef>
            </a:pPr>
            <a:r>
              <a:rPr lang="en-US" dirty="0">
                <a:cs typeface="Gill Sans Light" panose="020B0302020104020203" pitchFamily="34" charset="-79"/>
              </a:rPr>
              <a:t>Department of Epidemiology</a:t>
            </a:r>
          </a:p>
          <a:p>
            <a:pPr>
              <a:spcBef>
                <a:spcPts val="0"/>
              </a:spcBef>
            </a:pPr>
            <a:r>
              <a:rPr lang="en-US" dirty="0">
                <a:cs typeface="Gill Sans Light" panose="020B0302020104020203" pitchFamily="34" charset="-79"/>
              </a:rPr>
              <a:t>Bloomberg School of Public Health</a:t>
            </a:r>
          </a:p>
          <a:p>
            <a:pPr>
              <a:spcBef>
                <a:spcPts val="0"/>
              </a:spcBef>
            </a:pPr>
            <a:endParaRPr lang="en-US" sz="2800" b="1" dirty="0">
              <a:solidFill>
                <a:srgbClr val="0077C4"/>
              </a:solidFill>
              <a:latin typeface="Gill Sans Light" panose="020B0302020104020203" pitchFamily="34" charset="-79"/>
              <a:cs typeface="Gill Sans Light" panose="020B0302020104020203" pitchFamily="34" charset="-79"/>
            </a:endParaRPr>
          </a:p>
        </p:txBody>
      </p:sp>
      <p:pic>
        <p:nvPicPr>
          <p:cNvPr id="6" name="Picture 5" descr="A picture containing invertebrate, mollusk, coelenterate&#10;&#10;Description automatically generated">
            <a:extLst>
              <a:ext uri="{FF2B5EF4-FFF2-40B4-BE49-F238E27FC236}">
                <a16:creationId xmlns:a16="http://schemas.microsoft.com/office/drawing/2014/main" id="{9DDA1EC5-D2A0-504E-9C80-F5D69DF81202}"/>
              </a:ext>
            </a:extLst>
          </p:cNvPr>
          <p:cNvPicPr>
            <a:picLocks noChangeAspect="1"/>
          </p:cNvPicPr>
          <p:nvPr/>
        </p:nvPicPr>
        <p:blipFill rotWithShape="1">
          <a:blip r:embed="rId3"/>
          <a:srcRect t="32587"/>
          <a:stretch/>
        </p:blipFill>
        <p:spPr>
          <a:xfrm rot="5400000">
            <a:off x="3135773" y="2763517"/>
            <a:ext cx="1868058" cy="1330967"/>
          </a:xfrm>
          <a:prstGeom prst="rect">
            <a:avLst/>
          </a:prstGeom>
        </p:spPr>
      </p:pic>
      <p:cxnSp>
        <p:nvCxnSpPr>
          <p:cNvPr id="8" name="Straight Connector 7">
            <a:extLst>
              <a:ext uri="{FF2B5EF4-FFF2-40B4-BE49-F238E27FC236}">
                <a16:creationId xmlns:a16="http://schemas.microsoft.com/office/drawing/2014/main" id="{CAEEE733-62CA-DE48-9161-2677CE136467}"/>
              </a:ext>
            </a:extLst>
          </p:cNvPr>
          <p:cNvCxnSpPr/>
          <p:nvPr/>
        </p:nvCxnSpPr>
        <p:spPr>
          <a:xfrm>
            <a:off x="4735286" y="2122505"/>
            <a:ext cx="0" cy="3118104"/>
          </a:xfrm>
          <a:prstGeom prst="line">
            <a:avLst/>
          </a:prstGeom>
          <a:ln w="28575">
            <a:solidFill>
              <a:srgbClr val="F4C30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51CB9C4E-04B8-8A46-8FC1-0F9B8807B9FE}"/>
              </a:ext>
            </a:extLst>
          </p:cNvPr>
          <p:cNvPicPr>
            <a:picLocks noChangeAspect="1"/>
          </p:cNvPicPr>
          <p:nvPr/>
        </p:nvPicPr>
        <p:blipFill>
          <a:blip r:embed="rId4"/>
          <a:stretch>
            <a:fillRect/>
          </a:stretch>
        </p:blipFill>
        <p:spPr>
          <a:xfrm>
            <a:off x="326668" y="6184083"/>
            <a:ext cx="1658526" cy="352046"/>
          </a:xfrm>
          <a:prstGeom prst="rect">
            <a:avLst/>
          </a:prstGeom>
        </p:spPr>
      </p:pic>
    </p:spTree>
    <p:extLst>
      <p:ext uri="{BB962C8B-B14F-4D97-AF65-F5344CB8AC3E}">
        <p14:creationId xmlns:p14="http://schemas.microsoft.com/office/powerpoint/2010/main" val="357758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794D-6E91-4E4F-9D71-E0468FFCD085}"/>
              </a:ext>
            </a:extLst>
          </p:cNvPr>
          <p:cNvSpPr>
            <a:spLocks noGrp="1"/>
          </p:cNvSpPr>
          <p:nvPr>
            <p:ph type="title"/>
          </p:nvPr>
        </p:nvSpPr>
        <p:spPr/>
        <p:txBody>
          <a:bodyPr/>
          <a:lstStyle/>
          <a:p>
            <a:endParaRPr lang="en-US" dirty="0"/>
          </a:p>
        </p:txBody>
      </p:sp>
      <p:pic>
        <p:nvPicPr>
          <p:cNvPr id="10" name="Content Placeholder 9" descr="A picture containing text, clipart&#10;&#10;Description automatically generated">
            <a:extLst>
              <a:ext uri="{FF2B5EF4-FFF2-40B4-BE49-F238E27FC236}">
                <a16:creationId xmlns:a16="http://schemas.microsoft.com/office/drawing/2014/main" id="{A7F09359-6947-2B40-B38A-DF8C3D2CE593}"/>
              </a:ext>
            </a:extLst>
          </p:cNvPr>
          <p:cNvPicPr>
            <a:picLocks noGrp="1" noChangeAspect="1"/>
          </p:cNvPicPr>
          <p:nvPr>
            <p:ph sz="half" idx="1"/>
          </p:nvPr>
        </p:nvPicPr>
        <p:blipFill>
          <a:blip r:embed="rId2"/>
          <a:stretch>
            <a:fillRect/>
          </a:stretch>
        </p:blipFill>
        <p:spPr>
          <a:xfrm>
            <a:off x="838200" y="313088"/>
            <a:ext cx="3251200" cy="825500"/>
          </a:xfrm>
        </p:spPr>
      </p:pic>
      <p:pic>
        <p:nvPicPr>
          <p:cNvPr id="8" name="Content Placeholder 7" descr="Graphical user interface, text, application, email&#10;&#10;Description automatically generated">
            <a:extLst>
              <a:ext uri="{FF2B5EF4-FFF2-40B4-BE49-F238E27FC236}">
                <a16:creationId xmlns:a16="http://schemas.microsoft.com/office/drawing/2014/main" id="{CD098339-DD50-024B-870E-8FD627D76A58}"/>
              </a:ext>
            </a:extLst>
          </p:cNvPr>
          <p:cNvPicPr>
            <a:picLocks noGrp="1" noChangeAspect="1"/>
          </p:cNvPicPr>
          <p:nvPr>
            <p:ph sz="half" idx="2"/>
          </p:nvPr>
        </p:nvPicPr>
        <p:blipFill>
          <a:blip r:embed="rId3"/>
          <a:stretch>
            <a:fillRect/>
          </a:stretch>
        </p:blipFill>
        <p:spPr>
          <a:xfrm>
            <a:off x="838200" y="1638651"/>
            <a:ext cx="11075504" cy="5080220"/>
          </a:xfrm>
        </p:spPr>
      </p:pic>
    </p:spTree>
    <p:extLst>
      <p:ext uri="{BB962C8B-B14F-4D97-AF65-F5344CB8AC3E}">
        <p14:creationId xmlns:p14="http://schemas.microsoft.com/office/powerpoint/2010/main" val="1330631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B7E8-3B74-0B4E-93D8-4F1CC2A4DB2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99C8696-0186-D048-9AAC-B869CC051FA5}"/>
              </a:ext>
            </a:extLst>
          </p:cNvPr>
          <p:cNvSpPr>
            <a:spLocks noGrp="1"/>
          </p:cNvSpPr>
          <p:nvPr>
            <p:ph sz="half" idx="1"/>
          </p:nvPr>
        </p:nvSpPr>
        <p:spPr>
          <a:xfrm>
            <a:off x="838199" y="1825625"/>
            <a:ext cx="5946913" cy="4351338"/>
          </a:xfrm>
        </p:spPr>
        <p:txBody>
          <a:bodyPr/>
          <a:lstStyle/>
          <a:p>
            <a:r>
              <a:rPr lang="en-US" dirty="0"/>
              <a:t>Clinical Science Core (NYU)</a:t>
            </a:r>
          </a:p>
          <a:p>
            <a:r>
              <a:rPr lang="en-US" dirty="0"/>
              <a:t>Data Resource Core (MGH/Harvard)</a:t>
            </a:r>
          </a:p>
          <a:p>
            <a:r>
              <a:rPr lang="en-US" dirty="0"/>
              <a:t>Biorepository  (Mayo)</a:t>
            </a:r>
          </a:p>
          <a:p>
            <a:r>
              <a:rPr lang="en-US" dirty="0"/>
              <a:t>Data Repository</a:t>
            </a:r>
          </a:p>
          <a:p>
            <a:r>
              <a:rPr lang="en-US" dirty="0"/>
              <a:t>Mobile Health Platform</a:t>
            </a:r>
          </a:p>
        </p:txBody>
      </p:sp>
      <p:sp>
        <p:nvSpPr>
          <p:cNvPr id="4" name="Content Placeholder 3">
            <a:extLst>
              <a:ext uri="{FF2B5EF4-FFF2-40B4-BE49-F238E27FC236}">
                <a16:creationId xmlns:a16="http://schemas.microsoft.com/office/drawing/2014/main" id="{89508063-2AC0-9B4D-976B-15CC6320AEE9}"/>
              </a:ext>
            </a:extLst>
          </p:cNvPr>
          <p:cNvSpPr>
            <a:spLocks noGrp="1"/>
          </p:cNvSpPr>
          <p:nvPr>
            <p:ph sz="half" idx="2"/>
          </p:nvPr>
        </p:nvSpPr>
        <p:spPr>
          <a:xfrm>
            <a:off x="7179365" y="1690688"/>
            <a:ext cx="5181600" cy="4351338"/>
          </a:xfrm>
        </p:spPr>
        <p:txBody>
          <a:bodyPr/>
          <a:lstStyle/>
          <a:p>
            <a:r>
              <a:rPr lang="en-US" dirty="0"/>
              <a:t>Autopsy</a:t>
            </a:r>
          </a:p>
          <a:p>
            <a:r>
              <a:rPr lang="en-US" dirty="0"/>
              <a:t>EHR</a:t>
            </a:r>
          </a:p>
          <a:p>
            <a:r>
              <a:rPr lang="en-US" dirty="0"/>
              <a:t>Clinical Cohorts</a:t>
            </a:r>
          </a:p>
          <a:p>
            <a:pPr lvl="1"/>
            <a:r>
              <a:rPr lang="en-US" dirty="0"/>
              <a:t>Pediatrics</a:t>
            </a:r>
          </a:p>
          <a:p>
            <a:pPr lvl="1"/>
            <a:r>
              <a:rPr lang="en-US" dirty="0"/>
              <a:t>Adult</a:t>
            </a:r>
          </a:p>
          <a:p>
            <a:endParaRPr lang="en-US" dirty="0"/>
          </a:p>
        </p:txBody>
      </p:sp>
      <p:pic>
        <p:nvPicPr>
          <p:cNvPr id="5" name="Content Placeholder 9" descr="A picture containing text, clipart&#10;&#10;Description automatically generated">
            <a:extLst>
              <a:ext uri="{FF2B5EF4-FFF2-40B4-BE49-F238E27FC236}">
                <a16:creationId xmlns:a16="http://schemas.microsoft.com/office/drawing/2014/main" id="{4A488B85-16DE-BE4B-951C-A60982D93726}"/>
              </a:ext>
            </a:extLst>
          </p:cNvPr>
          <p:cNvPicPr>
            <a:picLocks noGrp="1" noChangeAspect="1"/>
          </p:cNvPicPr>
          <p:nvPr>
            <p:ph sz="half" idx="1"/>
          </p:nvPr>
        </p:nvPicPr>
        <p:blipFill>
          <a:blip r:embed="rId2"/>
          <a:stretch>
            <a:fillRect/>
          </a:stretch>
        </p:blipFill>
        <p:spPr>
          <a:xfrm>
            <a:off x="936487" y="368873"/>
            <a:ext cx="3251200" cy="825500"/>
          </a:xfrm>
        </p:spPr>
      </p:pic>
    </p:spTree>
    <p:extLst>
      <p:ext uri="{BB962C8B-B14F-4D97-AF65-F5344CB8AC3E}">
        <p14:creationId xmlns:p14="http://schemas.microsoft.com/office/powerpoint/2010/main" val="3648236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B7E8-3B74-0B4E-93D8-4F1CC2A4DB2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99C8696-0186-D048-9AAC-B869CC051FA5}"/>
              </a:ext>
            </a:extLst>
          </p:cNvPr>
          <p:cNvSpPr>
            <a:spLocks noGrp="1"/>
          </p:cNvSpPr>
          <p:nvPr>
            <p:ph sz="half" idx="1"/>
          </p:nvPr>
        </p:nvSpPr>
        <p:spPr>
          <a:xfrm>
            <a:off x="838199" y="1825625"/>
            <a:ext cx="6341166" cy="4351338"/>
          </a:xfrm>
        </p:spPr>
        <p:txBody>
          <a:bodyPr/>
          <a:lstStyle/>
          <a:p>
            <a:r>
              <a:rPr lang="en-US" dirty="0"/>
              <a:t>Autopsy (Jody Hooper, Angelo </a:t>
            </a:r>
            <a:r>
              <a:rPr lang="en-US" dirty="0" err="1"/>
              <a:t>DeMarzo</a:t>
            </a:r>
            <a:r>
              <a:rPr lang="en-US" dirty="0"/>
              <a:t>)</a:t>
            </a:r>
          </a:p>
          <a:p>
            <a:pPr lvl="1"/>
            <a:r>
              <a:rPr lang="en-US" dirty="0"/>
              <a:t>700 across 7 sites</a:t>
            </a:r>
          </a:p>
          <a:p>
            <a:pPr lvl="1"/>
            <a:r>
              <a:rPr lang="en-US" dirty="0"/>
              <a:t>400 PASC, 200 Acute COVID, 100 controls</a:t>
            </a:r>
          </a:p>
          <a:p>
            <a:pPr lvl="1"/>
            <a:r>
              <a:rPr lang="en-US" dirty="0"/>
              <a:t>Protocol being finalized</a:t>
            </a:r>
          </a:p>
          <a:p>
            <a:pPr lvl="1"/>
            <a:r>
              <a:rPr lang="en-US" dirty="0"/>
              <a:t>Enrollment to begin soon</a:t>
            </a:r>
          </a:p>
        </p:txBody>
      </p:sp>
      <p:sp>
        <p:nvSpPr>
          <p:cNvPr id="4" name="Content Placeholder 3">
            <a:extLst>
              <a:ext uri="{FF2B5EF4-FFF2-40B4-BE49-F238E27FC236}">
                <a16:creationId xmlns:a16="http://schemas.microsoft.com/office/drawing/2014/main" id="{89508063-2AC0-9B4D-976B-15CC6320AEE9}"/>
              </a:ext>
            </a:extLst>
          </p:cNvPr>
          <p:cNvSpPr>
            <a:spLocks noGrp="1"/>
          </p:cNvSpPr>
          <p:nvPr>
            <p:ph sz="half" idx="2"/>
          </p:nvPr>
        </p:nvSpPr>
        <p:spPr>
          <a:xfrm>
            <a:off x="7179365" y="1690688"/>
            <a:ext cx="5181600" cy="4351338"/>
          </a:xfrm>
        </p:spPr>
        <p:txBody>
          <a:bodyPr/>
          <a:lstStyle/>
          <a:p>
            <a:endParaRPr lang="en-US" dirty="0"/>
          </a:p>
        </p:txBody>
      </p:sp>
      <p:pic>
        <p:nvPicPr>
          <p:cNvPr id="5" name="Content Placeholder 9" descr="A picture containing text, clipart&#10;&#10;Description automatically generated">
            <a:extLst>
              <a:ext uri="{FF2B5EF4-FFF2-40B4-BE49-F238E27FC236}">
                <a16:creationId xmlns:a16="http://schemas.microsoft.com/office/drawing/2014/main" id="{4A488B85-16DE-BE4B-951C-A60982D93726}"/>
              </a:ext>
            </a:extLst>
          </p:cNvPr>
          <p:cNvPicPr>
            <a:picLocks noGrp="1" noChangeAspect="1"/>
          </p:cNvPicPr>
          <p:nvPr>
            <p:ph sz="half" idx="1"/>
          </p:nvPr>
        </p:nvPicPr>
        <p:blipFill>
          <a:blip r:embed="rId2"/>
          <a:stretch>
            <a:fillRect/>
          </a:stretch>
        </p:blipFill>
        <p:spPr>
          <a:xfrm>
            <a:off x="949739" y="368873"/>
            <a:ext cx="3251200" cy="825500"/>
          </a:xfrm>
        </p:spPr>
      </p:pic>
    </p:spTree>
    <p:extLst>
      <p:ext uri="{BB962C8B-B14F-4D97-AF65-F5344CB8AC3E}">
        <p14:creationId xmlns:p14="http://schemas.microsoft.com/office/powerpoint/2010/main" val="1872565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9A44-9E31-40AD-AABD-BAB90396A4FA}"/>
              </a:ext>
            </a:extLst>
          </p:cNvPr>
          <p:cNvSpPr>
            <a:spLocks noGrp="1"/>
          </p:cNvSpPr>
          <p:nvPr>
            <p:ph type="title"/>
          </p:nvPr>
        </p:nvSpPr>
        <p:spPr/>
        <p:txBody>
          <a:bodyPr>
            <a:normAutofit/>
          </a:bodyPr>
          <a:lstStyle/>
          <a:p>
            <a:r>
              <a:rPr lang="en-US" sz="4000" b="1" dirty="0"/>
              <a:t>PASC Collaboratory</a:t>
            </a:r>
          </a:p>
        </p:txBody>
      </p:sp>
      <p:sp>
        <p:nvSpPr>
          <p:cNvPr id="3" name="Text Placeholder 2">
            <a:extLst>
              <a:ext uri="{FF2B5EF4-FFF2-40B4-BE49-F238E27FC236}">
                <a16:creationId xmlns:a16="http://schemas.microsoft.com/office/drawing/2014/main" id="{901F8A4C-0AFC-4C2F-9D2A-7F8460A0C1AA}"/>
              </a:ext>
            </a:extLst>
          </p:cNvPr>
          <p:cNvSpPr>
            <a:spLocks noGrp="1"/>
          </p:cNvSpPr>
          <p:nvPr>
            <p:ph type="body" idx="1"/>
          </p:nvPr>
        </p:nvSpPr>
        <p:spPr/>
        <p:txBody>
          <a:bodyPr/>
          <a:lstStyle/>
          <a:p>
            <a:r>
              <a:rPr lang="en-US" dirty="0"/>
              <a:t>Kelly Dooley</a:t>
            </a:r>
          </a:p>
        </p:txBody>
      </p:sp>
    </p:spTree>
    <p:extLst>
      <p:ext uri="{BB962C8B-B14F-4D97-AF65-F5344CB8AC3E}">
        <p14:creationId xmlns:p14="http://schemas.microsoft.com/office/powerpoint/2010/main" val="1317827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4325112" y="1943100"/>
            <a:ext cx="7028688" cy="3706586"/>
          </a:xfrm>
        </p:spPr>
        <p:txBody>
          <a:bodyPr>
            <a:normAutofit/>
          </a:bodyPr>
          <a:lstStyle/>
          <a:p>
            <a:pPr marL="0" indent="0" algn="ctr">
              <a:buNone/>
            </a:pPr>
            <a:endParaRPr lang="en-US" sz="4800" b="1" dirty="0"/>
          </a:p>
          <a:p>
            <a:pPr marL="0" indent="0" algn="ctr">
              <a:buNone/>
            </a:pPr>
            <a:r>
              <a:rPr lang="en-US" sz="6000" b="1" dirty="0"/>
              <a:t>Questions/Discussion</a:t>
            </a:r>
          </a:p>
          <a:p>
            <a:pPr marL="0" indent="0" algn="ctr">
              <a:buNone/>
            </a:pPr>
            <a:endParaRPr lang="en-US" sz="6000" b="1" dirty="0"/>
          </a:p>
          <a:p>
            <a:pPr marL="0" indent="0" algn="ctr">
              <a:buNone/>
            </a:pPr>
            <a:r>
              <a:rPr lang="en-US" sz="3600" dirty="0"/>
              <a:t>COVID-19 Clinical Research Center</a:t>
            </a:r>
          </a:p>
          <a:p>
            <a:pPr marL="0" indent="0" algn="ctr">
              <a:buNone/>
            </a:pPr>
            <a:endParaRPr lang="en-US" sz="6000" dirty="0"/>
          </a:p>
        </p:txBody>
      </p:sp>
      <p:cxnSp>
        <p:nvCxnSpPr>
          <p:cNvPr id="6" name="Straight Connector 5"/>
          <p:cNvCxnSpPr/>
          <p:nvPr/>
        </p:nvCxnSpPr>
        <p:spPr>
          <a:xfrm>
            <a:off x="4686134" y="4625163"/>
            <a:ext cx="635826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67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9B29D-3859-4E6C-99CF-A58719F3ED0C}"/>
              </a:ext>
            </a:extLst>
          </p:cNvPr>
          <p:cNvSpPr>
            <a:spLocks noGrp="1"/>
          </p:cNvSpPr>
          <p:nvPr>
            <p:ph type="title"/>
          </p:nvPr>
        </p:nvSpPr>
        <p:spPr/>
        <p:txBody>
          <a:bodyPr/>
          <a:lstStyle/>
          <a:p>
            <a:r>
              <a:rPr lang="en-US" b="1" dirty="0"/>
              <a:t>Clinical &amp; Research Resources at JHU</a:t>
            </a:r>
          </a:p>
        </p:txBody>
      </p:sp>
      <p:sp>
        <p:nvSpPr>
          <p:cNvPr id="3" name="Content Placeholder 2">
            <a:extLst>
              <a:ext uri="{FF2B5EF4-FFF2-40B4-BE49-F238E27FC236}">
                <a16:creationId xmlns:a16="http://schemas.microsoft.com/office/drawing/2014/main" id="{090A4A3D-2D74-445C-A220-3D0F84D37EE8}"/>
              </a:ext>
            </a:extLst>
          </p:cNvPr>
          <p:cNvSpPr>
            <a:spLocks noGrp="1"/>
          </p:cNvSpPr>
          <p:nvPr>
            <p:ph idx="1"/>
          </p:nvPr>
        </p:nvSpPr>
        <p:spPr/>
        <p:txBody>
          <a:bodyPr>
            <a:normAutofit fontScale="77500" lnSpcReduction="20000"/>
          </a:bodyPr>
          <a:lstStyle/>
          <a:p>
            <a:r>
              <a:rPr lang="en-US" dirty="0"/>
              <a:t>Johns Hopkins Post-Acute COVID-19 Team (PACT) Clinic</a:t>
            </a:r>
          </a:p>
          <a:p>
            <a:pPr lvl="1"/>
            <a:r>
              <a:rPr lang="en-US" dirty="0"/>
              <a:t>Ann Parker and Alba </a:t>
            </a:r>
            <a:r>
              <a:rPr lang="en-US" dirty="0" err="1"/>
              <a:t>Azola</a:t>
            </a:r>
            <a:endParaRPr lang="en-US" dirty="0"/>
          </a:p>
          <a:p>
            <a:pPr lvl="1"/>
            <a:r>
              <a:rPr lang="en-US" dirty="0"/>
              <a:t>&gt;700 patients</a:t>
            </a:r>
          </a:p>
          <a:p>
            <a:r>
              <a:rPr lang="en-US" dirty="0"/>
              <a:t>HOPE Registry </a:t>
            </a:r>
          </a:p>
          <a:p>
            <a:pPr lvl="1"/>
            <a:r>
              <a:rPr lang="en-US" dirty="0"/>
              <a:t>Pts who have a test at JHMI facility </a:t>
            </a:r>
          </a:p>
          <a:p>
            <a:pPr lvl="1"/>
            <a:r>
              <a:rPr lang="en-US" dirty="0"/>
              <a:t>11,731 participants, 18% COVID+</a:t>
            </a:r>
          </a:p>
          <a:p>
            <a:r>
              <a:rPr lang="en-US" dirty="0"/>
              <a:t>COVID-19 Precision Medicine Analytics Platform (JH CROWN)</a:t>
            </a:r>
          </a:p>
          <a:p>
            <a:pPr lvl="1"/>
            <a:r>
              <a:rPr lang="en-US" dirty="0"/>
              <a:t>Pts with COVID-19 diagnosis at JHMI facility</a:t>
            </a:r>
          </a:p>
          <a:p>
            <a:pPr lvl="1"/>
            <a:r>
              <a:rPr lang="en-US" dirty="0"/>
              <a:t>EMR resource</a:t>
            </a:r>
          </a:p>
          <a:p>
            <a:r>
              <a:rPr lang="en-US" dirty="0"/>
              <a:t>JH </a:t>
            </a:r>
            <a:r>
              <a:rPr lang="en-US" dirty="0" err="1"/>
              <a:t>ThRIVE</a:t>
            </a:r>
            <a:r>
              <a:rPr lang="en-US" dirty="0"/>
              <a:t> consortium</a:t>
            </a:r>
          </a:p>
          <a:p>
            <a:pPr lvl="1"/>
            <a:r>
              <a:rPr lang="en-US" dirty="0"/>
              <a:t>Kelly Gebo, Keri Althoff	</a:t>
            </a:r>
          </a:p>
          <a:p>
            <a:pPr lvl="1"/>
            <a:r>
              <a:rPr lang="en-US" dirty="0"/>
              <a:t>Autopsy cohort, selected for funding</a:t>
            </a:r>
          </a:p>
          <a:p>
            <a:r>
              <a:rPr lang="en-US" dirty="0"/>
              <a:t>Christopher Chute, award for EHR project (220K-person virtual cohort, machine learning)</a:t>
            </a:r>
          </a:p>
          <a:p>
            <a:pPr marL="457200" lvl="1" indent="0">
              <a:buNone/>
            </a:pPr>
            <a:endParaRPr lang="en-US" dirty="0"/>
          </a:p>
          <a:p>
            <a:pPr lvl="1"/>
            <a:endParaRPr lang="en-US" dirty="0"/>
          </a:p>
        </p:txBody>
      </p:sp>
    </p:spTree>
    <p:extLst>
      <p:ext uri="{BB962C8B-B14F-4D97-AF65-F5344CB8AC3E}">
        <p14:creationId xmlns:p14="http://schemas.microsoft.com/office/powerpoint/2010/main" val="216228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mn-lt"/>
              </a:rPr>
              <a:t>Patients with COVID-19 in </a:t>
            </a:r>
            <a:br>
              <a:rPr lang="en-US" sz="3600" dirty="0">
                <a:latin typeface="+mn-lt"/>
              </a:rPr>
            </a:br>
            <a:r>
              <a:rPr lang="en-US" sz="3600" dirty="0">
                <a:latin typeface="+mn-lt"/>
              </a:rPr>
              <a:t>Community and Regional </a:t>
            </a:r>
            <a:br>
              <a:rPr lang="en-US" sz="3600" dirty="0">
                <a:latin typeface="+mn-lt"/>
              </a:rPr>
            </a:br>
            <a:r>
              <a:rPr lang="en-US" sz="3600" dirty="0">
                <a:latin typeface="+mn-lt"/>
              </a:rPr>
              <a:t>Hospitals in JHCRN </a:t>
            </a:r>
          </a:p>
        </p:txBody>
      </p:sp>
      <p:sp>
        <p:nvSpPr>
          <p:cNvPr id="3" name="Content Placeholder 2">
            <a:extLst>
              <a:ext uri="{FF2B5EF4-FFF2-40B4-BE49-F238E27FC236}">
                <a16:creationId xmlns:a16="http://schemas.microsoft.com/office/drawing/2014/main" id="{90209DDB-B2C3-48EE-9DD9-24F0F0532A78}"/>
              </a:ext>
            </a:extLst>
          </p:cNvPr>
          <p:cNvSpPr>
            <a:spLocks noGrp="1"/>
          </p:cNvSpPr>
          <p:nvPr>
            <p:ph idx="1"/>
          </p:nvPr>
        </p:nvSpPr>
        <p:spPr/>
        <p:txBody>
          <a:bodyPr/>
          <a:lstStyle/>
          <a:p>
            <a:endParaRPr lang="en-US"/>
          </a:p>
        </p:txBody>
      </p:sp>
      <p:grpSp>
        <p:nvGrpSpPr>
          <p:cNvPr id="7" name="Group 6"/>
          <p:cNvGrpSpPr/>
          <p:nvPr/>
        </p:nvGrpSpPr>
        <p:grpSpPr>
          <a:xfrm>
            <a:off x="613606" y="1608723"/>
            <a:ext cx="3112883" cy="3051666"/>
            <a:chOff x="507077" y="2319251"/>
            <a:chExt cx="3433156" cy="3225338"/>
          </a:xfrm>
          <a:scene3d>
            <a:camera prst="orthographicFront">
              <a:rot lat="0" lon="0" rev="0"/>
            </a:camera>
            <a:lightRig rig="balanced" dir="t">
              <a:rot lat="0" lon="0" rev="8700000"/>
            </a:lightRig>
          </a:scene3d>
        </p:grpSpPr>
        <p:sp>
          <p:nvSpPr>
            <p:cNvPr id="4" name="Oval 3"/>
            <p:cNvSpPr/>
            <p:nvPr/>
          </p:nvSpPr>
          <p:spPr>
            <a:xfrm>
              <a:off x="507077" y="2319251"/>
              <a:ext cx="3433156" cy="3225338"/>
            </a:xfrm>
            <a:prstGeom prst="ellipse">
              <a:avLst/>
            </a:prstGeom>
            <a:ln>
              <a:noFill/>
            </a:ln>
            <a:effectLst>
              <a:outerShdw blurRad="44450" dist="27940" dir="5400000" algn="ctr">
                <a:srgbClr val="000000">
                  <a:alpha val="32000"/>
                </a:srgbClr>
              </a:outerShdw>
            </a:effectLst>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TextBox 4"/>
            <p:cNvSpPr txBox="1"/>
            <p:nvPr/>
          </p:nvSpPr>
          <p:spPr>
            <a:xfrm>
              <a:off x="919809" y="3300978"/>
              <a:ext cx="2708695" cy="1323439"/>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000" dirty="0">
                  <a:solidFill>
                    <a:schemeClr val="bg1"/>
                  </a:solidFill>
                </a:rPr>
                <a:t>18,611 total COVID  admissions</a:t>
              </a:r>
            </a:p>
            <a:p>
              <a:pPr algn="ctr"/>
              <a:r>
                <a:rPr lang="en-US" sz="2000" dirty="0">
                  <a:solidFill>
                    <a:schemeClr val="bg1"/>
                  </a:solidFill>
                </a:rPr>
                <a:t>(Anne Arundel, Reading and Peninsula </a:t>
              </a:r>
              <a:r>
                <a:rPr lang="en-US" sz="2000" dirty="0" err="1">
                  <a:solidFill>
                    <a:schemeClr val="bg1"/>
                  </a:solidFill>
                </a:rPr>
                <a:t>Sytems</a:t>
              </a:r>
              <a:r>
                <a:rPr lang="en-US" sz="2000" dirty="0">
                  <a:solidFill>
                    <a:schemeClr val="bg1"/>
                  </a:solidFill>
                </a:rPr>
                <a:t>)</a:t>
              </a:r>
            </a:p>
          </p:txBody>
        </p:sp>
      </p:grpSp>
      <p:grpSp>
        <p:nvGrpSpPr>
          <p:cNvPr id="9" name="Group 8"/>
          <p:cNvGrpSpPr/>
          <p:nvPr/>
        </p:nvGrpSpPr>
        <p:grpSpPr>
          <a:xfrm>
            <a:off x="2753277" y="3953984"/>
            <a:ext cx="2640264" cy="2273060"/>
            <a:chOff x="5020887" y="1116677"/>
            <a:chExt cx="3433156" cy="3225338"/>
          </a:xfrm>
          <a:scene3d>
            <a:camera prst="orthographicFront">
              <a:rot lat="0" lon="0" rev="0"/>
            </a:camera>
            <a:lightRig rig="balanced" dir="t">
              <a:rot lat="0" lon="0" rev="8700000"/>
            </a:lightRig>
          </a:scene3d>
        </p:grpSpPr>
        <p:sp>
          <p:nvSpPr>
            <p:cNvPr id="6" name="Oval 5"/>
            <p:cNvSpPr/>
            <p:nvPr/>
          </p:nvSpPr>
          <p:spPr>
            <a:xfrm>
              <a:off x="5020887" y="1116677"/>
              <a:ext cx="3433156" cy="3225338"/>
            </a:xfrm>
            <a:prstGeom prst="ellipse">
              <a:avLst/>
            </a:prstGeom>
            <a:ln>
              <a:noFill/>
            </a:ln>
            <a:effectLst>
              <a:outerShdw blurRad="44450" dist="27940" dir="5400000" algn="ctr">
                <a:srgbClr val="000000">
                  <a:alpha val="32000"/>
                </a:srgbClr>
              </a:outerShdw>
            </a:effectLst>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 name="TextBox 7"/>
            <p:cNvSpPr txBox="1"/>
            <p:nvPr/>
          </p:nvSpPr>
          <p:spPr>
            <a:xfrm>
              <a:off x="5646603" y="1792288"/>
              <a:ext cx="2183985" cy="92333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dirty="0">
                  <a:solidFill>
                    <a:schemeClr val="bg1"/>
                  </a:solidFill>
                </a:rPr>
                <a:t>Over 5,000 Participants Enrolled in research studies </a:t>
              </a:r>
            </a:p>
          </p:txBody>
        </p:sp>
      </p:grpSp>
      <p:grpSp>
        <p:nvGrpSpPr>
          <p:cNvPr id="10" name="Group 9"/>
          <p:cNvGrpSpPr/>
          <p:nvPr/>
        </p:nvGrpSpPr>
        <p:grpSpPr>
          <a:xfrm>
            <a:off x="3711302" y="1585120"/>
            <a:ext cx="2333348" cy="2509485"/>
            <a:chOff x="5039569" y="1211515"/>
            <a:chExt cx="3433156" cy="3571235"/>
          </a:xfrm>
          <a:scene3d>
            <a:camera prst="orthographicFront">
              <a:rot lat="0" lon="0" rev="0"/>
            </a:camera>
            <a:lightRig rig="balanced" dir="t">
              <a:rot lat="0" lon="0" rev="8700000"/>
            </a:lightRig>
          </a:scene3d>
        </p:grpSpPr>
        <p:sp>
          <p:nvSpPr>
            <p:cNvPr id="11" name="Oval 10"/>
            <p:cNvSpPr/>
            <p:nvPr/>
          </p:nvSpPr>
          <p:spPr>
            <a:xfrm>
              <a:off x="5039569" y="1211515"/>
              <a:ext cx="3433156" cy="3571235"/>
            </a:xfrm>
            <a:prstGeom prst="ellipse">
              <a:avLst/>
            </a:prstGeom>
            <a:ln>
              <a:noFill/>
            </a:ln>
            <a:effectLst>
              <a:outerShdw blurRad="44450" dist="27940" dir="5400000" algn="ctr">
                <a:srgbClr val="000000">
                  <a:alpha val="32000"/>
                </a:srgbClr>
              </a:outerShdw>
            </a:effectLst>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TextBox 11"/>
            <p:cNvSpPr txBox="1"/>
            <p:nvPr/>
          </p:nvSpPr>
          <p:spPr>
            <a:xfrm>
              <a:off x="5644340" y="2153199"/>
              <a:ext cx="2186247" cy="1182479"/>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000" dirty="0">
                  <a:solidFill>
                    <a:schemeClr val="bg1"/>
                  </a:solidFill>
                </a:rPr>
                <a:t> Urban, suburban and rural locations</a:t>
              </a:r>
            </a:p>
          </p:txBody>
        </p:sp>
      </p:grpSp>
      <p:grpSp>
        <p:nvGrpSpPr>
          <p:cNvPr id="28" name="Group 27">
            <a:extLst>
              <a:ext uri="{FF2B5EF4-FFF2-40B4-BE49-F238E27FC236}">
                <a16:creationId xmlns:a16="http://schemas.microsoft.com/office/drawing/2014/main" id="{7E63E806-B0A2-4305-B4CC-805A43A6F592}"/>
              </a:ext>
            </a:extLst>
          </p:cNvPr>
          <p:cNvGrpSpPr/>
          <p:nvPr/>
        </p:nvGrpSpPr>
        <p:grpSpPr>
          <a:xfrm>
            <a:off x="920121" y="0"/>
            <a:ext cx="11271879" cy="6858000"/>
            <a:chOff x="376657" y="-680210"/>
            <a:chExt cx="11271879" cy="6858000"/>
          </a:xfrm>
        </p:grpSpPr>
        <p:grpSp>
          <p:nvGrpSpPr>
            <p:cNvPr id="14" name="Group 13">
              <a:extLst>
                <a:ext uri="{FF2B5EF4-FFF2-40B4-BE49-F238E27FC236}">
                  <a16:creationId xmlns:a16="http://schemas.microsoft.com/office/drawing/2014/main" id="{D9A4BD1E-88FD-4D59-B05B-A115955C236C}"/>
                </a:ext>
              </a:extLst>
            </p:cNvPr>
            <p:cNvGrpSpPr/>
            <p:nvPr/>
          </p:nvGrpSpPr>
          <p:grpSpPr>
            <a:xfrm>
              <a:off x="376657" y="-680210"/>
              <a:ext cx="11271879" cy="6858000"/>
              <a:chOff x="343322" y="-1223840"/>
              <a:chExt cx="11271879" cy="6346371"/>
            </a:xfrm>
          </p:grpSpPr>
          <p:grpSp>
            <p:nvGrpSpPr>
              <p:cNvPr id="15" name="Group 14">
                <a:extLst>
                  <a:ext uri="{FF2B5EF4-FFF2-40B4-BE49-F238E27FC236}">
                    <a16:creationId xmlns:a16="http://schemas.microsoft.com/office/drawing/2014/main" id="{4F6E9B8C-5DDE-4224-9AD3-C74BD3872073}"/>
                  </a:ext>
                </a:extLst>
              </p:cNvPr>
              <p:cNvGrpSpPr/>
              <p:nvPr/>
            </p:nvGrpSpPr>
            <p:grpSpPr>
              <a:xfrm>
                <a:off x="6180223" y="-1223840"/>
                <a:ext cx="5434978" cy="6346371"/>
                <a:chOff x="6515658" y="-1151818"/>
                <a:chExt cx="5434978" cy="6346371"/>
              </a:xfrm>
            </p:grpSpPr>
            <p:pic>
              <p:nvPicPr>
                <p:cNvPr id="19" name="Picture 18">
                  <a:extLst>
                    <a:ext uri="{FF2B5EF4-FFF2-40B4-BE49-F238E27FC236}">
                      <a16:creationId xmlns:a16="http://schemas.microsoft.com/office/drawing/2014/main" id="{428163FE-86FE-4A40-A981-891B27278A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15658" y="-1151818"/>
                  <a:ext cx="5434978" cy="6346371"/>
                </a:xfrm>
                <a:prstGeom prst="rect">
                  <a:avLst/>
                </a:prstGeom>
              </p:spPr>
            </p:pic>
            <p:pic>
              <p:nvPicPr>
                <p:cNvPr id="20" name="Picture 19">
                  <a:extLst>
                    <a:ext uri="{FF2B5EF4-FFF2-40B4-BE49-F238E27FC236}">
                      <a16:creationId xmlns:a16="http://schemas.microsoft.com/office/drawing/2014/main" id="{18BE38A0-E4AF-409A-8E06-105806622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048" y="4194428"/>
                  <a:ext cx="1506523" cy="897888"/>
                </a:xfrm>
                <a:prstGeom prst="rect">
                  <a:avLst/>
                </a:prstGeom>
              </p:spPr>
            </p:pic>
            <p:pic>
              <p:nvPicPr>
                <p:cNvPr id="21" name="Picture 20">
                  <a:extLst>
                    <a:ext uri="{FF2B5EF4-FFF2-40B4-BE49-F238E27FC236}">
                      <a16:creationId xmlns:a16="http://schemas.microsoft.com/office/drawing/2014/main" id="{0FA03987-5334-4BB0-B229-2F7E06ABF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4637" y="3160891"/>
                  <a:ext cx="2232393" cy="943116"/>
                </a:xfrm>
                <a:prstGeom prst="rect">
                  <a:avLst/>
                </a:prstGeom>
              </p:spPr>
            </p:pic>
            <p:pic>
              <p:nvPicPr>
                <p:cNvPr id="22" name="Picture 21">
                  <a:extLst>
                    <a:ext uri="{FF2B5EF4-FFF2-40B4-BE49-F238E27FC236}">
                      <a16:creationId xmlns:a16="http://schemas.microsoft.com/office/drawing/2014/main" id="{CE48215F-1E90-49F7-AD1D-2A1E6FD5D3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166"/>
                <a:stretch/>
              </p:blipFill>
              <p:spPr>
                <a:xfrm>
                  <a:off x="9435155" y="4314838"/>
                  <a:ext cx="1766393" cy="657068"/>
                </a:xfrm>
                <a:prstGeom prst="rect">
                  <a:avLst/>
                </a:prstGeom>
              </p:spPr>
            </p:pic>
            <p:pic>
              <p:nvPicPr>
                <p:cNvPr id="23" name="Picture 22">
                  <a:extLst>
                    <a:ext uri="{FF2B5EF4-FFF2-40B4-BE49-F238E27FC236}">
                      <a16:creationId xmlns:a16="http://schemas.microsoft.com/office/drawing/2014/main" id="{B5BC4F14-920D-4680-933C-AF10843DCF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4600" y="1927424"/>
                  <a:ext cx="1889088" cy="661181"/>
                </a:xfrm>
                <a:prstGeom prst="rect">
                  <a:avLst/>
                </a:prstGeom>
              </p:spPr>
            </p:pic>
            <p:pic>
              <p:nvPicPr>
                <p:cNvPr id="24" name="Picture 23">
                  <a:extLst>
                    <a:ext uri="{FF2B5EF4-FFF2-40B4-BE49-F238E27FC236}">
                      <a16:creationId xmlns:a16="http://schemas.microsoft.com/office/drawing/2014/main" id="{35B1EFA8-166A-4EFA-B16A-AF3664460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137" y="898252"/>
                  <a:ext cx="2002431" cy="777922"/>
                </a:xfrm>
                <a:prstGeom prst="rect">
                  <a:avLst/>
                </a:prstGeom>
              </p:spPr>
            </p:pic>
            <p:pic>
              <p:nvPicPr>
                <p:cNvPr id="25" name="Picture 24">
                  <a:extLst>
                    <a:ext uri="{FF2B5EF4-FFF2-40B4-BE49-F238E27FC236}">
                      <a16:creationId xmlns:a16="http://schemas.microsoft.com/office/drawing/2014/main" id="{6D3B9DFA-FFB6-4EDF-80E2-4984B8DDD5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1412" y="-385928"/>
                  <a:ext cx="3153386" cy="1109552"/>
                </a:xfrm>
                <a:prstGeom prst="rect">
                  <a:avLst/>
                </a:prstGeom>
              </p:spPr>
            </p:pic>
          </p:grpSp>
          <p:sp>
            <p:nvSpPr>
              <p:cNvPr id="16" name="AutoShape 4" descr="9-George-Mason-University-logo - Online Masters In Public Health">
                <a:extLst>
                  <a:ext uri="{FF2B5EF4-FFF2-40B4-BE49-F238E27FC236}">
                    <a16:creationId xmlns:a16="http://schemas.microsoft.com/office/drawing/2014/main" id="{CD7EE301-04DD-40FD-A1B8-2655A4C8007A}"/>
                  </a:ext>
                </a:extLst>
              </p:cNvPr>
              <p:cNvSpPr>
                <a:spLocks noChangeAspect="1" noChangeArrowheads="1"/>
              </p:cNvSpPr>
              <p:nvPr/>
            </p:nvSpPr>
            <p:spPr bwMode="auto">
              <a:xfrm>
                <a:off x="343322" y="-4179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A544ED64-8107-4459-8ECC-EA1F925037A9}"/>
                  </a:ext>
                </a:extLst>
              </p:cNvPr>
              <p:cNvPicPr>
                <a:picLocks noChangeAspect="1"/>
              </p:cNvPicPr>
              <p:nvPr/>
            </p:nvPicPr>
            <p:blipFill>
              <a:blip r:embed="rId10"/>
              <a:stretch>
                <a:fillRect/>
              </a:stretch>
            </p:blipFill>
            <p:spPr>
              <a:xfrm>
                <a:off x="6336405" y="2941212"/>
                <a:ext cx="1514503" cy="973004"/>
              </a:xfrm>
              <a:prstGeom prst="rect">
                <a:avLst/>
              </a:prstGeom>
            </p:spPr>
          </p:pic>
        </p:grpSp>
        <p:pic>
          <p:nvPicPr>
            <p:cNvPr id="26" name="Picture 25">
              <a:extLst>
                <a:ext uri="{FF2B5EF4-FFF2-40B4-BE49-F238E27FC236}">
                  <a16:creationId xmlns:a16="http://schemas.microsoft.com/office/drawing/2014/main" id="{D72E62FC-EF9A-4009-81AE-39946F5BB4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9386" y="1489520"/>
              <a:ext cx="2138521" cy="513245"/>
            </a:xfrm>
            <a:prstGeom prst="rect">
              <a:avLst/>
            </a:prstGeom>
          </p:spPr>
        </p:pic>
        <p:pic>
          <p:nvPicPr>
            <p:cNvPr id="27" name="Picture 26">
              <a:extLst>
                <a:ext uri="{FF2B5EF4-FFF2-40B4-BE49-F238E27FC236}">
                  <a16:creationId xmlns:a16="http://schemas.microsoft.com/office/drawing/2014/main" id="{64FCB696-9C21-4418-ABEA-B0427D8E86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3558" y="2497570"/>
              <a:ext cx="2533622" cy="411885"/>
            </a:xfrm>
            <a:prstGeom prst="rect">
              <a:avLst/>
            </a:prstGeom>
          </p:spPr>
        </p:pic>
      </p:grpSp>
      <p:sp>
        <p:nvSpPr>
          <p:cNvPr id="29" name="TextBox 28">
            <a:extLst>
              <a:ext uri="{FF2B5EF4-FFF2-40B4-BE49-F238E27FC236}">
                <a16:creationId xmlns:a16="http://schemas.microsoft.com/office/drawing/2014/main" id="{CB246289-82C2-4850-BAFA-619EEEB1C7B1}"/>
              </a:ext>
            </a:extLst>
          </p:cNvPr>
          <p:cNvSpPr txBox="1"/>
          <p:nvPr/>
        </p:nvSpPr>
        <p:spPr>
          <a:xfrm>
            <a:off x="322810" y="6157940"/>
            <a:ext cx="4003147" cy="646331"/>
          </a:xfrm>
          <a:prstGeom prst="rect">
            <a:avLst/>
          </a:prstGeom>
          <a:noFill/>
        </p:spPr>
        <p:txBody>
          <a:bodyPr wrap="none" rtlCol="0">
            <a:spAutoFit/>
          </a:bodyPr>
          <a:lstStyle/>
          <a:p>
            <a:r>
              <a:rPr lang="en-US" dirty="0"/>
              <a:t>Johns Hopkins Clinical Research Network</a:t>
            </a:r>
          </a:p>
          <a:p>
            <a:r>
              <a:rPr lang="en-US" i="1" dirty="0"/>
              <a:t>Thanks to Adrian Dobs, MD MHS</a:t>
            </a:r>
          </a:p>
        </p:txBody>
      </p:sp>
    </p:spTree>
    <p:extLst>
      <p:ext uri="{BB962C8B-B14F-4D97-AF65-F5344CB8AC3E}">
        <p14:creationId xmlns:p14="http://schemas.microsoft.com/office/powerpoint/2010/main" val="17600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2925-D459-4844-9532-2656F902A7F5}"/>
              </a:ext>
            </a:extLst>
          </p:cNvPr>
          <p:cNvSpPr>
            <a:spLocks noGrp="1"/>
          </p:cNvSpPr>
          <p:nvPr>
            <p:ph type="title"/>
          </p:nvPr>
        </p:nvSpPr>
        <p:spPr/>
        <p:txBody>
          <a:bodyPr>
            <a:noAutofit/>
          </a:bodyPr>
          <a:lstStyle/>
          <a:p>
            <a:r>
              <a:rPr lang="en-US" sz="3200" b="1" dirty="0"/>
              <a:t>PASC Projects at Hopkins</a:t>
            </a:r>
          </a:p>
        </p:txBody>
      </p:sp>
      <p:sp>
        <p:nvSpPr>
          <p:cNvPr id="3" name="Content Placeholder 2">
            <a:extLst>
              <a:ext uri="{FF2B5EF4-FFF2-40B4-BE49-F238E27FC236}">
                <a16:creationId xmlns:a16="http://schemas.microsoft.com/office/drawing/2014/main" id="{D710C41B-7578-4860-A6A5-D8EE9A306060}"/>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E90D0747-9EE6-4C09-B196-ECFD5704A72B}"/>
              </a:ext>
            </a:extLst>
          </p:cNvPr>
          <p:cNvGraphicFramePr>
            <a:graphicFrameLocks noGrp="1"/>
          </p:cNvGraphicFramePr>
          <p:nvPr>
            <p:extLst>
              <p:ext uri="{D42A27DB-BD31-4B8C-83A1-F6EECF244321}">
                <p14:modId xmlns:p14="http://schemas.microsoft.com/office/powerpoint/2010/main" val="2747743920"/>
              </p:ext>
            </p:extLst>
          </p:nvPr>
        </p:nvGraphicFramePr>
        <p:xfrm>
          <a:off x="1" y="1400817"/>
          <a:ext cx="12191999" cy="5428095"/>
        </p:xfrm>
        <a:graphic>
          <a:graphicData uri="http://schemas.openxmlformats.org/drawingml/2006/table">
            <a:tbl>
              <a:tblPr firstRow="1" firstCol="1" bandRow="1">
                <a:tableStyleId>{793D81CF-94F2-401A-BA57-92F5A7B2D0C5}</a:tableStyleId>
              </a:tblPr>
              <a:tblGrid>
                <a:gridCol w="3403716">
                  <a:extLst>
                    <a:ext uri="{9D8B030D-6E8A-4147-A177-3AD203B41FA5}">
                      <a16:colId xmlns:a16="http://schemas.microsoft.com/office/drawing/2014/main" val="248489529"/>
                    </a:ext>
                  </a:extLst>
                </a:gridCol>
                <a:gridCol w="8788283">
                  <a:extLst>
                    <a:ext uri="{9D8B030D-6E8A-4147-A177-3AD203B41FA5}">
                      <a16:colId xmlns:a16="http://schemas.microsoft.com/office/drawing/2014/main" val="3686482903"/>
                    </a:ext>
                  </a:extLst>
                </a:gridCol>
              </a:tblGrid>
              <a:tr h="0">
                <a:tc>
                  <a:txBody>
                    <a:bodyPr/>
                    <a:lstStyle/>
                    <a:p>
                      <a:pPr marL="0" marR="0" algn="ctr">
                        <a:lnSpc>
                          <a:spcPct val="107000"/>
                        </a:lnSpc>
                        <a:spcBef>
                          <a:spcPts val="0"/>
                        </a:spcBef>
                        <a:spcAft>
                          <a:spcPts val="0"/>
                        </a:spcAft>
                      </a:pPr>
                      <a:br>
                        <a:rPr lang="en-US" sz="1300" dirty="0">
                          <a:effectLst/>
                        </a:rPr>
                      </a:br>
                      <a:r>
                        <a:rPr lang="en-US" sz="1300" dirty="0">
                          <a:effectLst/>
                        </a:rPr>
                        <a:t>PI</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ctr"/>
                </a:tc>
                <a:tc>
                  <a:txBody>
                    <a:bodyPr/>
                    <a:lstStyle/>
                    <a:p>
                      <a:pPr marL="0" marR="0" algn="ctr">
                        <a:lnSpc>
                          <a:spcPct val="107000"/>
                        </a:lnSpc>
                        <a:spcBef>
                          <a:spcPts val="0"/>
                        </a:spcBef>
                        <a:spcAft>
                          <a:spcPts val="0"/>
                        </a:spcAft>
                      </a:pPr>
                      <a:r>
                        <a:rPr lang="en-US" sz="1300" dirty="0">
                          <a:effectLst/>
                        </a:rPr>
                        <a:t>Study Title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ctr"/>
                </a:tc>
                <a:extLst>
                  <a:ext uri="{0D108BD9-81ED-4DB2-BD59-A6C34878D82A}">
                    <a16:rowId xmlns:a16="http://schemas.microsoft.com/office/drawing/2014/main" val="3496530108"/>
                  </a:ext>
                </a:extLst>
              </a:tr>
              <a:tr h="257240">
                <a:tc>
                  <a:txBody>
                    <a:bodyPr/>
                    <a:lstStyle/>
                    <a:p>
                      <a:pPr marL="0" marR="0">
                        <a:lnSpc>
                          <a:spcPct val="107000"/>
                        </a:lnSpc>
                        <a:spcBef>
                          <a:spcPts val="0"/>
                        </a:spcBef>
                        <a:spcAft>
                          <a:spcPts val="0"/>
                        </a:spcAft>
                      </a:pPr>
                      <a:r>
                        <a:rPr lang="en-US" sz="1300">
                          <a:effectLst/>
                        </a:rPr>
                        <a:t>Sami Alasfar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A study to assess physical, mental and cognitive impairments in kidney transplant patients who had COVID-19 infection"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2497535244"/>
                  </a:ext>
                </a:extLst>
              </a:tr>
              <a:tr h="185654">
                <a:tc>
                  <a:txBody>
                    <a:bodyPr/>
                    <a:lstStyle/>
                    <a:p>
                      <a:pPr marL="0" marR="0">
                        <a:lnSpc>
                          <a:spcPct val="107000"/>
                        </a:lnSpc>
                        <a:spcBef>
                          <a:spcPts val="0"/>
                        </a:spcBef>
                        <a:spcAft>
                          <a:spcPts val="0"/>
                        </a:spcAft>
                      </a:pPr>
                      <a:r>
                        <a:rPr lang="en-US" sz="1300">
                          <a:effectLst/>
                        </a:rPr>
                        <a:t>Leah Rubin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Neuropsychiatric sequela of SARS-COV-2 infection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932223298"/>
                  </a:ext>
                </a:extLst>
              </a:tr>
              <a:tr h="185654">
                <a:tc>
                  <a:txBody>
                    <a:bodyPr/>
                    <a:lstStyle/>
                    <a:p>
                      <a:pPr marL="0" marR="0">
                        <a:lnSpc>
                          <a:spcPct val="107000"/>
                        </a:lnSpc>
                        <a:spcBef>
                          <a:spcPts val="0"/>
                        </a:spcBef>
                        <a:spcAft>
                          <a:spcPts val="0"/>
                        </a:spcAft>
                      </a:pPr>
                      <a:r>
                        <a:rPr lang="en-US" sz="1300">
                          <a:effectLst/>
                        </a:rPr>
                        <a:t>Sung-Min Cho</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Tele-Yoga for COVID Long Haulers: A digital interventional trial to improve physical and mental health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4007476775"/>
                  </a:ext>
                </a:extLst>
              </a:tr>
              <a:tr h="185654">
                <a:tc>
                  <a:txBody>
                    <a:bodyPr/>
                    <a:lstStyle/>
                    <a:p>
                      <a:pPr marL="0" marR="0">
                        <a:lnSpc>
                          <a:spcPct val="107000"/>
                        </a:lnSpc>
                        <a:spcBef>
                          <a:spcPts val="0"/>
                        </a:spcBef>
                        <a:spcAft>
                          <a:spcPts val="0"/>
                        </a:spcAft>
                      </a:pPr>
                      <a:r>
                        <a:rPr lang="en-US" sz="1300">
                          <a:effectLst/>
                        </a:rPr>
                        <a:t>Anupama Kumar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Cognitive Assessment in COVID Positive Patients Using the DANA App</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62572202"/>
                  </a:ext>
                </a:extLst>
              </a:tr>
              <a:tr h="185654">
                <a:tc>
                  <a:txBody>
                    <a:bodyPr/>
                    <a:lstStyle/>
                    <a:p>
                      <a:pPr marL="0" marR="0">
                        <a:lnSpc>
                          <a:spcPct val="107000"/>
                        </a:lnSpc>
                        <a:spcBef>
                          <a:spcPts val="0"/>
                        </a:spcBef>
                        <a:spcAft>
                          <a:spcPts val="0"/>
                        </a:spcAft>
                      </a:pPr>
                      <a:r>
                        <a:rPr lang="en-US" sz="1300">
                          <a:effectLst/>
                        </a:rPr>
                        <a:t>Sung Min Cho</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Long-term impAct in inTEnsive caRe survivors of CORonavirus Disease-19 (The AFTERCOR Study)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904681727"/>
                  </a:ext>
                </a:extLst>
              </a:tr>
              <a:tr h="185654">
                <a:tc>
                  <a:txBody>
                    <a:bodyPr/>
                    <a:lstStyle/>
                    <a:p>
                      <a:pPr marL="0" marR="0">
                        <a:lnSpc>
                          <a:spcPct val="107000"/>
                        </a:lnSpc>
                        <a:spcBef>
                          <a:spcPts val="0"/>
                        </a:spcBef>
                        <a:spcAft>
                          <a:spcPts val="0"/>
                        </a:spcAft>
                      </a:pPr>
                      <a:r>
                        <a:rPr lang="en-US" sz="1300">
                          <a:effectLst/>
                        </a:rPr>
                        <a:t>Annie Antar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Symptoms and Biomarkers of Long COVID in People Living with HIV</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875819566"/>
                  </a:ext>
                </a:extLst>
              </a:tr>
              <a:tr h="185654">
                <a:tc>
                  <a:txBody>
                    <a:bodyPr/>
                    <a:lstStyle/>
                    <a:p>
                      <a:pPr marL="0" marR="0">
                        <a:lnSpc>
                          <a:spcPct val="107000"/>
                        </a:lnSpc>
                        <a:spcBef>
                          <a:spcPts val="0"/>
                        </a:spcBef>
                        <a:spcAft>
                          <a:spcPts val="0"/>
                        </a:spcAft>
                      </a:pPr>
                      <a:r>
                        <a:rPr lang="en-US" sz="1300">
                          <a:effectLst/>
                        </a:rPr>
                        <a:t>Ann Parker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COVID Patient Registry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2940209935"/>
                  </a:ext>
                </a:extLst>
              </a:tr>
              <a:tr h="185654">
                <a:tc>
                  <a:txBody>
                    <a:bodyPr/>
                    <a:lstStyle/>
                    <a:p>
                      <a:pPr marL="0" marR="0">
                        <a:lnSpc>
                          <a:spcPct val="107000"/>
                        </a:lnSpc>
                        <a:spcBef>
                          <a:spcPts val="0"/>
                        </a:spcBef>
                        <a:spcAft>
                          <a:spcPts val="0"/>
                        </a:spcAft>
                      </a:pPr>
                      <a:r>
                        <a:rPr lang="en-US" sz="1300">
                          <a:effectLst/>
                        </a:rPr>
                        <a:t>Jun Hua</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Impact of COVID-19 on Dementia Risk, Progression and Outcomes in Dementia Population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2567435334"/>
                  </a:ext>
                </a:extLst>
              </a:tr>
              <a:tr h="227200">
                <a:tc>
                  <a:txBody>
                    <a:bodyPr/>
                    <a:lstStyle/>
                    <a:p>
                      <a:pPr marL="0" marR="0">
                        <a:lnSpc>
                          <a:spcPct val="107000"/>
                        </a:lnSpc>
                        <a:spcBef>
                          <a:spcPts val="0"/>
                        </a:spcBef>
                        <a:spcAft>
                          <a:spcPts val="0"/>
                        </a:spcAft>
                      </a:pPr>
                      <a:r>
                        <a:rPr lang="en-US" sz="1300">
                          <a:effectLst/>
                        </a:rPr>
                        <a:t>Kelly Gebo &amp; Keri Althoff</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Johns Hopkins PASC CollaboraToRy for DIVersity and HEalth Disparities (JH ThRIVE): The PASC Autopsy Cohort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3723918986"/>
                  </a:ext>
                </a:extLst>
              </a:tr>
              <a:tr h="185654">
                <a:tc>
                  <a:txBody>
                    <a:bodyPr/>
                    <a:lstStyle/>
                    <a:p>
                      <a:pPr marL="0" marR="0">
                        <a:lnSpc>
                          <a:spcPct val="107000"/>
                        </a:lnSpc>
                        <a:spcBef>
                          <a:spcPts val="0"/>
                        </a:spcBef>
                        <a:spcAft>
                          <a:spcPts val="0"/>
                        </a:spcAft>
                      </a:pPr>
                      <a:r>
                        <a:rPr lang="en-US" sz="1300">
                          <a:effectLst/>
                        </a:rPr>
                        <a:t>Sevil Yasar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Imaging based neurobiological underpinnings of post-COVID cognitive sequelae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3773199720"/>
                  </a:ext>
                </a:extLst>
              </a:tr>
              <a:tr h="236999">
                <a:tc>
                  <a:txBody>
                    <a:bodyPr/>
                    <a:lstStyle/>
                    <a:p>
                      <a:pPr marL="0" marR="0">
                        <a:lnSpc>
                          <a:spcPct val="107000"/>
                        </a:lnSpc>
                        <a:spcBef>
                          <a:spcPts val="0"/>
                        </a:spcBef>
                        <a:spcAft>
                          <a:spcPts val="0"/>
                        </a:spcAft>
                      </a:pPr>
                      <a:r>
                        <a:rPr lang="en-US" sz="1300">
                          <a:effectLst/>
                        </a:rPr>
                        <a:t>Yvonne Commodore-Mensah, Bunmi Ogungbe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Cardiac-related Post-acute Sequela of COVID-19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707524656"/>
                  </a:ext>
                </a:extLst>
              </a:tr>
              <a:tr h="185654">
                <a:tc>
                  <a:txBody>
                    <a:bodyPr/>
                    <a:lstStyle/>
                    <a:p>
                      <a:pPr marL="0" marR="0">
                        <a:lnSpc>
                          <a:spcPct val="107000"/>
                        </a:lnSpc>
                        <a:spcBef>
                          <a:spcPts val="0"/>
                        </a:spcBef>
                        <a:spcAft>
                          <a:spcPts val="0"/>
                        </a:spcAft>
                      </a:pPr>
                      <a:r>
                        <a:rPr lang="en-US" sz="1300">
                          <a:effectLst/>
                        </a:rPr>
                        <a:t>Martin B. Brodsky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COVID-19 Recovery Trends during SLP Acute Care Rehabilitation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32107216"/>
                  </a:ext>
                </a:extLst>
              </a:tr>
              <a:tr h="185654">
                <a:tc>
                  <a:txBody>
                    <a:bodyPr/>
                    <a:lstStyle/>
                    <a:p>
                      <a:pPr marL="0" marR="0">
                        <a:lnSpc>
                          <a:spcPct val="107000"/>
                        </a:lnSpc>
                        <a:spcBef>
                          <a:spcPts val="0"/>
                        </a:spcBef>
                        <a:spcAft>
                          <a:spcPts val="0"/>
                        </a:spcAft>
                      </a:pPr>
                      <a:r>
                        <a:rPr lang="en-US" sz="1300">
                          <a:effectLst/>
                        </a:rPr>
                        <a:t>Steven Menez</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Multi-center Assessment of Survivors for Kidney Disease after COVID-19: MASKeD-COVID</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921174684"/>
                  </a:ext>
                </a:extLst>
              </a:tr>
              <a:tr h="185654">
                <a:tc>
                  <a:txBody>
                    <a:bodyPr/>
                    <a:lstStyle/>
                    <a:p>
                      <a:pPr marL="0" marR="0">
                        <a:lnSpc>
                          <a:spcPct val="107000"/>
                        </a:lnSpc>
                        <a:spcBef>
                          <a:spcPts val="0"/>
                        </a:spcBef>
                        <a:spcAft>
                          <a:spcPts val="0"/>
                        </a:spcAft>
                      </a:pPr>
                      <a:r>
                        <a:rPr lang="en-US" sz="1300">
                          <a:effectLst/>
                        </a:rPr>
                        <a:t>Sarah Irani</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Return to Sport Outcomes after COVID-19 in Pediatric Athletes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3530538455"/>
                  </a:ext>
                </a:extLst>
              </a:tr>
              <a:tr h="185654">
                <a:tc>
                  <a:txBody>
                    <a:bodyPr/>
                    <a:lstStyle/>
                    <a:p>
                      <a:pPr marL="0" marR="0">
                        <a:lnSpc>
                          <a:spcPct val="107000"/>
                        </a:lnSpc>
                        <a:spcBef>
                          <a:spcPts val="0"/>
                        </a:spcBef>
                        <a:spcAft>
                          <a:spcPts val="0"/>
                        </a:spcAft>
                      </a:pPr>
                      <a:r>
                        <a:rPr lang="en-US" sz="1300">
                          <a:effectLst/>
                        </a:rPr>
                        <a:t>Karly Murphy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Outcomes after COVID-19 diagnosis for people with versus without serious mental illness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256490511"/>
                  </a:ext>
                </a:extLst>
              </a:tr>
              <a:tr h="185654">
                <a:tc>
                  <a:txBody>
                    <a:bodyPr/>
                    <a:lstStyle/>
                    <a:p>
                      <a:pPr marL="0" marR="0">
                        <a:lnSpc>
                          <a:spcPct val="107000"/>
                        </a:lnSpc>
                        <a:spcBef>
                          <a:spcPts val="0"/>
                        </a:spcBef>
                        <a:spcAft>
                          <a:spcPts val="0"/>
                        </a:spcAft>
                      </a:pPr>
                      <a:r>
                        <a:rPr lang="en-US" sz="1300" dirty="0">
                          <a:effectLst/>
                        </a:rPr>
                        <a:t>Laura Malone&amp; A. Morrow</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Description of Pediatric PASC/Long COVID Cohort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508857391"/>
                  </a:ext>
                </a:extLst>
              </a:tr>
              <a:tr h="185654">
                <a:tc>
                  <a:txBody>
                    <a:bodyPr/>
                    <a:lstStyle/>
                    <a:p>
                      <a:pPr marL="0" marR="0">
                        <a:lnSpc>
                          <a:spcPct val="107000"/>
                        </a:lnSpc>
                        <a:spcBef>
                          <a:spcPts val="0"/>
                        </a:spcBef>
                        <a:spcAft>
                          <a:spcPts val="0"/>
                        </a:spcAft>
                      </a:pPr>
                      <a:r>
                        <a:rPr lang="en-US" sz="1300">
                          <a:effectLst/>
                        </a:rPr>
                        <a:t>Daniel Sun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Sudden Sensorineural Health Loss after COVID-19 Vaccination: A Retrospective Study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779725102"/>
                  </a:ext>
                </a:extLst>
              </a:tr>
              <a:tr h="185654">
                <a:tc>
                  <a:txBody>
                    <a:bodyPr/>
                    <a:lstStyle/>
                    <a:p>
                      <a:pPr marL="0" marR="0">
                        <a:lnSpc>
                          <a:spcPct val="107000"/>
                        </a:lnSpc>
                        <a:spcBef>
                          <a:spcPts val="0"/>
                        </a:spcBef>
                        <a:spcAft>
                          <a:spcPts val="0"/>
                        </a:spcAft>
                      </a:pPr>
                      <a:r>
                        <a:rPr lang="en-US" sz="1300">
                          <a:effectLst/>
                        </a:rPr>
                        <a:t>Ann Parker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Post-discharge and longitudinal outcomes for survivors of COVID-19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2001134962"/>
                  </a:ext>
                </a:extLst>
              </a:tr>
              <a:tr h="185654">
                <a:tc>
                  <a:txBody>
                    <a:bodyPr/>
                    <a:lstStyle/>
                    <a:p>
                      <a:pPr marL="0" marR="0">
                        <a:lnSpc>
                          <a:spcPct val="107000"/>
                        </a:lnSpc>
                        <a:spcBef>
                          <a:spcPts val="0"/>
                        </a:spcBef>
                        <a:spcAft>
                          <a:spcPts val="0"/>
                        </a:spcAft>
                      </a:pPr>
                      <a:r>
                        <a:rPr lang="en-US" sz="1300">
                          <a:effectLst/>
                        </a:rPr>
                        <a:t>Esther Oh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a:effectLst/>
                        </a:rPr>
                        <a:t>Long-term Cognitive Impact of Acute Illness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578598261"/>
                  </a:ext>
                </a:extLst>
              </a:tr>
              <a:tr h="240828">
                <a:tc>
                  <a:txBody>
                    <a:bodyPr/>
                    <a:lstStyle/>
                    <a:p>
                      <a:pPr marL="0" marR="0">
                        <a:lnSpc>
                          <a:spcPct val="107000"/>
                        </a:lnSpc>
                        <a:spcBef>
                          <a:spcPts val="0"/>
                        </a:spcBef>
                        <a:spcAft>
                          <a:spcPts val="0"/>
                        </a:spcAft>
                      </a:pPr>
                      <a:r>
                        <a:rPr lang="en-US" sz="1300" dirty="0">
                          <a:effectLst/>
                        </a:rPr>
                        <a:t>Glenn Whitman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dirty="0">
                          <a:effectLst/>
                        </a:rPr>
                        <a:t>Evaluating the Recovery Trajectory and Long-Term Survivorship of Critically Ill COVID-19 Patients Supported by ECMO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3743543908"/>
                  </a:ext>
                </a:extLst>
              </a:tr>
              <a:tr h="185654">
                <a:tc>
                  <a:txBody>
                    <a:bodyPr/>
                    <a:lstStyle/>
                    <a:p>
                      <a:pPr marL="0" marR="0">
                        <a:lnSpc>
                          <a:spcPct val="107000"/>
                        </a:lnSpc>
                        <a:spcBef>
                          <a:spcPts val="0"/>
                        </a:spcBef>
                        <a:spcAft>
                          <a:spcPts val="0"/>
                        </a:spcAft>
                      </a:pPr>
                      <a:r>
                        <a:rPr lang="en-US" sz="1300">
                          <a:effectLst/>
                        </a:rPr>
                        <a:t>Ilya Shpitser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tc>
                  <a:txBody>
                    <a:bodyPr/>
                    <a:lstStyle/>
                    <a:p>
                      <a:pPr marL="0" marR="0">
                        <a:lnSpc>
                          <a:spcPct val="107000"/>
                        </a:lnSpc>
                        <a:spcBef>
                          <a:spcPts val="0"/>
                        </a:spcBef>
                        <a:spcAft>
                          <a:spcPts val="0"/>
                        </a:spcAft>
                      </a:pPr>
                      <a:r>
                        <a:rPr lang="en-US" sz="1300" dirty="0">
                          <a:effectLst/>
                        </a:rPr>
                        <a:t>Clinical Analysis of Recovery Trajectory of Emergency Medicine Patients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tc>
                <a:extLst>
                  <a:ext uri="{0D108BD9-81ED-4DB2-BD59-A6C34878D82A}">
                    <a16:rowId xmlns:a16="http://schemas.microsoft.com/office/drawing/2014/main" val="1338108885"/>
                  </a:ext>
                </a:extLst>
              </a:tr>
              <a:tr h="185654">
                <a:tc>
                  <a:txBody>
                    <a:bodyPr/>
                    <a:lstStyle/>
                    <a:p>
                      <a:pPr marL="0" marR="0">
                        <a:lnSpc>
                          <a:spcPct val="107000"/>
                        </a:lnSpc>
                        <a:spcBef>
                          <a:spcPts val="0"/>
                        </a:spcBef>
                        <a:spcAft>
                          <a:spcPts val="0"/>
                        </a:spcAft>
                      </a:pPr>
                      <a:r>
                        <a:rPr lang="en-US" sz="1300">
                          <a:effectLst/>
                        </a:rPr>
                        <a:t>Christopher Chute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b"/>
                </a:tc>
                <a:tc>
                  <a:txBody>
                    <a:bodyPr/>
                    <a:lstStyle/>
                    <a:p>
                      <a:pPr marL="0" marR="0">
                        <a:lnSpc>
                          <a:spcPct val="107000"/>
                        </a:lnSpc>
                        <a:spcBef>
                          <a:spcPts val="0"/>
                        </a:spcBef>
                        <a:spcAft>
                          <a:spcPts val="0"/>
                        </a:spcAft>
                      </a:pPr>
                      <a:r>
                        <a:rPr lang="en-US" sz="1300">
                          <a:effectLst/>
                        </a:rPr>
                        <a:t>Characterization of long-COVID: definition, stratification, and multimodal analysis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b"/>
                </a:tc>
                <a:extLst>
                  <a:ext uri="{0D108BD9-81ED-4DB2-BD59-A6C34878D82A}">
                    <a16:rowId xmlns:a16="http://schemas.microsoft.com/office/drawing/2014/main" val="699801163"/>
                  </a:ext>
                </a:extLst>
              </a:tr>
              <a:tr h="191043">
                <a:tc>
                  <a:txBody>
                    <a:bodyPr/>
                    <a:lstStyle/>
                    <a:p>
                      <a:pPr marL="0" marR="0">
                        <a:lnSpc>
                          <a:spcPct val="107000"/>
                        </a:lnSpc>
                        <a:spcBef>
                          <a:spcPts val="0"/>
                        </a:spcBef>
                        <a:spcAft>
                          <a:spcPts val="0"/>
                        </a:spcAft>
                      </a:pPr>
                      <a:r>
                        <a:rPr lang="en-US" sz="1300" dirty="0">
                          <a:effectLst/>
                        </a:rPr>
                        <a:t>Shenandoah Robinson, Lauren </a:t>
                      </a:r>
                      <a:r>
                        <a:rPr lang="en-US" sz="1300" dirty="0" err="1">
                          <a:effectLst/>
                        </a:rPr>
                        <a:t>Jantzie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b"/>
                </a:tc>
                <a:tc>
                  <a:txBody>
                    <a:bodyPr/>
                    <a:lstStyle/>
                    <a:p>
                      <a:pPr marL="0" marR="0">
                        <a:lnSpc>
                          <a:spcPct val="107000"/>
                        </a:lnSpc>
                        <a:spcBef>
                          <a:spcPts val="0"/>
                        </a:spcBef>
                        <a:spcAft>
                          <a:spcPts val="0"/>
                        </a:spcAft>
                      </a:pPr>
                      <a:r>
                        <a:rPr lang="en-US" sz="1300" dirty="0">
                          <a:effectLst/>
                        </a:rPr>
                        <a:t>Neuro-immunomodulation to Prevent Post-Acute COVID Neurological Sequelae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b"/>
                </a:tc>
                <a:extLst>
                  <a:ext uri="{0D108BD9-81ED-4DB2-BD59-A6C34878D82A}">
                    <a16:rowId xmlns:a16="http://schemas.microsoft.com/office/drawing/2014/main" val="1555892488"/>
                  </a:ext>
                </a:extLst>
              </a:tr>
              <a:tr h="185654">
                <a:tc>
                  <a:txBody>
                    <a:bodyPr/>
                    <a:lstStyle/>
                    <a:p>
                      <a:pPr marL="0" marR="0">
                        <a:lnSpc>
                          <a:spcPct val="107000"/>
                        </a:lnSpc>
                        <a:spcBef>
                          <a:spcPts val="0"/>
                        </a:spcBef>
                        <a:spcAft>
                          <a:spcPts val="0"/>
                        </a:spcAft>
                      </a:pPr>
                      <a:r>
                        <a:rPr lang="en-US" sz="1300">
                          <a:effectLst/>
                        </a:rPr>
                        <a:t>Nisha Gilotra</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b"/>
                </a:tc>
                <a:tc>
                  <a:txBody>
                    <a:bodyPr/>
                    <a:lstStyle/>
                    <a:p>
                      <a:pPr marL="0" marR="0">
                        <a:lnSpc>
                          <a:spcPct val="107000"/>
                        </a:lnSpc>
                        <a:spcBef>
                          <a:spcPts val="0"/>
                        </a:spcBef>
                        <a:spcAft>
                          <a:spcPts val="0"/>
                        </a:spcAft>
                      </a:pPr>
                      <a:r>
                        <a:rPr lang="en-US" sz="1300" dirty="0">
                          <a:effectLst/>
                        </a:rPr>
                        <a:t>Myocardial involvement in post-acute COVID syndrome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093" marR="39093" marT="0" marB="0" anchor="b"/>
                </a:tc>
                <a:extLst>
                  <a:ext uri="{0D108BD9-81ED-4DB2-BD59-A6C34878D82A}">
                    <a16:rowId xmlns:a16="http://schemas.microsoft.com/office/drawing/2014/main" val="136961211"/>
                  </a:ext>
                </a:extLst>
              </a:tr>
            </a:tbl>
          </a:graphicData>
        </a:graphic>
      </p:graphicFrame>
    </p:spTree>
    <p:extLst>
      <p:ext uri="{BB962C8B-B14F-4D97-AF65-F5344CB8AC3E}">
        <p14:creationId xmlns:p14="http://schemas.microsoft.com/office/powerpoint/2010/main" val="4219816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00B8-1C52-47AF-8595-C31C1E60930B}"/>
              </a:ext>
            </a:extLst>
          </p:cNvPr>
          <p:cNvSpPr>
            <a:spLocks noGrp="1"/>
          </p:cNvSpPr>
          <p:nvPr>
            <p:ph type="title"/>
          </p:nvPr>
        </p:nvSpPr>
        <p:spPr/>
        <p:txBody>
          <a:bodyPr/>
          <a:lstStyle/>
          <a:p>
            <a:r>
              <a:rPr lang="en-US" b="1" dirty="0"/>
              <a:t>Johns Hopkins PASC Collaboratory</a:t>
            </a:r>
          </a:p>
        </p:txBody>
      </p:sp>
      <p:sp>
        <p:nvSpPr>
          <p:cNvPr id="3" name="Content Placeholder 2">
            <a:extLst>
              <a:ext uri="{FF2B5EF4-FFF2-40B4-BE49-F238E27FC236}">
                <a16:creationId xmlns:a16="http://schemas.microsoft.com/office/drawing/2014/main" id="{8C529038-B3AA-4951-9428-8E193D0485B5}"/>
              </a:ext>
            </a:extLst>
          </p:cNvPr>
          <p:cNvSpPr>
            <a:spLocks noGrp="1"/>
          </p:cNvSpPr>
          <p:nvPr>
            <p:ph idx="1"/>
          </p:nvPr>
        </p:nvSpPr>
        <p:spPr/>
        <p:txBody>
          <a:bodyPr>
            <a:normAutofit fontScale="92500" lnSpcReduction="10000"/>
          </a:bodyPr>
          <a:lstStyle/>
          <a:p>
            <a:r>
              <a:rPr lang="en-US" dirty="0"/>
              <a:t>First meeting September 27</a:t>
            </a:r>
            <a:r>
              <a:rPr lang="en-US" baseline="30000" dirty="0"/>
              <a:t>th</a:t>
            </a:r>
            <a:r>
              <a:rPr lang="en-US" dirty="0"/>
              <a:t>, 28 attendees</a:t>
            </a:r>
          </a:p>
          <a:p>
            <a:pPr lvl="1"/>
            <a:r>
              <a:rPr lang="en-US" dirty="0"/>
              <a:t>PASC investigators in ‘one room’, share current progress, review recruitment resources, explore supports/services that would help, identify existing resources, discuss how CRC could support PASC research moving forward</a:t>
            </a:r>
          </a:p>
          <a:p>
            <a:r>
              <a:rPr lang="en-US" dirty="0"/>
              <a:t>Organized by the COVID Research Center</a:t>
            </a:r>
          </a:p>
          <a:p>
            <a:r>
              <a:rPr lang="en-US" dirty="0"/>
              <a:t>Presentations- Ann Parker/Alba Azola(PACT), Kelly Gebo/Keri Althoff (JH </a:t>
            </a:r>
            <a:r>
              <a:rPr lang="en-US" dirty="0" err="1"/>
              <a:t>ThRIVE</a:t>
            </a:r>
            <a:r>
              <a:rPr lang="en-US" dirty="0"/>
              <a:t>), Cassie Lewis-Land (HOPE registry), Matt Robinson (CROWN)</a:t>
            </a:r>
          </a:p>
          <a:p>
            <a:r>
              <a:rPr lang="en-US" dirty="0"/>
              <a:t>Breakout sessions- projects, needs, resources</a:t>
            </a:r>
          </a:p>
          <a:p>
            <a:pPr lvl="1"/>
            <a:r>
              <a:rPr lang="en-US" dirty="0"/>
              <a:t>Introductions, Challenges, Support services that would be helpful, resources/support/expertise you may be able to contribute to others</a:t>
            </a:r>
          </a:p>
          <a:p>
            <a:r>
              <a:rPr lang="en-US" dirty="0"/>
              <a:t>TEAMS channel created, with sub-channels pending</a:t>
            </a:r>
          </a:p>
          <a:p>
            <a:endParaRPr lang="en-US" dirty="0"/>
          </a:p>
        </p:txBody>
      </p:sp>
    </p:spTree>
    <p:extLst>
      <p:ext uri="{BB962C8B-B14F-4D97-AF65-F5344CB8AC3E}">
        <p14:creationId xmlns:p14="http://schemas.microsoft.com/office/powerpoint/2010/main" val="176262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 smiling&#10;&#10;Description automatically generated">
            <a:extLst>
              <a:ext uri="{FF2B5EF4-FFF2-40B4-BE49-F238E27FC236}">
                <a16:creationId xmlns:a16="http://schemas.microsoft.com/office/drawing/2014/main" id="{AF920CBE-5488-CB4A-BDC0-1CD011009B08}"/>
              </a:ext>
            </a:extLst>
          </p:cNvPr>
          <p:cNvPicPr>
            <a:picLocks noChangeAspect="1"/>
          </p:cNvPicPr>
          <p:nvPr/>
        </p:nvPicPr>
        <p:blipFill>
          <a:blip r:embed="rId3"/>
          <a:stretch>
            <a:fillRect/>
          </a:stretch>
        </p:blipFill>
        <p:spPr>
          <a:xfrm>
            <a:off x="715820" y="1815864"/>
            <a:ext cx="803330" cy="1015018"/>
          </a:xfrm>
          <a:prstGeom prst="rect">
            <a:avLst/>
          </a:prstGeom>
        </p:spPr>
      </p:pic>
      <p:pic>
        <p:nvPicPr>
          <p:cNvPr id="4" name="Picture 3" descr="A close-up of a person smiling&#10;&#10;Description automatically generated">
            <a:extLst>
              <a:ext uri="{FF2B5EF4-FFF2-40B4-BE49-F238E27FC236}">
                <a16:creationId xmlns:a16="http://schemas.microsoft.com/office/drawing/2014/main" id="{67890084-6D37-8C49-B21A-34E8C34B64B2}"/>
              </a:ext>
            </a:extLst>
          </p:cNvPr>
          <p:cNvPicPr>
            <a:picLocks noChangeAspect="1"/>
          </p:cNvPicPr>
          <p:nvPr/>
        </p:nvPicPr>
        <p:blipFill>
          <a:blip r:embed="rId4"/>
          <a:stretch>
            <a:fillRect/>
          </a:stretch>
        </p:blipFill>
        <p:spPr>
          <a:xfrm>
            <a:off x="715820" y="2928483"/>
            <a:ext cx="803330" cy="1011600"/>
          </a:xfrm>
          <a:prstGeom prst="rect">
            <a:avLst/>
          </a:prstGeom>
        </p:spPr>
      </p:pic>
      <p:pic>
        <p:nvPicPr>
          <p:cNvPr id="6" name="Picture 5" descr="A person smiling for the camera&#10;&#10;Description automatically generated with low confidence">
            <a:extLst>
              <a:ext uri="{FF2B5EF4-FFF2-40B4-BE49-F238E27FC236}">
                <a16:creationId xmlns:a16="http://schemas.microsoft.com/office/drawing/2014/main" id="{47E594D4-9243-1449-A6DE-E3D6E0923A43}"/>
              </a:ext>
            </a:extLst>
          </p:cNvPr>
          <p:cNvPicPr>
            <a:picLocks noChangeAspect="1"/>
          </p:cNvPicPr>
          <p:nvPr/>
        </p:nvPicPr>
        <p:blipFill>
          <a:blip r:embed="rId5"/>
          <a:stretch>
            <a:fillRect/>
          </a:stretch>
        </p:blipFill>
        <p:spPr>
          <a:xfrm>
            <a:off x="715822" y="4035743"/>
            <a:ext cx="817165" cy="922042"/>
          </a:xfrm>
          <a:prstGeom prst="rect">
            <a:avLst/>
          </a:prstGeom>
        </p:spPr>
      </p:pic>
      <p:pic>
        <p:nvPicPr>
          <p:cNvPr id="8" name="Picture 7" descr="A person wearing glasses and a white shirt&#10;&#10;Description automatically generated with low confidence">
            <a:extLst>
              <a:ext uri="{FF2B5EF4-FFF2-40B4-BE49-F238E27FC236}">
                <a16:creationId xmlns:a16="http://schemas.microsoft.com/office/drawing/2014/main" id="{9A076F6A-80F6-4A48-A377-4135501A516E}"/>
              </a:ext>
            </a:extLst>
          </p:cNvPr>
          <p:cNvPicPr>
            <a:picLocks noChangeAspect="1"/>
          </p:cNvPicPr>
          <p:nvPr/>
        </p:nvPicPr>
        <p:blipFill>
          <a:blip r:embed="rId6"/>
          <a:stretch>
            <a:fillRect/>
          </a:stretch>
        </p:blipFill>
        <p:spPr>
          <a:xfrm>
            <a:off x="693517" y="5083258"/>
            <a:ext cx="861770" cy="1079388"/>
          </a:xfrm>
          <a:prstGeom prst="rect">
            <a:avLst/>
          </a:prstGeom>
        </p:spPr>
      </p:pic>
      <p:pic>
        <p:nvPicPr>
          <p:cNvPr id="10" name="Picture 9" descr="A picture containing person, wall, glasses, smiling&#10;&#10;Description automatically generated">
            <a:extLst>
              <a:ext uri="{FF2B5EF4-FFF2-40B4-BE49-F238E27FC236}">
                <a16:creationId xmlns:a16="http://schemas.microsoft.com/office/drawing/2014/main" id="{73695AE4-F53F-BA4B-8B04-6C983698CF3D}"/>
              </a:ext>
            </a:extLst>
          </p:cNvPr>
          <p:cNvPicPr>
            <a:picLocks noChangeAspect="1"/>
          </p:cNvPicPr>
          <p:nvPr/>
        </p:nvPicPr>
        <p:blipFill>
          <a:blip r:embed="rId7"/>
          <a:stretch>
            <a:fillRect/>
          </a:stretch>
        </p:blipFill>
        <p:spPr>
          <a:xfrm>
            <a:off x="1850453" y="1785177"/>
            <a:ext cx="813620" cy="1011600"/>
          </a:xfrm>
          <a:prstGeom prst="rect">
            <a:avLst/>
          </a:prstGeom>
        </p:spPr>
      </p:pic>
      <p:pic>
        <p:nvPicPr>
          <p:cNvPr id="12" name="Picture 11" descr="A picture containing person, clothing&#10;&#10;Description automatically generated">
            <a:extLst>
              <a:ext uri="{FF2B5EF4-FFF2-40B4-BE49-F238E27FC236}">
                <a16:creationId xmlns:a16="http://schemas.microsoft.com/office/drawing/2014/main" id="{18C89833-3C18-8D45-9A41-FE000CD30C13}"/>
              </a:ext>
            </a:extLst>
          </p:cNvPr>
          <p:cNvPicPr>
            <a:picLocks noChangeAspect="1"/>
          </p:cNvPicPr>
          <p:nvPr/>
        </p:nvPicPr>
        <p:blipFill>
          <a:blip r:embed="rId8"/>
          <a:stretch>
            <a:fillRect/>
          </a:stretch>
        </p:blipFill>
        <p:spPr>
          <a:xfrm>
            <a:off x="1819431" y="2857138"/>
            <a:ext cx="878757" cy="1056601"/>
          </a:xfrm>
          <a:prstGeom prst="rect">
            <a:avLst/>
          </a:prstGeom>
        </p:spPr>
      </p:pic>
      <p:pic>
        <p:nvPicPr>
          <p:cNvPr id="14" name="Picture 13" descr="A person smiling for the camera&#10;&#10;Description automatically generated with medium confidence">
            <a:extLst>
              <a:ext uri="{FF2B5EF4-FFF2-40B4-BE49-F238E27FC236}">
                <a16:creationId xmlns:a16="http://schemas.microsoft.com/office/drawing/2014/main" id="{B6BE13F1-5722-784A-AFEA-1645AF8C76F5}"/>
              </a:ext>
            </a:extLst>
          </p:cNvPr>
          <p:cNvPicPr>
            <a:picLocks noChangeAspect="1"/>
          </p:cNvPicPr>
          <p:nvPr/>
        </p:nvPicPr>
        <p:blipFill>
          <a:blip r:embed="rId9"/>
          <a:stretch>
            <a:fillRect/>
          </a:stretch>
        </p:blipFill>
        <p:spPr>
          <a:xfrm>
            <a:off x="1864625" y="3974100"/>
            <a:ext cx="817164" cy="1123117"/>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949BEADB-B591-4141-BBAC-0725072F7375}"/>
              </a:ext>
            </a:extLst>
          </p:cNvPr>
          <p:cNvPicPr>
            <a:picLocks noChangeAspect="1"/>
          </p:cNvPicPr>
          <p:nvPr/>
        </p:nvPicPr>
        <p:blipFill>
          <a:blip r:embed="rId10"/>
          <a:stretch>
            <a:fillRect/>
          </a:stretch>
        </p:blipFill>
        <p:spPr>
          <a:xfrm>
            <a:off x="1868802" y="5157578"/>
            <a:ext cx="780015" cy="1005068"/>
          </a:xfrm>
          <a:prstGeom prst="rect">
            <a:avLst/>
          </a:prstGeom>
        </p:spPr>
      </p:pic>
      <p:pic>
        <p:nvPicPr>
          <p:cNvPr id="19" name="Picture 18" descr="A person wearing glasses and a suit&#10;&#10;Description automatically generated with medium confidence">
            <a:extLst>
              <a:ext uri="{FF2B5EF4-FFF2-40B4-BE49-F238E27FC236}">
                <a16:creationId xmlns:a16="http://schemas.microsoft.com/office/drawing/2014/main" id="{313FD0CA-60EE-4152-A63A-668474ECD4B9}"/>
              </a:ext>
            </a:extLst>
          </p:cNvPr>
          <p:cNvPicPr>
            <a:picLocks noChangeAspect="1"/>
          </p:cNvPicPr>
          <p:nvPr/>
        </p:nvPicPr>
        <p:blipFill>
          <a:blip r:embed="rId11"/>
          <a:stretch>
            <a:fillRect/>
          </a:stretch>
        </p:blipFill>
        <p:spPr>
          <a:xfrm>
            <a:off x="3050187" y="1990539"/>
            <a:ext cx="803330" cy="1003486"/>
          </a:xfrm>
          <a:prstGeom prst="rect">
            <a:avLst/>
          </a:prstGeom>
        </p:spPr>
      </p:pic>
      <p:pic>
        <p:nvPicPr>
          <p:cNvPr id="20" name="Picture 19" descr="A person wearing a suit and tie&#10;&#10;Description automatically generated with medium confidence">
            <a:extLst>
              <a:ext uri="{FF2B5EF4-FFF2-40B4-BE49-F238E27FC236}">
                <a16:creationId xmlns:a16="http://schemas.microsoft.com/office/drawing/2014/main" id="{28F7FB5A-9697-44A8-A8EB-3EAE57B81051}"/>
              </a:ext>
            </a:extLst>
          </p:cNvPr>
          <p:cNvPicPr>
            <a:picLocks noChangeAspect="1"/>
          </p:cNvPicPr>
          <p:nvPr/>
        </p:nvPicPr>
        <p:blipFill>
          <a:blip r:embed="rId12"/>
          <a:stretch>
            <a:fillRect/>
          </a:stretch>
        </p:blipFill>
        <p:spPr>
          <a:xfrm>
            <a:off x="3049115" y="3160127"/>
            <a:ext cx="804403" cy="1003486"/>
          </a:xfrm>
          <a:prstGeom prst="rect">
            <a:avLst/>
          </a:prstGeom>
        </p:spPr>
      </p:pic>
      <p:pic>
        <p:nvPicPr>
          <p:cNvPr id="21" name="Picture 20" descr="A close-up of a person smiling&#10;&#10;Description automatically generated">
            <a:extLst>
              <a:ext uri="{FF2B5EF4-FFF2-40B4-BE49-F238E27FC236}">
                <a16:creationId xmlns:a16="http://schemas.microsoft.com/office/drawing/2014/main" id="{E07F448F-50BA-4B4C-9FC5-4C534077FADD}"/>
              </a:ext>
            </a:extLst>
          </p:cNvPr>
          <p:cNvPicPr>
            <a:picLocks noChangeAspect="1"/>
          </p:cNvPicPr>
          <p:nvPr/>
        </p:nvPicPr>
        <p:blipFill>
          <a:blip r:embed="rId13"/>
          <a:stretch>
            <a:fillRect/>
          </a:stretch>
        </p:blipFill>
        <p:spPr>
          <a:xfrm>
            <a:off x="3045435" y="4329714"/>
            <a:ext cx="808082" cy="938418"/>
          </a:xfrm>
          <a:prstGeom prst="rect">
            <a:avLst/>
          </a:prstGeom>
        </p:spPr>
      </p:pic>
      <p:pic>
        <p:nvPicPr>
          <p:cNvPr id="22" name="Picture 21" descr="A person with a beard and mustache&#10;&#10;Description automatically generated with low confidence">
            <a:extLst>
              <a:ext uri="{FF2B5EF4-FFF2-40B4-BE49-F238E27FC236}">
                <a16:creationId xmlns:a16="http://schemas.microsoft.com/office/drawing/2014/main" id="{882B93C1-F30B-46E9-8169-8D7D7B2BEB76}"/>
              </a:ext>
            </a:extLst>
          </p:cNvPr>
          <p:cNvPicPr>
            <a:picLocks noChangeAspect="1"/>
          </p:cNvPicPr>
          <p:nvPr/>
        </p:nvPicPr>
        <p:blipFill>
          <a:blip r:embed="rId14"/>
          <a:stretch>
            <a:fillRect/>
          </a:stretch>
        </p:blipFill>
        <p:spPr>
          <a:xfrm>
            <a:off x="3059757" y="5434234"/>
            <a:ext cx="793760" cy="1005068"/>
          </a:xfrm>
          <a:prstGeom prst="rect">
            <a:avLst/>
          </a:prstGeom>
        </p:spPr>
      </p:pic>
      <p:pic>
        <p:nvPicPr>
          <p:cNvPr id="23" name="Picture 22" descr="A person wearing glasses and a suit&#10;&#10;Description automatically generated with medium confidence">
            <a:extLst>
              <a:ext uri="{FF2B5EF4-FFF2-40B4-BE49-F238E27FC236}">
                <a16:creationId xmlns:a16="http://schemas.microsoft.com/office/drawing/2014/main" id="{DEBBB5A0-2115-4BF9-AB1F-5E76286EAE20}"/>
              </a:ext>
            </a:extLst>
          </p:cNvPr>
          <p:cNvPicPr>
            <a:picLocks noChangeAspect="1"/>
          </p:cNvPicPr>
          <p:nvPr/>
        </p:nvPicPr>
        <p:blipFill>
          <a:blip r:embed="rId15"/>
          <a:stretch>
            <a:fillRect/>
          </a:stretch>
        </p:blipFill>
        <p:spPr>
          <a:xfrm>
            <a:off x="4071711" y="1833937"/>
            <a:ext cx="827401" cy="1068290"/>
          </a:xfrm>
          <a:prstGeom prst="rect">
            <a:avLst/>
          </a:prstGeom>
        </p:spPr>
      </p:pic>
      <p:pic>
        <p:nvPicPr>
          <p:cNvPr id="24" name="Picture 23" descr="A close-up of a person smiling&#10;&#10;Description automatically generated">
            <a:extLst>
              <a:ext uri="{FF2B5EF4-FFF2-40B4-BE49-F238E27FC236}">
                <a16:creationId xmlns:a16="http://schemas.microsoft.com/office/drawing/2014/main" id="{0FB1F42C-4AE5-47F3-8CBF-CAFDEBBD299A}"/>
              </a:ext>
            </a:extLst>
          </p:cNvPr>
          <p:cNvPicPr>
            <a:picLocks noChangeAspect="1"/>
          </p:cNvPicPr>
          <p:nvPr/>
        </p:nvPicPr>
        <p:blipFill>
          <a:blip r:embed="rId16"/>
          <a:stretch>
            <a:fillRect/>
          </a:stretch>
        </p:blipFill>
        <p:spPr>
          <a:xfrm>
            <a:off x="4071710" y="3056046"/>
            <a:ext cx="827401" cy="1036369"/>
          </a:xfrm>
          <a:prstGeom prst="rect">
            <a:avLst/>
          </a:prstGeom>
        </p:spPr>
      </p:pic>
      <p:pic>
        <p:nvPicPr>
          <p:cNvPr id="25" name="Picture 24" descr="A person wearing glasses and a white shirt&#10;&#10;Description automatically generated with low confidence">
            <a:extLst>
              <a:ext uri="{FF2B5EF4-FFF2-40B4-BE49-F238E27FC236}">
                <a16:creationId xmlns:a16="http://schemas.microsoft.com/office/drawing/2014/main" id="{B0D66AC1-321B-4C07-8947-5DC11E0F2C58}"/>
              </a:ext>
            </a:extLst>
          </p:cNvPr>
          <p:cNvPicPr>
            <a:picLocks noChangeAspect="1"/>
          </p:cNvPicPr>
          <p:nvPr/>
        </p:nvPicPr>
        <p:blipFill>
          <a:blip r:embed="rId17"/>
          <a:stretch>
            <a:fillRect/>
          </a:stretch>
        </p:blipFill>
        <p:spPr>
          <a:xfrm>
            <a:off x="4071710" y="4241412"/>
            <a:ext cx="827401" cy="1078838"/>
          </a:xfrm>
          <a:prstGeom prst="rect">
            <a:avLst/>
          </a:prstGeom>
        </p:spPr>
      </p:pic>
      <p:pic>
        <p:nvPicPr>
          <p:cNvPr id="26" name="Picture 25" descr="A person wearing glasses&#10;&#10;Description automatically generated with medium confidence">
            <a:extLst>
              <a:ext uri="{FF2B5EF4-FFF2-40B4-BE49-F238E27FC236}">
                <a16:creationId xmlns:a16="http://schemas.microsoft.com/office/drawing/2014/main" id="{D6149187-4D92-4943-A831-0F4CC78B212E}"/>
              </a:ext>
            </a:extLst>
          </p:cNvPr>
          <p:cNvPicPr>
            <a:picLocks noChangeAspect="1"/>
          </p:cNvPicPr>
          <p:nvPr/>
        </p:nvPicPr>
        <p:blipFill>
          <a:blip r:embed="rId18"/>
          <a:stretch>
            <a:fillRect/>
          </a:stretch>
        </p:blipFill>
        <p:spPr>
          <a:xfrm>
            <a:off x="4046444" y="5431599"/>
            <a:ext cx="877931" cy="1078687"/>
          </a:xfrm>
          <a:prstGeom prst="rect">
            <a:avLst/>
          </a:prstGeom>
        </p:spPr>
      </p:pic>
      <p:pic>
        <p:nvPicPr>
          <p:cNvPr id="27" name="Picture 26" descr="A person with a beard and glasses&#10;&#10;Description automatically generated with low confidence">
            <a:extLst>
              <a:ext uri="{FF2B5EF4-FFF2-40B4-BE49-F238E27FC236}">
                <a16:creationId xmlns:a16="http://schemas.microsoft.com/office/drawing/2014/main" id="{44CC3BF8-FBA6-4BFF-8BB5-D8DF4BF0B2E8}"/>
              </a:ext>
            </a:extLst>
          </p:cNvPr>
          <p:cNvPicPr>
            <a:picLocks noChangeAspect="1"/>
          </p:cNvPicPr>
          <p:nvPr/>
        </p:nvPicPr>
        <p:blipFill>
          <a:blip r:embed="rId19"/>
          <a:stretch>
            <a:fillRect/>
          </a:stretch>
        </p:blipFill>
        <p:spPr>
          <a:xfrm>
            <a:off x="5165469" y="1827396"/>
            <a:ext cx="797921" cy="1003486"/>
          </a:xfrm>
          <a:prstGeom prst="rect">
            <a:avLst/>
          </a:prstGeom>
        </p:spPr>
      </p:pic>
      <p:pic>
        <p:nvPicPr>
          <p:cNvPr id="28" name="Picture 27" descr="A close-up of a person smiling&#10;&#10;Description automatically generated">
            <a:extLst>
              <a:ext uri="{FF2B5EF4-FFF2-40B4-BE49-F238E27FC236}">
                <a16:creationId xmlns:a16="http://schemas.microsoft.com/office/drawing/2014/main" id="{55DE335F-F9A8-4DCC-9D7F-BC51ED1C13B0}"/>
              </a:ext>
            </a:extLst>
          </p:cNvPr>
          <p:cNvPicPr>
            <a:picLocks noChangeAspect="1"/>
          </p:cNvPicPr>
          <p:nvPr/>
        </p:nvPicPr>
        <p:blipFill>
          <a:blip r:embed="rId20"/>
          <a:stretch>
            <a:fillRect/>
          </a:stretch>
        </p:blipFill>
        <p:spPr>
          <a:xfrm>
            <a:off x="5192665" y="2912310"/>
            <a:ext cx="770725" cy="1063817"/>
          </a:xfrm>
          <a:prstGeom prst="rect">
            <a:avLst/>
          </a:prstGeom>
        </p:spPr>
      </p:pic>
      <p:pic>
        <p:nvPicPr>
          <p:cNvPr id="29" name="Picture 28" descr="A close-up of a person smiling&#10;&#10;Description automatically generated">
            <a:extLst>
              <a:ext uri="{FF2B5EF4-FFF2-40B4-BE49-F238E27FC236}">
                <a16:creationId xmlns:a16="http://schemas.microsoft.com/office/drawing/2014/main" id="{6EF7A5B5-964D-42A7-B32A-21FFD3C98D69}"/>
              </a:ext>
            </a:extLst>
          </p:cNvPr>
          <p:cNvPicPr>
            <a:picLocks noChangeAspect="1"/>
          </p:cNvPicPr>
          <p:nvPr/>
        </p:nvPicPr>
        <p:blipFill>
          <a:blip r:embed="rId21"/>
          <a:stretch>
            <a:fillRect/>
          </a:stretch>
        </p:blipFill>
        <p:spPr>
          <a:xfrm>
            <a:off x="5192664" y="4057553"/>
            <a:ext cx="851930" cy="1072060"/>
          </a:xfrm>
          <a:prstGeom prst="rect">
            <a:avLst/>
          </a:prstGeom>
        </p:spPr>
      </p:pic>
      <p:pic>
        <p:nvPicPr>
          <p:cNvPr id="30" name="Picture 29" descr="A person wearing a white shirt and tie&#10;&#10;Description automatically generated with low confidence">
            <a:extLst>
              <a:ext uri="{FF2B5EF4-FFF2-40B4-BE49-F238E27FC236}">
                <a16:creationId xmlns:a16="http://schemas.microsoft.com/office/drawing/2014/main" id="{0DE59E40-C626-4A42-99BA-34296E1732B7}"/>
              </a:ext>
            </a:extLst>
          </p:cNvPr>
          <p:cNvPicPr>
            <a:picLocks noChangeAspect="1"/>
          </p:cNvPicPr>
          <p:nvPr/>
        </p:nvPicPr>
        <p:blipFill>
          <a:blip r:embed="rId22"/>
          <a:stretch>
            <a:fillRect/>
          </a:stretch>
        </p:blipFill>
        <p:spPr>
          <a:xfrm>
            <a:off x="5210642" y="5211040"/>
            <a:ext cx="815974" cy="1025481"/>
          </a:xfrm>
          <a:prstGeom prst="rect">
            <a:avLst/>
          </a:prstGeom>
        </p:spPr>
      </p:pic>
      <p:pic>
        <p:nvPicPr>
          <p:cNvPr id="31" name="Picture 30" descr="A close-up of a person smiling&#10;&#10;Description automatically generated">
            <a:extLst>
              <a:ext uri="{FF2B5EF4-FFF2-40B4-BE49-F238E27FC236}">
                <a16:creationId xmlns:a16="http://schemas.microsoft.com/office/drawing/2014/main" id="{ADB2BAFB-8409-4EF0-A054-42A741905686}"/>
              </a:ext>
            </a:extLst>
          </p:cNvPr>
          <p:cNvPicPr>
            <a:picLocks noChangeAspect="1"/>
          </p:cNvPicPr>
          <p:nvPr/>
        </p:nvPicPr>
        <p:blipFill>
          <a:blip r:embed="rId23"/>
          <a:stretch>
            <a:fillRect/>
          </a:stretch>
        </p:blipFill>
        <p:spPr>
          <a:xfrm>
            <a:off x="6130032" y="1756160"/>
            <a:ext cx="895811" cy="1133475"/>
          </a:xfrm>
          <a:prstGeom prst="rect">
            <a:avLst/>
          </a:prstGeom>
        </p:spPr>
      </p:pic>
      <p:pic>
        <p:nvPicPr>
          <p:cNvPr id="32" name="Picture 31" descr="A person wearing a white shirt and blue tie&#10;&#10;Description automatically generated with medium confidence">
            <a:extLst>
              <a:ext uri="{FF2B5EF4-FFF2-40B4-BE49-F238E27FC236}">
                <a16:creationId xmlns:a16="http://schemas.microsoft.com/office/drawing/2014/main" id="{571A01CD-6DB3-454C-A8E1-7DF1497074BE}"/>
              </a:ext>
            </a:extLst>
          </p:cNvPr>
          <p:cNvPicPr>
            <a:picLocks noChangeAspect="1"/>
          </p:cNvPicPr>
          <p:nvPr/>
        </p:nvPicPr>
        <p:blipFill>
          <a:blip r:embed="rId24"/>
          <a:stretch>
            <a:fillRect/>
          </a:stretch>
        </p:blipFill>
        <p:spPr>
          <a:xfrm>
            <a:off x="6130032" y="3007595"/>
            <a:ext cx="895811" cy="1128058"/>
          </a:xfrm>
          <a:prstGeom prst="rect">
            <a:avLst/>
          </a:prstGeom>
        </p:spPr>
      </p:pic>
      <p:pic>
        <p:nvPicPr>
          <p:cNvPr id="33" name="Picture 32" descr="A person smiling for the camera&#10;&#10;Description automatically generated with medium confidence">
            <a:extLst>
              <a:ext uri="{FF2B5EF4-FFF2-40B4-BE49-F238E27FC236}">
                <a16:creationId xmlns:a16="http://schemas.microsoft.com/office/drawing/2014/main" id="{38718F18-1706-4831-9A05-DB71BA8B34D0}"/>
              </a:ext>
            </a:extLst>
          </p:cNvPr>
          <p:cNvPicPr>
            <a:picLocks noChangeAspect="1"/>
          </p:cNvPicPr>
          <p:nvPr/>
        </p:nvPicPr>
        <p:blipFill>
          <a:blip r:embed="rId25"/>
          <a:stretch>
            <a:fillRect/>
          </a:stretch>
        </p:blipFill>
        <p:spPr>
          <a:xfrm>
            <a:off x="6130031" y="4286257"/>
            <a:ext cx="895810" cy="1025847"/>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7E3913E1-2DBB-4391-99B6-AEB06FF937EB}"/>
              </a:ext>
            </a:extLst>
          </p:cNvPr>
          <p:cNvPicPr>
            <a:picLocks noChangeAspect="1"/>
          </p:cNvPicPr>
          <p:nvPr/>
        </p:nvPicPr>
        <p:blipFill>
          <a:blip r:embed="rId26"/>
          <a:stretch>
            <a:fillRect/>
          </a:stretch>
        </p:blipFill>
        <p:spPr>
          <a:xfrm>
            <a:off x="6130031" y="5462707"/>
            <a:ext cx="896686" cy="1025848"/>
          </a:xfrm>
          <a:prstGeom prst="rect">
            <a:avLst/>
          </a:prstGeom>
        </p:spPr>
      </p:pic>
      <p:pic>
        <p:nvPicPr>
          <p:cNvPr id="35" name="Picture 34" descr="A person with long hair&#10;&#10;Description automatically generated with low confidence">
            <a:extLst>
              <a:ext uri="{FF2B5EF4-FFF2-40B4-BE49-F238E27FC236}">
                <a16:creationId xmlns:a16="http://schemas.microsoft.com/office/drawing/2014/main" id="{6974FCE0-7650-48AE-BDC5-663837460637}"/>
              </a:ext>
            </a:extLst>
          </p:cNvPr>
          <p:cNvPicPr>
            <a:picLocks noChangeAspect="1"/>
          </p:cNvPicPr>
          <p:nvPr/>
        </p:nvPicPr>
        <p:blipFill>
          <a:blip r:embed="rId27"/>
          <a:stretch>
            <a:fillRect/>
          </a:stretch>
        </p:blipFill>
        <p:spPr>
          <a:xfrm>
            <a:off x="7188959" y="2000057"/>
            <a:ext cx="895811" cy="1055989"/>
          </a:xfrm>
          <a:prstGeom prst="rect">
            <a:avLst/>
          </a:prstGeom>
        </p:spPr>
      </p:pic>
      <p:pic>
        <p:nvPicPr>
          <p:cNvPr id="36" name="Picture 35" descr="A person smiling for the camera&#10;&#10;Description automatically generated with low confidence">
            <a:extLst>
              <a:ext uri="{FF2B5EF4-FFF2-40B4-BE49-F238E27FC236}">
                <a16:creationId xmlns:a16="http://schemas.microsoft.com/office/drawing/2014/main" id="{E2260601-666E-4CDE-B80D-BEB8CFD02010}"/>
              </a:ext>
            </a:extLst>
          </p:cNvPr>
          <p:cNvPicPr>
            <a:picLocks noChangeAspect="1"/>
          </p:cNvPicPr>
          <p:nvPr/>
        </p:nvPicPr>
        <p:blipFill>
          <a:blip r:embed="rId28"/>
          <a:stretch>
            <a:fillRect/>
          </a:stretch>
        </p:blipFill>
        <p:spPr>
          <a:xfrm>
            <a:off x="7188960" y="3206465"/>
            <a:ext cx="842579" cy="1077921"/>
          </a:xfrm>
          <a:prstGeom prst="rect">
            <a:avLst/>
          </a:prstGeom>
        </p:spPr>
      </p:pic>
      <p:pic>
        <p:nvPicPr>
          <p:cNvPr id="37" name="Picture 36" descr="A close-up of a person smiling&#10;&#10;Description automatically generated">
            <a:extLst>
              <a:ext uri="{FF2B5EF4-FFF2-40B4-BE49-F238E27FC236}">
                <a16:creationId xmlns:a16="http://schemas.microsoft.com/office/drawing/2014/main" id="{EE880C8A-F854-416E-A25F-DF97FEFFD5A0}"/>
              </a:ext>
            </a:extLst>
          </p:cNvPr>
          <p:cNvPicPr>
            <a:picLocks noChangeAspect="1"/>
          </p:cNvPicPr>
          <p:nvPr/>
        </p:nvPicPr>
        <p:blipFill>
          <a:blip r:embed="rId29"/>
          <a:stretch>
            <a:fillRect/>
          </a:stretch>
        </p:blipFill>
        <p:spPr>
          <a:xfrm>
            <a:off x="7225485" y="4411549"/>
            <a:ext cx="842579" cy="1083317"/>
          </a:xfrm>
          <a:prstGeom prst="rect">
            <a:avLst/>
          </a:prstGeom>
        </p:spPr>
      </p:pic>
      <p:pic>
        <p:nvPicPr>
          <p:cNvPr id="38" name="Picture 37" descr="A close-up of a person smiling&#10;&#10;Description automatically generated">
            <a:extLst>
              <a:ext uri="{FF2B5EF4-FFF2-40B4-BE49-F238E27FC236}">
                <a16:creationId xmlns:a16="http://schemas.microsoft.com/office/drawing/2014/main" id="{207D8270-FFA3-4D3E-918F-F9B3A9CE4322}"/>
              </a:ext>
            </a:extLst>
          </p:cNvPr>
          <p:cNvPicPr>
            <a:picLocks noChangeAspect="1"/>
          </p:cNvPicPr>
          <p:nvPr/>
        </p:nvPicPr>
        <p:blipFill>
          <a:blip r:embed="rId30"/>
          <a:stretch>
            <a:fillRect/>
          </a:stretch>
        </p:blipFill>
        <p:spPr>
          <a:xfrm>
            <a:off x="7232272" y="5633856"/>
            <a:ext cx="862973" cy="1058308"/>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BCDFA4C8-FAA9-420D-9295-120E699BE736}"/>
              </a:ext>
            </a:extLst>
          </p:cNvPr>
          <p:cNvPicPr>
            <a:picLocks noChangeAspect="1"/>
          </p:cNvPicPr>
          <p:nvPr/>
        </p:nvPicPr>
        <p:blipFill>
          <a:blip r:embed="rId31"/>
          <a:stretch>
            <a:fillRect/>
          </a:stretch>
        </p:blipFill>
        <p:spPr>
          <a:xfrm>
            <a:off x="8163353" y="1712696"/>
            <a:ext cx="757328" cy="1142100"/>
          </a:xfrm>
          <a:prstGeom prst="rect">
            <a:avLst/>
          </a:prstGeom>
        </p:spPr>
      </p:pic>
      <p:pic>
        <p:nvPicPr>
          <p:cNvPr id="40" name="Picture 39" descr="A close-up of a person smiling&#10;&#10;Description automatically generated">
            <a:extLst>
              <a:ext uri="{FF2B5EF4-FFF2-40B4-BE49-F238E27FC236}">
                <a16:creationId xmlns:a16="http://schemas.microsoft.com/office/drawing/2014/main" id="{87F72DDC-710C-4C0E-AA13-7D3B0EB3A57E}"/>
              </a:ext>
            </a:extLst>
          </p:cNvPr>
          <p:cNvPicPr>
            <a:picLocks noChangeAspect="1"/>
          </p:cNvPicPr>
          <p:nvPr/>
        </p:nvPicPr>
        <p:blipFill>
          <a:blip r:embed="rId32"/>
          <a:stretch>
            <a:fillRect/>
          </a:stretch>
        </p:blipFill>
        <p:spPr>
          <a:xfrm>
            <a:off x="8163352" y="2986838"/>
            <a:ext cx="848726" cy="1078838"/>
          </a:xfrm>
          <a:prstGeom prst="rect">
            <a:avLst/>
          </a:prstGeom>
        </p:spPr>
      </p:pic>
      <p:pic>
        <p:nvPicPr>
          <p:cNvPr id="41" name="Picture 40" descr="A person wearing glasses&#10;&#10;Description automatically generated with low confidence">
            <a:extLst>
              <a:ext uri="{FF2B5EF4-FFF2-40B4-BE49-F238E27FC236}">
                <a16:creationId xmlns:a16="http://schemas.microsoft.com/office/drawing/2014/main" id="{17CE6725-9C98-411C-93C2-D9A098B7ACA5}"/>
              </a:ext>
            </a:extLst>
          </p:cNvPr>
          <p:cNvPicPr>
            <a:picLocks noChangeAspect="1"/>
          </p:cNvPicPr>
          <p:nvPr/>
        </p:nvPicPr>
        <p:blipFill>
          <a:blip r:embed="rId33"/>
          <a:stretch>
            <a:fillRect/>
          </a:stretch>
        </p:blipFill>
        <p:spPr>
          <a:xfrm>
            <a:off x="8163352" y="4236141"/>
            <a:ext cx="847592" cy="1055874"/>
          </a:xfrm>
          <a:prstGeom prst="rect">
            <a:avLst/>
          </a:prstGeom>
        </p:spPr>
      </p:pic>
      <p:pic>
        <p:nvPicPr>
          <p:cNvPr id="42" name="Picture 41" descr="A picture containing person, person, wearing, shirt&#10;&#10;Description automatically generated">
            <a:extLst>
              <a:ext uri="{FF2B5EF4-FFF2-40B4-BE49-F238E27FC236}">
                <a16:creationId xmlns:a16="http://schemas.microsoft.com/office/drawing/2014/main" id="{61F3E860-8394-4BBC-B36E-E9206B9DE253}"/>
              </a:ext>
            </a:extLst>
          </p:cNvPr>
          <p:cNvPicPr>
            <a:picLocks noChangeAspect="1"/>
          </p:cNvPicPr>
          <p:nvPr/>
        </p:nvPicPr>
        <p:blipFill>
          <a:blip r:embed="rId34"/>
          <a:stretch>
            <a:fillRect/>
          </a:stretch>
        </p:blipFill>
        <p:spPr>
          <a:xfrm>
            <a:off x="8163352" y="5434086"/>
            <a:ext cx="847592" cy="1045842"/>
          </a:xfrm>
          <a:prstGeom prst="rect">
            <a:avLst/>
          </a:prstGeom>
        </p:spPr>
      </p:pic>
      <p:pic>
        <p:nvPicPr>
          <p:cNvPr id="43" name="Picture 42" descr="A person smiling for the camera&#10;&#10;Description automatically generated with low confidence">
            <a:extLst>
              <a:ext uri="{FF2B5EF4-FFF2-40B4-BE49-F238E27FC236}">
                <a16:creationId xmlns:a16="http://schemas.microsoft.com/office/drawing/2014/main" id="{7E3D3877-5B77-4926-91FB-18C5FEEF002A}"/>
              </a:ext>
            </a:extLst>
          </p:cNvPr>
          <p:cNvPicPr>
            <a:picLocks noChangeAspect="1"/>
          </p:cNvPicPr>
          <p:nvPr/>
        </p:nvPicPr>
        <p:blipFill>
          <a:blip r:embed="rId35"/>
          <a:stretch>
            <a:fillRect/>
          </a:stretch>
        </p:blipFill>
        <p:spPr>
          <a:xfrm>
            <a:off x="9229136" y="2230600"/>
            <a:ext cx="878752" cy="975865"/>
          </a:xfrm>
          <a:prstGeom prst="rect">
            <a:avLst/>
          </a:prstGeom>
        </p:spPr>
      </p:pic>
      <p:pic>
        <p:nvPicPr>
          <p:cNvPr id="44" name="Picture 43" descr="A person smiling for the camera&#10;&#10;Description automatically generated with low confidence">
            <a:extLst>
              <a:ext uri="{FF2B5EF4-FFF2-40B4-BE49-F238E27FC236}">
                <a16:creationId xmlns:a16="http://schemas.microsoft.com/office/drawing/2014/main" id="{9E474818-CCB7-406C-844C-11B650F36962}"/>
              </a:ext>
            </a:extLst>
          </p:cNvPr>
          <p:cNvPicPr>
            <a:picLocks noChangeAspect="1"/>
          </p:cNvPicPr>
          <p:nvPr/>
        </p:nvPicPr>
        <p:blipFill>
          <a:blip r:embed="rId36"/>
          <a:stretch>
            <a:fillRect/>
          </a:stretch>
        </p:blipFill>
        <p:spPr>
          <a:xfrm>
            <a:off x="9229136" y="3414866"/>
            <a:ext cx="878752" cy="1106687"/>
          </a:xfrm>
          <a:prstGeom prst="rect">
            <a:avLst/>
          </a:prstGeom>
        </p:spPr>
      </p:pic>
      <p:pic>
        <p:nvPicPr>
          <p:cNvPr id="45" name="Picture 44" descr="A person wearing glasses and a tie&#10;&#10;Description automatically generated with low confidence">
            <a:extLst>
              <a:ext uri="{FF2B5EF4-FFF2-40B4-BE49-F238E27FC236}">
                <a16:creationId xmlns:a16="http://schemas.microsoft.com/office/drawing/2014/main" id="{12B8CF72-9E4E-402F-A848-0C47D19086EB}"/>
              </a:ext>
            </a:extLst>
          </p:cNvPr>
          <p:cNvPicPr>
            <a:picLocks noChangeAspect="1"/>
          </p:cNvPicPr>
          <p:nvPr/>
        </p:nvPicPr>
        <p:blipFill>
          <a:blip r:embed="rId37"/>
          <a:stretch>
            <a:fillRect/>
          </a:stretch>
        </p:blipFill>
        <p:spPr>
          <a:xfrm>
            <a:off x="9238709" y="4844551"/>
            <a:ext cx="878752" cy="1094690"/>
          </a:xfrm>
          <a:prstGeom prst="rect">
            <a:avLst/>
          </a:prstGeom>
        </p:spPr>
      </p:pic>
      <p:pic>
        <p:nvPicPr>
          <p:cNvPr id="46" name="Picture 45" descr="A close-up of a person smiling&#10;&#10;Description automatically generated">
            <a:extLst>
              <a:ext uri="{FF2B5EF4-FFF2-40B4-BE49-F238E27FC236}">
                <a16:creationId xmlns:a16="http://schemas.microsoft.com/office/drawing/2014/main" id="{AEB3D81C-B3CF-4278-85B0-42544EF45154}"/>
              </a:ext>
            </a:extLst>
          </p:cNvPr>
          <p:cNvPicPr>
            <a:picLocks noChangeAspect="1"/>
          </p:cNvPicPr>
          <p:nvPr/>
        </p:nvPicPr>
        <p:blipFill>
          <a:blip r:embed="rId38"/>
          <a:stretch>
            <a:fillRect/>
          </a:stretch>
        </p:blipFill>
        <p:spPr>
          <a:xfrm>
            <a:off x="10324946" y="2602278"/>
            <a:ext cx="966044" cy="1208373"/>
          </a:xfrm>
          <a:prstGeom prst="rect">
            <a:avLst/>
          </a:prstGeom>
        </p:spPr>
      </p:pic>
      <p:pic>
        <p:nvPicPr>
          <p:cNvPr id="47" name="Picture 46" descr="A person with a beard and glasses&#10;&#10;Description automatically generated with low confidence">
            <a:extLst>
              <a:ext uri="{FF2B5EF4-FFF2-40B4-BE49-F238E27FC236}">
                <a16:creationId xmlns:a16="http://schemas.microsoft.com/office/drawing/2014/main" id="{CEFA7E74-32D5-43CD-B392-4B690260B50D}"/>
              </a:ext>
            </a:extLst>
          </p:cNvPr>
          <p:cNvPicPr>
            <a:picLocks noChangeAspect="1"/>
          </p:cNvPicPr>
          <p:nvPr/>
        </p:nvPicPr>
        <p:blipFill>
          <a:blip r:embed="rId39"/>
          <a:stretch>
            <a:fillRect/>
          </a:stretch>
        </p:blipFill>
        <p:spPr>
          <a:xfrm>
            <a:off x="10324947" y="4078328"/>
            <a:ext cx="1028853" cy="1137902"/>
          </a:xfrm>
          <a:prstGeom prst="rect">
            <a:avLst/>
          </a:prstGeom>
        </p:spPr>
      </p:pic>
      <p:sp>
        <p:nvSpPr>
          <p:cNvPr id="3" name="Title 2">
            <a:extLst>
              <a:ext uri="{FF2B5EF4-FFF2-40B4-BE49-F238E27FC236}">
                <a16:creationId xmlns:a16="http://schemas.microsoft.com/office/drawing/2014/main" id="{6E77E224-66C0-44CB-B29F-BE07C214B20C}"/>
              </a:ext>
            </a:extLst>
          </p:cNvPr>
          <p:cNvSpPr>
            <a:spLocks noGrp="1"/>
          </p:cNvSpPr>
          <p:nvPr>
            <p:ph type="title"/>
          </p:nvPr>
        </p:nvSpPr>
        <p:spPr/>
        <p:txBody>
          <a:bodyPr/>
          <a:lstStyle/>
          <a:p>
            <a:r>
              <a:rPr lang="en-US" b="1" dirty="0">
                <a:ea typeface="MS PGothic" pitchFamily="34" charset="-128"/>
              </a:rPr>
              <a:t>Who is working on PASC? </a:t>
            </a:r>
            <a:endParaRPr lang="en-US" dirty="0"/>
          </a:p>
        </p:txBody>
      </p:sp>
    </p:spTree>
    <p:extLst>
      <p:ext uri="{BB962C8B-B14F-4D97-AF65-F5344CB8AC3E}">
        <p14:creationId xmlns:p14="http://schemas.microsoft.com/office/powerpoint/2010/main" val="4080882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60C6C9E-E306-4417-9CAE-64B0A8FFFDA5}" vid="{5F6ADEB0-61B2-4BF3-986A-6E394E8917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BBD3D1D480C44F8BEAE65D6CFC0AAB" ma:contentTypeVersion="13" ma:contentTypeDescription="Create a new document." ma:contentTypeScope="" ma:versionID="a0546355d0ee123d5db29f1b72d591fc">
  <xsd:schema xmlns:xsd="http://www.w3.org/2001/XMLSchema" xmlns:xs="http://www.w3.org/2001/XMLSchema" xmlns:p="http://schemas.microsoft.com/office/2006/metadata/properties" xmlns:ns3="31700ef8-d7b3-42cb-927b-0d158527bfd1" xmlns:ns4="c1a29f26-6802-4e40-bc7e-3c6136645cbe" targetNamespace="http://schemas.microsoft.com/office/2006/metadata/properties" ma:root="true" ma:fieldsID="e50298a72e605419fb58c732f7410347" ns3:_="" ns4:_="">
    <xsd:import namespace="31700ef8-d7b3-42cb-927b-0d158527bfd1"/>
    <xsd:import namespace="c1a29f26-6802-4e40-bc7e-3c6136645c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00ef8-d7b3-42cb-927b-0d158527bf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a29f26-6802-4e40-bc7e-3c6136645c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971AED-BA51-4D84-AE33-85544D29ED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700ef8-d7b3-42cb-927b-0d158527bfd1"/>
    <ds:schemaRef ds:uri="c1a29f26-6802-4e40-bc7e-3c6136645c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C52EBD-129E-45C7-9E93-4BBABCCF877C}">
  <ds:schemaRefs>
    <ds:schemaRef ds:uri="http://schemas.microsoft.com/sharepoint/v3/contenttype/forms"/>
  </ds:schemaRefs>
</ds:datastoreItem>
</file>

<file path=customXml/itemProps3.xml><?xml version="1.0" encoding="utf-8"?>
<ds:datastoreItem xmlns:ds="http://schemas.openxmlformats.org/officeDocument/2006/customXml" ds:itemID="{EEC35F89-BE8D-4DD1-8EB2-8D1D21D861A0}">
  <ds:schemaRefs>
    <ds:schemaRef ds:uri="http://purl.org/dc/terms/"/>
    <ds:schemaRef ds:uri="http://schemas.microsoft.com/office/2006/documentManagement/types"/>
    <ds:schemaRef ds:uri="http://schemas.openxmlformats.org/package/2006/metadata/core-properties"/>
    <ds:schemaRef ds:uri="http://purl.org/dc/dcmitype/"/>
    <ds:schemaRef ds:uri="http://www.w3.org/XML/1998/namespace"/>
    <ds:schemaRef ds:uri="31700ef8-d7b3-42cb-927b-0d158527bfd1"/>
    <ds:schemaRef ds:uri="http://purl.org/dc/elements/1.1/"/>
    <ds:schemaRef ds:uri="http://schemas.microsoft.com/office/2006/metadata/properties"/>
    <ds:schemaRef ds:uri="http://schemas.microsoft.com/office/infopath/2007/PartnerControls"/>
    <ds:schemaRef ds:uri="c1a29f26-6802-4e40-bc7e-3c6136645cbe"/>
  </ds:schemaRefs>
</ds:datastoreItem>
</file>

<file path=docProps/app.xml><?xml version="1.0" encoding="utf-8"?>
<Properties xmlns="http://schemas.openxmlformats.org/officeDocument/2006/extended-properties" xmlns:vt="http://schemas.openxmlformats.org/officeDocument/2006/docPropsVTypes">
  <Template>ICTR HD Powerpoint Template</Template>
  <TotalTime>5247</TotalTime>
  <Words>3678</Words>
  <Application>Microsoft Office PowerPoint</Application>
  <PresentationFormat>Widescreen</PresentationFormat>
  <Paragraphs>502</Paragraphs>
  <Slides>49</Slides>
  <Notes>31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ICTR COVID-19 Clinical Research Center Town Hall</vt:lpstr>
      <vt:lpstr>Town Hall Agenda </vt:lpstr>
      <vt:lpstr>PASC Clinical Care &amp; Research at Hopkins</vt:lpstr>
      <vt:lpstr>Context: Post-Acute COVID Syndrome (PASC)</vt:lpstr>
      <vt:lpstr>Clinical &amp; Research Resources at JHU</vt:lpstr>
      <vt:lpstr>Patients with COVID-19 in  Community and Regional  Hospitals in JHCRN </vt:lpstr>
      <vt:lpstr>PASC Projects at Hopkins</vt:lpstr>
      <vt:lpstr>Johns Hopkins PASC Collaboratory</vt:lpstr>
      <vt:lpstr>Who is working on PASC? </vt:lpstr>
      <vt:lpstr>The Johns Hopkins Post-Acute COVID-19 Team (JH PACT) </vt:lpstr>
      <vt:lpstr>Post-Acute Sequelae SARS-CoV-2</vt:lpstr>
      <vt:lpstr>Post-Acute Sequelae SARS-CoV-2</vt:lpstr>
      <vt:lpstr>JH PACT:  Who We Are</vt:lpstr>
      <vt:lpstr>JH PACT:  Who We Are</vt:lpstr>
      <vt:lpstr>JH PACT:  What We Do</vt:lpstr>
      <vt:lpstr>JH PACT:  Who We Serve</vt:lpstr>
      <vt:lpstr>JH PACT: Research</vt:lpstr>
      <vt:lpstr>PowerPoint Presentation</vt:lpstr>
      <vt:lpstr>Johns Hopkins Post-Acute COVID-19 Team: Neurological Manifestations of PASC </vt:lpstr>
      <vt:lpstr>Guiding Expectations</vt:lpstr>
      <vt:lpstr>Guiding Expectations</vt:lpstr>
      <vt:lpstr>JH PACT 4-month Outcomes</vt:lpstr>
      <vt:lpstr>Cognitive Performance 4 Months After COVID-19 Diagnosis </vt:lpstr>
      <vt:lpstr>PowerPoint Presentation</vt:lpstr>
      <vt:lpstr>Mental Health 4 Months After COVID-19 Diagnosis</vt:lpstr>
      <vt:lpstr>PowerPoint Presentation</vt:lpstr>
      <vt:lpstr>Cardiac manifestations of PASC</vt:lpstr>
      <vt:lpstr>N. Gilotra: Disclosures</vt:lpstr>
      <vt:lpstr>PowerPoint Presentation</vt:lpstr>
      <vt:lpstr>Clinical cardiac manifestations</vt:lpstr>
      <vt:lpstr>Myocardial injury in acute COVID-19</vt:lpstr>
      <vt:lpstr>Subclinical cardiac dysfunction is prevalent:  JH study of COVID-19 inpatients</vt:lpstr>
      <vt:lpstr>Post-acute COVID-19 Cardiac symptoms are prevalent</vt:lpstr>
      <vt:lpstr>Post-acute COVID-19 Cardiac involvement on imaging</vt:lpstr>
      <vt:lpstr>What are the longer term cardiac sequelae? </vt:lpstr>
      <vt:lpstr>Myocarditis in the COVID-19 pandemic</vt:lpstr>
      <vt:lpstr>Effects of gender and age on myocarditis rate</vt:lpstr>
      <vt:lpstr>COVID-19 mRNA vaccine related myocarditis: early case series</vt:lpstr>
      <vt:lpstr>COVID-19 mRNA vaccine related myocarditis: early case series</vt:lpstr>
      <vt:lpstr>PowerPoint Presentation</vt:lpstr>
      <vt:lpstr>Knowledge gaps and opportunities in Post-acute COVID-19 and cardiovascular health</vt:lpstr>
      <vt:lpstr>PASC Patient Perspective</vt:lpstr>
      <vt:lpstr>PASC Research Summary and Future Goals</vt:lpstr>
      <vt:lpstr>JHU PASC Autopsy Study</vt:lpstr>
      <vt:lpstr>PowerPoint Presentation</vt:lpstr>
      <vt:lpstr>PowerPoint Presentation</vt:lpstr>
      <vt:lpstr>PowerPoint Presentation</vt:lpstr>
      <vt:lpstr>PASC Collaboratory</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Swords</dc:creator>
  <cp:lastModifiedBy>Stephanie Swords</cp:lastModifiedBy>
  <cp:revision>154</cp:revision>
  <dcterms:created xsi:type="dcterms:W3CDTF">2020-10-13T14:07:53Z</dcterms:created>
  <dcterms:modified xsi:type="dcterms:W3CDTF">2021-10-15T17:27:10Z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0x0101003BBBD3D1D480C44F8BEAE65D6CFC0AAB</vt:lpwstr>
  </property>
</Properties>
</file>