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420" r:id="rId3"/>
    <p:sldId id="3421" r:id="rId4"/>
    <p:sldId id="3423" r:id="rId5"/>
    <p:sldId id="3424" r:id="rId6"/>
    <p:sldId id="3425" r:id="rId7"/>
    <p:sldId id="3426" r:id="rId8"/>
    <p:sldId id="3427" r:id="rId9"/>
    <p:sldId id="3428" r:id="rId10"/>
    <p:sldId id="3429" r:id="rId11"/>
    <p:sldId id="3430" r:id="rId12"/>
    <p:sldId id="3432" r:id="rId13"/>
    <p:sldId id="3434" r:id="rId14"/>
    <p:sldId id="3435" r:id="rId15"/>
    <p:sldId id="3436" r:id="rId16"/>
    <p:sldId id="3437" r:id="rId17"/>
    <p:sldId id="267" r:id="rId18"/>
    <p:sldId id="3439" r:id="rId19"/>
    <p:sldId id="3440" r:id="rId20"/>
    <p:sldId id="269" r:id="rId21"/>
    <p:sldId id="3441" r:id="rId22"/>
    <p:sldId id="3431" r:id="rId23"/>
    <p:sldId id="3442" r:id="rId24"/>
    <p:sldId id="3453" r:id="rId25"/>
    <p:sldId id="3433" r:id="rId26"/>
    <p:sldId id="3454" r:id="rId27"/>
    <p:sldId id="3455" r:id="rId28"/>
    <p:sldId id="3456" r:id="rId29"/>
    <p:sldId id="3457" r:id="rId30"/>
    <p:sldId id="3458" r:id="rId31"/>
    <p:sldId id="3459" r:id="rId32"/>
    <p:sldId id="3460" r:id="rId33"/>
    <p:sldId id="3461" r:id="rId34"/>
    <p:sldId id="3462" r:id="rId35"/>
    <p:sldId id="3464" r:id="rId36"/>
    <p:sldId id="3463" r:id="rId37"/>
    <p:sldId id="3465" r:id="rId38"/>
    <p:sldId id="3452" r:id="rId39"/>
    <p:sldId id="3466" r:id="rId40"/>
    <p:sldId id="3422" r:id="rId41"/>
    <p:sldId id="3445" r:id="rId42"/>
    <p:sldId id="3448" r:id="rId43"/>
    <p:sldId id="3443" r:id="rId44"/>
    <p:sldId id="3444" r:id="rId45"/>
    <p:sldId id="3446" r:id="rId46"/>
    <p:sldId id="344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Swords" initials="SS" lastIdx="13" clrIdx="0">
    <p:extLst>
      <p:ext uri="{19B8F6BF-5375-455C-9EA6-DF929625EA0E}">
        <p15:presenceInfo xmlns:p15="http://schemas.microsoft.com/office/powerpoint/2012/main" userId="S-1-5-21-1214440339-484763869-725345543-3362381" providerId="AD"/>
      </p:ext>
    </p:extLst>
  </p:cmAuthor>
  <p:cmAuthor id="2" name="Liz Martinez" initials="LM" lastIdx="2" clrIdx="1">
    <p:extLst>
      <p:ext uri="{19B8F6BF-5375-455C-9EA6-DF929625EA0E}">
        <p15:presenceInfo xmlns:p15="http://schemas.microsoft.com/office/powerpoint/2012/main" userId="S-1-5-21-1214440339-484763869-725345543-49469" providerId="AD"/>
      </p:ext>
    </p:extLst>
  </p:cmAuthor>
  <p:cmAuthor id="3" name="Lauren Swedberg" initials="LS" lastIdx="4" clrIdx="2">
    <p:extLst>
      <p:ext uri="{19B8F6BF-5375-455C-9EA6-DF929625EA0E}">
        <p15:presenceInfo xmlns:p15="http://schemas.microsoft.com/office/powerpoint/2012/main" userId="S-1-5-21-1214440339-484763869-725345543-39109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Semi-Annual Surveys (7/2021 and 2/2022) - Did the Informed consent form prepare you for what to expect during the study?</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'Combined 4566 4788 (2)'!$C$4</c:f>
              <c:strCache>
                <c:ptCount val="1"/>
                <c:pt idx="0">
                  <c:v>A mix of conversations taking place both physically in the same place and over telephone/video/computer (n=59)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'Combined 4566 4788 (2)'!$A$5:$A$8</c:f>
              <c:strCache>
                <c:ptCount val="4"/>
                <c:pt idx="0">
                  <c:v>Yes, completely</c:v>
                </c:pt>
                <c:pt idx="1">
                  <c:v>Yes, mostly</c:v>
                </c:pt>
                <c:pt idx="2">
                  <c:v>Yes, somewhat</c:v>
                </c:pt>
                <c:pt idx="3">
                  <c:v>No</c:v>
                </c:pt>
              </c:strCache>
            </c:strRef>
          </c:cat>
          <c:val>
            <c:numRef>
              <c:f>'Combined 4566 4788 (2)'!$C$5:$C$8</c:f>
              <c:numCache>
                <c:formatCode>0%</c:formatCode>
                <c:ptCount val="4"/>
                <c:pt idx="0">
                  <c:v>0.67796610169491522</c:v>
                </c:pt>
                <c:pt idx="1">
                  <c:v>0.23728813559322035</c:v>
                </c:pt>
                <c:pt idx="2">
                  <c:v>6.7796610169491525E-2</c:v>
                </c:pt>
                <c:pt idx="3">
                  <c:v>1.6949152542372881E-2</c:v>
                </c:pt>
              </c:numCache>
            </c:numRef>
          </c:val>
          <c:extLst>
            <c:ext xmlns:c16="http://schemas.microsoft.com/office/drawing/2014/chart" uri="{C3380CC4-5D6E-409C-BE32-E72D297353CC}">
              <c16:uniqueId val="{00000000-4E35-44BB-9895-D9B62E4B4C57}"/>
            </c:ext>
          </c:extLst>
        </c:ser>
        <c:ser>
          <c:idx val="1"/>
          <c:order val="1"/>
          <c:tx>
            <c:strRef>
              <c:f>'Combined 4566 4788 (2)'!$E$4</c:f>
              <c:strCache>
                <c:ptCount val="1"/>
                <c:pt idx="0">
                  <c:v>Mostly through the email or video or telephone conversations (n=71)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'Combined 4566 4788 (2)'!$A$5:$A$8</c:f>
              <c:strCache>
                <c:ptCount val="4"/>
                <c:pt idx="0">
                  <c:v>Yes, completely</c:v>
                </c:pt>
                <c:pt idx="1">
                  <c:v>Yes, mostly</c:v>
                </c:pt>
                <c:pt idx="2">
                  <c:v>Yes, somewhat</c:v>
                </c:pt>
                <c:pt idx="3">
                  <c:v>No</c:v>
                </c:pt>
              </c:strCache>
            </c:strRef>
          </c:cat>
          <c:val>
            <c:numRef>
              <c:f>'Combined 4566 4788 (2)'!$E$5:$E$8</c:f>
              <c:numCache>
                <c:formatCode>0%</c:formatCode>
                <c:ptCount val="4"/>
                <c:pt idx="0">
                  <c:v>0.647887323943662</c:v>
                </c:pt>
                <c:pt idx="1">
                  <c:v>0.26760563380281688</c:v>
                </c:pt>
                <c:pt idx="2">
                  <c:v>7.0422535211267609E-2</c:v>
                </c:pt>
                <c:pt idx="3">
                  <c:v>1.4084507042253521E-2</c:v>
                </c:pt>
              </c:numCache>
            </c:numRef>
          </c:val>
          <c:extLst>
            <c:ext xmlns:c16="http://schemas.microsoft.com/office/drawing/2014/chart" uri="{C3380CC4-5D6E-409C-BE32-E72D297353CC}">
              <c16:uniqueId val="{00000001-4E35-44BB-9895-D9B62E4B4C57}"/>
            </c:ext>
          </c:extLst>
        </c:ser>
        <c:ser>
          <c:idx val="2"/>
          <c:order val="2"/>
          <c:tx>
            <c:strRef>
              <c:f>'Combined 4566 4788 (2)'!$G$4</c:f>
              <c:strCache>
                <c:ptCount val="1"/>
                <c:pt idx="0">
                  <c:v>Mostly while physically in the same place with a member of the study team (n=43)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'Combined 4566 4788 (2)'!$A$5:$A$8</c:f>
              <c:strCache>
                <c:ptCount val="4"/>
                <c:pt idx="0">
                  <c:v>Yes, completely</c:v>
                </c:pt>
                <c:pt idx="1">
                  <c:v>Yes, mostly</c:v>
                </c:pt>
                <c:pt idx="2">
                  <c:v>Yes, somewhat</c:v>
                </c:pt>
                <c:pt idx="3">
                  <c:v>No</c:v>
                </c:pt>
              </c:strCache>
            </c:strRef>
          </c:cat>
          <c:val>
            <c:numRef>
              <c:f>'Combined 4566 4788 (2)'!$G$5:$G$8</c:f>
              <c:numCache>
                <c:formatCode>0%</c:formatCode>
                <c:ptCount val="4"/>
                <c:pt idx="0">
                  <c:v>0.60465116279069764</c:v>
                </c:pt>
                <c:pt idx="1">
                  <c:v>0.30232558139534882</c:v>
                </c:pt>
                <c:pt idx="2">
                  <c:v>6.9767441860465115E-2</c:v>
                </c:pt>
                <c:pt idx="3">
                  <c:v>2.3255813953488372E-2</c:v>
                </c:pt>
              </c:numCache>
            </c:numRef>
          </c:val>
          <c:extLst>
            <c:ext xmlns:c16="http://schemas.microsoft.com/office/drawing/2014/chart" uri="{C3380CC4-5D6E-409C-BE32-E72D297353CC}">
              <c16:uniqueId val="{00000002-4E35-44BB-9895-D9B62E4B4C57}"/>
            </c:ext>
          </c:extLst>
        </c:ser>
        <c:dLbls>
          <c:showLegendKey val="0"/>
          <c:showVal val="0"/>
          <c:showCatName val="0"/>
          <c:showSerName val="0"/>
          <c:showPercent val="0"/>
          <c:showBubbleSize val="0"/>
        </c:dLbls>
        <c:gapWidth val="100"/>
        <c:overlap val="-24"/>
        <c:axId val="197987856"/>
        <c:axId val="192812496"/>
      </c:barChart>
      <c:catAx>
        <c:axId val="1979878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92812496"/>
        <c:crosses val="autoZero"/>
        <c:auto val="1"/>
        <c:lblAlgn val="ctr"/>
        <c:lblOffset val="100"/>
        <c:noMultiLvlLbl val="0"/>
      </c:catAx>
      <c:valAx>
        <c:axId val="19281249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9798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Semi-Annual Surveys (7/2021 and 2/2022) - Did the information and discussions you had before participating in the research study prepare you for your experience in the study?</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'Combined 4566 4788 (2)'!$N$4</c:f>
              <c:strCache>
                <c:ptCount val="1"/>
                <c:pt idx="0">
                  <c:v>A mix of conversations taking place both physically in the same place and over telephone/video/computer (n=59)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'Combined 4566 4788 (2)'!$L$5:$L$8</c:f>
              <c:strCache>
                <c:ptCount val="4"/>
                <c:pt idx="0">
                  <c:v>Yes, completely</c:v>
                </c:pt>
                <c:pt idx="1">
                  <c:v>Yes, mostly</c:v>
                </c:pt>
                <c:pt idx="2">
                  <c:v>Yes, somewhat</c:v>
                </c:pt>
                <c:pt idx="3">
                  <c:v>No</c:v>
                </c:pt>
              </c:strCache>
            </c:strRef>
          </c:cat>
          <c:val>
            <c:numRef>
              <c:f>'Combined 4566 4788 (2)'!$N$5:$N$8</c:f>
              <c:numCache>
                <c:formatCode>0%</c:formatCode>
                <c:ptCount val="4"/>
                <c:pt idx="0">
                  <c:v>0.6271186440677966</c:v>
                </c:pt>
                <c:pt idx="1">
                  <c:v>0.2711864406779661</c:v>
                </c:pt>
                <c:pt idx="2">
                  <c:v>0.10169491525423729</c:v>
                </c:pt>
                <c:pt idx="3">
                  <c:v>0</c:v>
                </c:pt>
              </c:numCache>
            </c:numRef>
          </c:val>
          <c:extLst>
            <c:ext xmlns:c16="http://schemas.microsoft.com/office/drawing/2014/chart" uri="{C3380CC4-5D6E-409C-BE32-E72D297353CC}">
              <c16:uniqueId val="{00000000-E467-4845-AD6F-EF684E70DF93}"/>
            </c:ext>
          </c:extLst>
        </c:ser>
        <c:ser>
          <c:idx val="1"/>
          <c:order val="1"/>
          <c:tx>
            <c:strRef>
              <c:f>'Combined 4566 4788 (2)'!$P$4</c:f>
              <c:strCache>
                <c:ptCount val="1"/>
                <c:pt idx="0">
                  <c:v>Mostly through the email or video or telephone conversations (n=71)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'Combined 4566 4788 (2)'!$L$5:$L$8</c:f>
              <c:strCache>
                <c:ptCount val="4"/>
                <c:pt idx="0">
                  <c:v>Yes, completely</c:v>
                </c:pt>
                <c:pt idx="1">
                  <c:v>Yes, mostly</c:v>
                </c:pt>
                <c:pt idx="2">
                  <c:v>Yes, somewhat</c:v>
                </c:pt>
                <c:pt idx="3">
                  <c:v>No</c:v>
                </c:pt>
              </c:strCache>
            </c:strRef>
          </c:cat>
          <c:val>
            <c:numRef>
              <c:f>'Combined 4566 4788 (2)'!$P$5:$P$8</c:f>
              <c:numCache>
                <c:formatCode>0%</c:formatCode>
                <c:ptCount val="4"/>
                <c:pt idx="0">
                  <c:v>0.70422535211267601</c:v>
                </c:pt>
                <c:pt idx="1">
                  <c:v>0.21126760563380281</c:v>
                </c:pt>
                <c:pt idx="2">
                  <c:v>5.6338028169014086E-2</c:v>
                </c:pt>
                <c:pt idx="3">
                  <c:v>2.8169014084507043E-2</c:v>
                </c:pt>
              </c:numCache>
            </c:numRef>
          </c:val>
          <c:extLst>
            <c:ext xmlns:c16="http://schemas.microsoft.com/office/drawing/2014/chart" uri="{C3380CC4-5D6E-409C-BE32-E72D297353CC}">
              <c16:uniqueId val="{00000001-E467-4845-AD6F-EF684E70DF93}"/>
            </c:ext>
          </c:extLst>
        </c:ser>
        <c:ser>
          <c:idx val="2"/>
          <c:order val="2"/>
          <c:tx>
            <c:strRef>
              <c:f>'Combined 4566 4788 (2)'!$R$4</c:f>
              <c:strCache>
                <c:ptCount val="1"/>
                <c:pt idx="0">
                  <c:v>Mostly while physically in the same place with a member of the study team (n=43)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'Combined 4566 4788 (2)'!$L$5:$L$8</c:f>
              <c:strCache>
                <c:ptCount val="4"/>
                <c:pt idx="0">
                  <c:v>Yes, completely</c:v>
                </c:pt>
                <c:pt idx="1">
                  <c:v>Yes, mostly</c:v>
                </c:pt>
                <c:pt idx="2">
                  <c:v>Yes, somewhat</c:v>
                </c:pt>
                <c:pt idx="3">
                  <c:v>No</c:v>
                </c:pt>
              </c:strCache>
            </c:strRef>
          </c:cat>
          <c:val>
            <c:numRef>
              <c:f>'Combined 4566 4788 (2)'!$R$5:$R$8</c:f>
              <c:numCache>
                <c:formatCode>0%</c:formatCode>
                <c:ptCount val="4"/>
                <c:pt idx="0">
                  <c:v>0.72093023255813948</c:v>
                </c:pt>
                <c:pt idx="1">
                  <c:v>0.20930232558139536</c:v>
                </c:pt>
                <c:pt idx="2">
                  <c:v>4.6511627906976744E-2</c:v>
                </c:pt>
                <c:pt idx="3">
                  <c:v>2.3255813953488372E-2</c:v>
                </c:pt>
              </c:numCache>
            </c:numRef>
          </c:val>
          <c:extLst>
            <c:ext xmlns:c16="http://schemas.microsoft.com/office/drawing/2014/chart" uri="{C3380CC4-5D6E-409C-BE32-E72D297353CC}">
              <c16:uniqueId val="{00000002-E467-4845-AD6F-EF684E70DF93}"/>
            </c:ext>
          </c:extLst>
        </c:ser>
        <c:dLbls>
          <c:showLegendKey val="0"/>
          <c:showVal val="0"/>
          <c:showCatName val="0"/>
          <c:showSerName val="0"/>
          <c:showPercent val="0"/>
          <c:showBubbleSize val="0"/>
        </c:dLbls>
        <c:gapWidth val="100"/>
        <c:overlap val="-24"/>
        <c:axId val="197969456"/>
        <c:axId val="257630880"/>
      </c:barChart>
      <c:catAx>
        <c:axId val="1979694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257630880"/>
        <c:crosses val="autoZero"/>
        <c:auto val="1"/>
        <c:lblAlgn val="ctr"/>
        <c:lblOffset val="100"/>
        <c:noMultiLvlLbl val="0"/>
      </c:catAx>
      <c:valAx>
        <c:axId val="25763088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9796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C5DDE-3459-4BCD-84C2-CF33E4DA548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294A614-8495-40BB-8593-B371BD189C18}">
      <dgm:prSet phldrT="[Text]" custT="1"/>
      <dgm:spPr>
        <a:solidFill>
          <a:srgbClr val="FDCC41"/>
        </a:solidFill>
      </dgm:spPr>
      <dgm:t>
        <a:bodyPr/>
        <a:lstStyle/>
        <a:p>
          <a:endParaRPr lang="en-US" sz="2400" b="1" dirty="0">
            <a:solidFill>
              <a:srgbClr val="002060"/>
            </a:solidFill>
            <a:latin typeface="Calibri" panose="020F0502020204030204" pitchFamily="34" charset="0"/>
            <a:cs typeface="Calibri" panose="020F0502020204030204" pitchFamily="34" charset="0"/>
          </a:endParaRPr>
        </a:p>
      </dgm:t>
    </dgm:pt>
    <dgm:pt modelId="{B9C3E017-3DFF-4F2C-BD3C-163EB248E248}" type="parTrans" cxnId="{A6D97D32-E37F-4DEB-BA7D-E263560F6814}">
      <dgm:prSet/>
      <dgm:spPr/>
      <dgm:t>
        <a:bodyPr/>
        <a:lstStyle/>
        <a:p>
          <a:endParaRPr lang="en-US"/>
        </a:p>
      </dgm:t>
    </dgm:pt>
    <dgm:pt modelId="{80F9E04F-429C-4697-AA5B-AA3FA5A48F35}" type="sibTrans" cxnId="{A6D97D32-E37F-4DEB-BA7D-E263560F6814}">
      <dgm:prSet/>
      <dgm:spPr/>
      <dgm:t>
        <a:bodyPr/>
        <a:lstStyle/>
        <a:p>
          <a:endParaRPr lang="en-US"/>
        </a:p>
      </dgm:t>
    </dgm:pt>
    <dgm:pt modelId="{F3949597-36A3-4419-933A-222CE93611EC}">
      <dgm:prSet phldrT="[Text]" custT="1"/>
      <dgm:spPr>
        <a:solidFill>
          <a:srgbClr val="002060"/>
        </a:solidFill>
      </dgm:spPr>
      <dgm:t>
        <a:bodyPr/>
        <a:lstStyle/>
        <a:p>
          <a:endParaRPr lang="en-US" sz="2000" dirty="0">
            <a:solidFill>
              <a:srgbClr val="FFFF00"/>
            </a:solidFill>
          </a:endParaRPr>
        </a:p>
        <a:p>
          <a:endParaRPr lang="en-US" sz="2000" dirty="0">
            <a:solidFill>
              <a:srgbClr val="FFFF00"/>
            </a:solidFill>
          </a:endParaRPr>
        </a:p>
        <a:p>
          <a:endParaRPr lang="en-US" sz="1800" dirty="0"/>
        </a:p>
      </dgm:t>
    </dgm:pt>
    <dgm:pt modelId="{D3212F7E-1655-4164-9316-FBA53DB69981}" type="parTrans" cxnId="{23F95377-88B7-4B15-BDAF-9E67322CCF76}">
      <dgm:prSet/>
      <dgm:spPr/>
      <dgm:t>
        <a:bodyPr/>
        <a:lstStyle/>
        <a:p>
          <a:endParaRPr lang="en-US"/>
        </a:p>
      </dgm:t>
    </dgm:pt>
    <dgm:pt modelId="{06BAD898-996A-4AF8-9133-9DBC764B8052}" type="sibTrans" cxnId="{23F95377-88B7-4B15-BDAF-9E67322CCF76}">
      <dgm:prSet/>
      <dgm:spPr/>
      <dgm:t>
        <a:bodyPr/>
        <a:lstStyle/>
        <a:p>
          <a:endParaRPr lang="en-US"/>
        </a:p>
      </dgm:t>
    </dgm:pt>
    <dgm:pt modelId="{23D0A69E-794B-49AB-B8B8-F7EAF0E536B0}">
      <dgm:prSet phldrT="[Text]" custT="1"/>
      <dgm:spPr>
        <a:solidFill>
          <a:srgbClr val="95B1EF"/>
        </a:solidFill>
      </dgm:spPr>
      <dgm:t>
        <a:bodyPr/>
        <a:lstStyle/>
        <a:p>
          <a:endParaRPr lang="en-US" sz="1800" dirty="0">
            <a:solidFill>
              <a:srgbClr val="FFFF00"/>
            </a:solidFill>
          </a:endParaRPr>
        </a:p>
        <a:p>
          <a:endParaRPr lang="en-US" sz="1800" dirty="0">
            <a:solidFill>
              <a:srgbClr val="FFFF00"/>
            </a:solidFill>
          </a:endParaRPr>
        </a:p>
        <a:p>
          <a:endParaRPr lang="en-US" sz="2000" baseline="0" dirty="0">
            <a:latin typeface="Calibri" panose="020F0502020204030204" pitchFamily="34" charset="0"/>
          </a:endParaRPr>
        </a:p>
        <a:p>
          <a:endParaRPr lang="en-US" sz="1500" dirty="0"/>
        </a:p>
      </dgm:t>
    </dgm:pt>
    <dgm:pt modelId="{344597A6-23C2-44CF-B9CB-39844DAA49AB}" type="parTrans" cxnId="{CE088824-F4B4-49E7-8175-017CD7A2B4EC}">
      <dgm:prSet/>
      <dgm:spPr/>
      <dgm:t>
        <a:bodyPr/>
        <a:lstStyle/>
        <a:p>
          <a:endParaRPr lang="en-US"/>
        </a:p>
      </dgm:t>
    </dgm:pt>
    <dgm:pt modelId="{93AC6AC6-0D7D-42F0-B81E-8F5E91E5BA16}" type="sibTrans" cxnId="{CE088824-F4B4-49E7-8175-017CD7A2B4EC}">
      <dgm:prSet/>
      <dgm:spPr/>
      <dgm:t>
        <a:bodyPr/>
        <a:lstStyle/>
        <a:p>
          <a:endParaRPr lang="en-US"/>
        </a:p>
      </dgm:t>
    </dgm:pt>
    <dgm:pt modelId="{0143B53A-192F-44B9-929B-B788C745FF86}">
      <dgm:prSet phldrT="[Text]"/>
      <dgm:spPr>
        <a:solidFill>
          <a:srgbClr val="0070C0"/>
        </a:solidFill>
      </dgm:spPr>
      <dgm:t>
        <a:bodyPr/>
        <a:lstStyle/>
        <a:p>
          <a:endParaRPr lang="en-US"/>
        </a:p>
      </dgm:t>
    </dgm:pt>
    <dgm:pt modelId="{FAA2B974-3D4A-474F-84BE-15BE74F31C30}" type="parTrans" cxnId="{8B61706A-2E24-41A5-9C84-0E05E2E1124A}">
      <dgm:prSet/>
      <dgm:spPr/>
      <dgm:t>
        <a:bodyPr/>
        <a:lstStyle/>
        <a:p>
          <a:endParaRPr lang="en-US"/>
        </a:p>
      </dgm:t>
    </dgm:pt>
    <dgm:pt modelId="{8514F6D4-6120-4A80-984B-162DB3BDD3C6}" type="sibTrans" cxnId="{8B61706A-2E24-41A5-9C84-0E05E2E1124A}">
      <dgm:prSet/>
      <dgm:spPr/>
      <dgm:t>
        <a:bodyPr/>
        <a:lstStyle/>
        <a:p>
          <a:endParaRPr lang="en-US"/>
        </a:p>
      </dgm:t>
    </dgm:pt>
    <dgm:pt modelId="{A051ED6E-708A-42EA-B884-954A15D638CC}">
      <dgm:prSet phldrT="[Text]" custT="1"/>
      <dgm:spPr>
        <a:solidFill>
          <a:srgbClr val="5984E5"/>
        </a:solidFill>
      </dgm:spPr>
      <dgm:t>
        <a:bodyPr/>
        <a:lstStyle/>
        <a:p>
          <a:endParaRPr lang="en-US" sz="2000" dirty="0">
            <a:solidFill>
              <a:srgbClr val="FFFF00"/>
            </a:solidFill>
          </a:endParaRPr>
        </a:p>
      </dgm:t>
    </dgm:pt>
    <dgm:pt modelId="{20DAEE07-2DA2-4B0A-B524-4A655F5ED19F}" type="sibTrans" cxnId="{B09EFDA4-9F46-4FA9-98F9-C228F9A39029}">
      <dgm:prSet/>
      <dgm:spPr/>
      <dgm:t>
        <a:bodyPr/>
        <a:lstStyle/>
        <a:p>
          <a:endParaRPr lang="en-US"/>
        </a:p>
      </dgm:t>
    </dgm:pt>
    <dgm:pt modelId="{ADF72680-8634-4F72-BF12-039A7C57C161}" type="parTrans" cxnId="{B09EFDA4-9F46-4FA9-98F9-C228F9A39029}">
      <dgm:prSet/>
      <dgm:spPr/>
      <dgm:t>
        <a:bodyPr/>
        <a:lstStyle/>
        <a:p>
          <a:endParaRPr lang="en-US"/>
        </a:p>
      </dgm:t>
    </dgm:pt>
    <dgm:pt modelId="{96221D97-DB3E-4AEF-8A77-5BC110093AC9}">
      <dgm:prSet phldrT="[Text]" custT="1"/>
      <dgm:spPr>
        <a:solidFill>
          <a:schemeClr val="accent6">
            <a:lumMod val="20000"/>
            <a:lumOff val="80000"/>
          </a:schemeClr>
        </a:solidFill>
      </dgm:spPr>
      <dgm:t>
        <a:bodyPr/>
        <a:lstStyle/>
        <a:p>
          <a:endParaRPr lang="en-US"/>
        </a:p>
      </dgm:t>
    </dgm:pt>
    <dgm:pt modelId="{D35292CD-6E26-4B6D-B1B7-D26B20276DF2}" type="parTrans" cxnId="{ED3B4D22-1187-46E1-9661-CCB89D4588C3}">
      <dgm:prSet/>
      <dgm:spPr/>
      <dgm:t>
        <a:bodyPr/>
        <a:lstStyle/>
        <a:p>
          <a:endParaRPr lang="en-US"/>
        </a:p>
      </dgm:t>
    </dgm:pt>
    <dgm:pt modelId="{40963208-1C7B-46CC-B5AE-546EB81A7AF5}" type="sibTrans" cxnId="{ED3B4D22-1187-46E1-9661-CCB89D4588C3}">
      <dgm:prSet/>
      <dgm:spPr/>
      <dgm:t>
        <a:bodyPr/>
        <a:lstStyle/>
        <a:p>
          <a:endParaRPr lang="en-US"/>
        </a:p>
      </dgm:t>
    </dgm:pt>
    <dgm:pt modelId="{1D6A3DA6-9ABC-4751-AD3D-FC77438439D1}">
      <dgm:prSet phldrT="[Text]" custT="1"/>
      <dgm:spPr>
        <a:solidFill>
          <a:schemeClr val="accent6">
            <a:lumMod val="20000"/>
            <a:lumOff val="80000"/>
          </a:schemeClr>
        </a:solidFill>
      </dgm:spPr>
      <dgm:t>
        <a:bodyPr/>
        <a:lstStyle/>
        <a:p>
          <a:endParaRPr lang="en-US" sz="2000" dirty="0">
            <a:solidFill>
              <a:srgbClr val="FFFF00"/>
            </a:solidFill>
          </a:endParaRPr>
        </a:p>
      </dgm:t>
    </dgm:pt>
    <dgm:pt modelId="{0F7731F1-4DAE-44AC-BFE4-07A464E384B6}" type="parTrans" cxnId="{E1F11C49-2971-4F1C-A186-7843214DC28F}">
      <dgm:prSet/>
      <dgm:spPr/>
      <dgm:t>
        <a:bodyPr/>
        <a:lstStyle/>
        <a:p>
          <a:endParaRPr lang="en-US"/>
        </a:p>
      </dgm:t>
    </dgm:pt>
    <dgm:pt modelId="{755CEE43-E7BF-4088-9797-7EDB69723D94}" type="sibTrans" cxnId="{E1F11C49-2971-4F1C-A186-7843214DC28F}">
      <dgm:prSet/>
      <dgm:spPr/>
      <dgm:t>
        <a:bodyPr/>
        <a:lstStyle/>
        <a:p>
          <a:endParaRPr lang="en-US"/>
        </a:p>
      </dgm:t>
    </dgm:pt>
    <dgm:pt modelId="{6FC6E604-F08C-465A-AE44-225C3CD279C4}">
      <dgm:prSet phldrT="[Text]" custT="1"/>
      <dgm:spPr>
        <a:solidFill>
          <a:srgbClr val="7D7DA7"/>
        </a:solidFill>
      </dgm:spPr>
      <dgm:t>
        <a:bodyPr/>
        <a:lstStyle/>
        <a:p>
          <a:endParaRPr lang="en-US" sz="2000" dirty="0">
            <a:solidFill>
              <a:srgbClr val="FFFF00"/>
            </a:solidFill>
          </a:endParaRPr>
        </a:p>
      </dgm:t>
    </dgm:pt>
    <dgm:pt modelId="{87D6D572-0B1E-4F99-B020-D9E660EA0FDB}" type="parTrans" cxnId="{F6B5EF51-CEBC-46F6-A210-CE6AFF3C50B6}">
      <dgm:prSet/>
      <dgm:spPr/>
      <dgm:t>
        <a:bodyPr/>
        <a:lstStyle/>
        <a:p>
          <a:endParaRPr lang="en-US"/>
        </a:p>
      </dgm:t>
    </dgm:pt>
    <dgm:pt modelId="{A920DA69-BE74-4504-AB5E-8C78674CFB26}" type="sibTrans" cxnId="{F6B5EF51-CEBC-46F6-A210-CE6AFF3C50B6}">
      <dgm:prSet/>
      <dgm:spPr/>
      <dgm:t>
        <a:bodyPr/>
        <a:lstStyle/>
        <a:p>
          <a:endParaRPr lang="en-US"/>
        </a:p>
      </dgm:t>
    </dgm:pt>
    <dgm:pt modelId="{130C491E-2EDE-42B2-B5CC-80E42C1189C1}" type="pres">
      <dgm:prSet presAssocID="{BFBC5DDE-3459-4BCD-84C2-CF33E4DA5488}" presName="diagram" presStyleCnt="0">
        <dgm:presLayoutVars>
          <dgm:chMax val="1"/>
          <dgm:dir/>
          <dgm:animLvl val="ctr"/>
          <dgm:resizeHandles val="exact"/>
        </dgm:presLayoutVars>
      </dgm:prSet>
      <dgm:spPr/>
    </dgm:pt>
    <dgm:pt modelId="{2BB6FD98-4A79-4A9B-8112-356C6C463202}" type="pres">
      <dgm:prSet presAssocID="{BFBC5DDE-3459-4BCD-84C2-CF33E4DA5488}" presName="matrix" presStyleCnt="0"/>
      <dgm:spPr/>
    </dgm:pt>
    <dgm:pt modelId="{047519F2-DBFB-41D8-A2EE-7D1AF741BFE4}" type="pres">
      <dgm:prSet presAssocID="{BFBC5DDE-3459-4BCD-84C2-CF33E4DA5488}" presName="tile1" presStyleLbl="node1" presStyleIdx="0" presStyleCnt="4" custScaleX="102870" custLinFactNeighborX="1174" custLinFactNeighborY="732"/>
      <dgm:spPr/>
    </dgm:pt>
    <dgm:pt modelId="{D0831406-97A8-420C-8F58-C0E2BA06A0A9}" type="pres">
      <dgm:prSet presAssocID="{BFBC5DDE-3459-4BCD-84C2-CF33E4DA5488}" presName="tile1text" presStyleLbl="node1" presStyleIdx="0" presStyleCnt="4">
        <dgm:presLayoutVars>
          <dgm:chMax val="0"/>
          <dgm:chPref val="0"/>
          <dgm:bulletEnabled val="1"/>
        </dgm:presLayoutVars>
      </dgm:prSet>
      <dgm:spPr/>
    </dgm:pt>
    <dgm:pt modelId="{352A55D4-DA9A-47B7-AA0E-D0A4A46D9FE5}" type="pres">
      <dgm:prSet presAssocID="{BFBC5DDE-3459-4BCD-84C2-CF33E4DA5488}" presName="tile2" presStyleLbl="node1" presStyleIdx="1" presStyleCnt="4" custLinFactNeighborX="296" custLinFactNeighborY="1120"/>
      <dgm:spPr/>
    </dgm:pt>
    <dgm:pt modelId="{D1116E62-2303-4AEF-B265-3A30F3515E65}" type="pres">
      <dgm:prSet presAssocID="{BFBC5DDE-3459-4BCD-84C2-CF33E4DA5488}" presName="tile2text" presStyleLbl="node1" presStyleIdx="1" presStyleCnt="4">
        <dgm:presLayoutVars>
          <dgm:chMax val="0"/>
          <dgm:chPref val="0"/>
          <dgm:bulletEnabled val="1"/>
        </dgm:presLayoutVars>
      </dgm:prSet>
      <dgm:spPr/>
    </dgm:pt>
    <dgm:pt modelId="{F9584B1F-2ADA-4CDB-B7BF-9BC34EA13412}" type="pres">
      <dgm:prSet presAssocID="{BFBC5DDE-3459-4BCD-84C2-CF33E4DA5488}" presName="tile3" presStyleLbl="node1" presStyleIdx="2" presStyleCnt="4" custLinFactNeighborX="-717" custLinFactNeighborY="0"/>
      <dgm:spPr/>
    </dgm:pt>
    <dgm:pt modelId="{B2E6229B-45DC-4C9F-8C51-2EDAD08AE42C}" type="pres">
      <dgm:prSet presAssocID="{BFBC5DDE-3459-4BCD-84C2-CF33E4DA5488}" presName="tile3text" presStyleLbl="node1" presStyleIdx="2" presStyleCnt="4">
        <dgm:presLayoutVars>
          <dgm:chMax val="0"/>
          <dgm:chPref val="0"/>
          <dgm:bulletEnabled val="1"/>
        </dgm:presLayoutVars>
      </dgm:prSet>
      <dgm:spPr/>
    </dgm:pt>
    <dgm:pt modelId="{579B745A-ED71-4686-9981-19F51C77C117}" type="pres">
      <dgm:prSet presAssocID="{BFBC5DDE-3459-4BCD-84C2-CF33E4DA5488}" presName="tile4" presStyleLbl="node1" presStyleIdx="3" presStyleCnt="4" custLinFactNeighborX="980" custLinFactNeighborY="621"/>
      <dgm:spPr/>
    </dgm:pt>
    <dgm:pt modelId="{0CF81053-AAB5-49BD-9BAA-B93297A0494A}" type="pres">
      <dgm:prSet presAssocID="{BFBC5DDE-3459-4BCD-84C2-CF33E4DA5488}" presName="tile4text" presStyleLbl="node1" presStyleIdx="3" presStyleCnt="4">
        <dgm:presLayoutVars>
          <dgm:chMax val="0"/>
          <dgm:chPref val="0"/>
          <dgm:bulletEnabled val="1"/>
        </dgm:presLayoutVars>
      </dgm:prSet>
      <dgm:spPr/>
    </dgm:pt>
    <dgm:pt modelId="{C22A396F-6FD3-4A42-A366-AEDA76D55CC2}" type="pres">
      <dgm:prSet presAssocID="{BFBC5DDE-3459-4BCD-84C2-CF33E4DA5488}" presName="centerTile" presStyleLbl="fgShp" presStyleIdx="0" presStyleCnt="1" custScaleX="87418" custScaleY="102497" custLinFactNeighborY="2432">
        <dgm:presLayoutVars>
          <dgm:chMax val="0"/>
          <dgm:chPref val="0"/>
        </dgm:presLayoutVars>
      </dgm:prSet>
      <dgm:spPr/>
    </dgm:pt>
  </dgm:ptLst>
  <dgm:cxnLst>
    <dgm:cxn modelId="{ED3B4D22-1187-46E1-9661-CCB89D4588C3}" srcId="{D294A614-8495-40BB-8593-B371BD189C18}" destId="{96221D97-DB3E-4AEF-8A77-5BC110093AC9}" srcOrd="4" destOrd="0" parTransId="{D35292CD-6E26-4B6D-B1B7-D26B20276DF2}" sibTransId="{40963208-1C7B-46CC-B5AE-546EB81A7AF5}"/>
    <dgm:cxn modelId="{CE088824-F4B4-49E7-8175-017CD7A2B4EC}" srcId="{D294A614-8495-40BB-8593-B371BD189C18}" destId="{23D0A69E-794B-49AB-B8B8-F7EAF0E536B0}" srcOrd="1" destOrd="0" parTransId="{344597A6-23C2-44CF-B9CB-39844DAA49AB}" sibTransId="{93AC6AC6-0D7D-42F0-B81E-8F5E91E5BA16}"/>
    <dgm:cxn modelId="{A6D97D32-E37F-4DEB-BA7D-E263560F6814}" srcId="{BFBC5DDE-3459-4BCD-84C2-CF33E4DA5488}" destId="{D294A614-8495-40BB-8593-B371BD189C18}" srcOrd="0" destOrd="0" parTransId="{B9C3E017-3DFF-4F2C-BD3C-163EB248E248}" sibTransId="{80F9E04F-429C-4697-AA5B-AA3FA5A48F35}"/>
    <dgm:cxn modelId="{435BFC40-26E2-4699-8C06-E205BF72276D}" type="presOf" srcId="{23D0A69E-794B-49AB-B8B8-F7EAF0E536B0}" destId="{352A55D4-DA9A-47B7-AA0E-D0A4A46D9FE5}" srcOrd="0" destOrd="0" presId="urn:microsoft.com/office/officeart/2005/8/layout/matrix1"/>
    <dgm:cxn modelId="{331DCB5B-CF10-40FC-80BA-DD335336C410}" type="presOf" srcId="{D294A614-8495-40BB-8593-B371BD189C18}" destId="{C22A396F-6FD3-4A42-A366-AEDA76D55CC2}" srcOrd="0" destOrd="0" presId="urn:microsoft.com/office/officeart/2005/8/layout/matrix1"/>
    <dgm:cxn modelId="{B365E563-99CF-4786-84C9-7A44397FA582}" type="presOf" srcId="{BFBC5DDE-3459-4BCD-84C2-CF33E4DA5488}" destId="{130C491E-2EDE-42B2-B5CC-80E42C1189C1}" srcOrd="0" destOrd="0" presId="urn:microsoft.com/office/officeart/2005/8/layout/matrix1"/>
    <dgm:cxn modelId="{E1F11C49-2971-4F1C-A186-7843214DC28F}" srcId="{D294A614-8495-40BB-8593-B371BD189C18}" destId="{1D6A3DA6-9ABC-4751-AD3D-FC77438439D1}" srcOrd="5" destOrd="0" parTransId="{0F7731F1-4DAE-44AC-BFE4-07A464E384B6}" sibTransId="{755CEE43-E7BF-4088-9797-7EDB69723D94}"/>
    <dgm:cxn modelId="{8B61706A-2E24-41A5-9C84-0E05E2E1124A}" srcId="{D294A614-8495-40BB-8593-B371BD189C18}" destId="{0143B53A-192F-44B9-929B-B788C745FF86}" srcOrd="6" destOrd="0" parTransId="{FAA2B974-3D4A-474F-84BE-15BE74F31C30}" sibTransId="{8514F6D4-6120-4A80-984B-162DB3BDD3C6}"/>
    <dgm:cxn modelId="{7CA8DE4B-695C-4275-8628-0961C8D3D702}" type="presOf" srcId="{F3949597-36A3-4419-933A-222CE93611EC}" destId="{D0831406-97A8-420C-8F58-C0E2BA06A0A9}" srcOrd="1" destOrd="0" presId="urn:microsoft.com/office/officeart/2005/8/layout/matrix1"/>
    <dgm:cxn modelId="{B6DE6A4D-6C35-4C7E-BD32-67746886829B}" type="presOf" srcId="{A051ED6E-708A-42EA-B884-954A15D638CC}" destId="{B2E6229B-45DC-4C9F-8C51-2EDAD08AE42C}" srcOrd="1" destOrd="0" presId="urn:microsoft.com/office/officeart/2005/8/layout/matrix1"/>
    <dgm:cxn modelId="{F6B5EF51-CEBC-46F6-A210-CE6AFF3C50B6}" srcId="{D294A614-8495-40BB-8593-B371BD189C18}" destId="{6FC6E604-F08C-465A-AE44-225C3CD279C4}" srcOrd="3" destOrd="0" parTransId="{87D6D572-0B1E-4F99-B020-D9E660EA0FDB}" sibTransId="{A920DA69-BE74-4504-AB5E-8C78674CFB26}"/>
    <dgm:cxn modelId="{23F95377-88B7-4B15-BDAF-9E67322CCF76}" srcId="{D294A614-8495-40BB-8593-B371BD189C18}" destId="{F3949597-36A3-4419-933A-222CE93611EC}" srcOrd="0" destOrd="0" parTransId="{D3212F7E-1655-4164-9316-FBA53DB69981}" sibTransId="{06BAD898-996A-4AF8-9133-9DBC764B8052}"/>
    <dgm:cxn modelId="{B09EFDA4-9F46-4FA9-98F9-C228F9A39029}" srcId="{D294A614-8495-40BB-8593-B371BD189C18}" destId="{A051ED6E-708A-42EA-B884-954A15D638CC}" srcOrd="2" destOrd="0" parTransId="{ADF72680-8634-4F72-BF12-039A7C57C161}" sibTransId="{20DAEE07-2DA2-4B0A-B524-4A655F5ED19F}"/>
    <dgm:cxn modelId="{45761EA7-2C7A-4707-86A7-C9B6561DB2E6}" type="presOf" srcId="{23D0A69E-794B-49AB-B8B8-F7EAF0E536B0}" destId="{D1116E62-2303-4AEF-B265-3A30F3515E65}" srcOrd="1" destOrd="0" presId="urn:microsoft.com/office/officeart/2005/8/layout/matrix1"/>
    <dgm:cxn modelId="{D68917AF-F3E8-46E8-A617-24210DD753B7}" type="presOf" srcId="{A051ED6E-708A-42EA-B884-954A15D638CC}" destId="{F9584B1F-2ADA-4CDB-B7BF-9BC34EA13412}" srcOrd="0" destOrd="0" presId="urn:microsoft.com/office/officeart/2005/8/layout/matrix1"/>
    <dgm:cxn modelId="{7BE289C8-C12D-451F-B4D6-BEEEF5156CAE}" type="presOf" srcId="{F3949597-36A3-4419-933A-222CE93611EC}" destId="{047519F2-DBFB-41D8-A2EE-7D1AF741BFE4}" srcOrd="0" destOrd="0" presId="urn:microsoft.com/office/officeart/2005/8/layout/matrix1"/>
    <dgm:cxn modelId="{1A18A5D5-46D3-4429-9B22-3E6F4E3300CD}" type="presOf" srcId="{6FC6E604-F08C-465A-AE44-225C3CD279C4}" destId="{0CF81053-AAB5-49BD-9BAA-B93297A0494A}" srcOrd="1" destOrd="0" presId="urn:microsoft.com/office/officeart/2005/8/layout/matrix1"/>
    <dgm:cxn modelId="{6CE26BF8-C22A-4F6D-9AC5-6C24BBF6E378}" type="presOf" srcId="{6FC6E604-F08C-465A-AE44-225C3CD279C4}" destId="{579B745A-ED71-4686-9981-19F51C77C117}" srcOrd="0" destOrd="0" presId="urn:microsoft.com/office/officeart/2005/8/layout/matrix1"/>
    <dgm:cxn modelId="{7ACEAC8F-1F7A-4654-B9B6-D68CC259EB04}" type="presParOf" srcId="{130C491E-2EDE-42B2-B5CC-80E42C1189C1}" destId="{2BB6FD98-4A79-4A9B-8112-356C6C463202}" srcOrd="0" destOrd="0" presId="urn:microsoft.com/office/officeart/2005/8/layout/matrix1"/>
    <dgm:cxn modelId="{A9345EB2-A56C-49A2-B99A-BCF2AB1D2C3A}" type="presParOf" srcId="{2BB6FD98-4A79-4A9B-8112-356C6C463202}" destId="{047519F2-DBFB-41D8-A2EE-7D1AF741BFE4}" srcOrd="0" destOrd="0" presId="urn:microsoft.com/office/officeart/2005/8/layout/matrix1"/>
    <dgm:cxn modelId="{4715B496-3A34-4E2C-9B6B-4D3A93116469}" type="presParOf" srcId="{2BB6FD98-4A79-4A9B-8112-356C6C463202}" destId="{D0831406-97A8-420C-8F58-C0E2BA06A0A9}" srcOrd="1" destOrd="0" presId="urn:microsoft.com/office/officeart/2005/8/layout/matrix1"/>
    <dgm:cxn modelId="{2541B051-4CC7-47C5-A510-D6C8A695251B}" type="presParOf" srcId="{2BB6FD98-4A79-4A9B-8112-356C6C463202}" destId="{352A55D4-DA9A-47B7-AA0E-D0A4A46D9FE5}" srcOrd="2" destOrd="0" presId="urn:microsoft.com/office/officeart/2005/8/layout/matrix1"/>
    <dgm:cxn modelId="{AC5B9155-C297-4684-BB51-6640AE89BAB2}" type="presParOf" srcId="{2BB6FD98-4A79-4A9B-8112-356C6C463202}" destId="{D1116E62-2303-4AEF-B265-3A30F3515E65}" srcOrd="3" destOrd="0" presId="urn:microsoft.com/office/officeart/2005/8/layout/matrix1"/>
    <dgm:cxn modelId="{AAB5313F-E92B-440B-8CBB-03AFF9D0BAC3}" type="presParOf" srcId="{2BB6FD98-4A79-4A9B-8112-356C6C463202}" destId="{F9584B1F-2ADA-4CDB-B7BF-9BC34EA13412}" srcOrd="4" destOrd="0" presId="urn:microsoft.com/office/officeart/2005/8/layout/matrix1"/>
    <dgm:cxn modelId="{D933C1DA-E292-405B-B31C-5E7450B9A74D}" type="presParOf" srcId="{2BB6FD98-4A79-4A9B-8112-356C6C463202}" destId="{B2E6229B-45DC-4C9F-8C51-2EDAD08AE42C}" srcOrd="5" destOrd="0" presId="urn:microsoft.com/office/officeart/2005/8/layout/matrix1"/>
    <dgm:cxn modelId="{513AF83B-480A-43EC-8312-4CCE65CD8FF8}" type="presParOf" srcId="{2BB6FD98-4A79-4A9B-8112-356C6C463202}" destId="{579B745A-ED71-4686-9981-19F51C77C117}" srcOrd="6" destOrd="0" presId="urn:microsoft.com/office/officeart/2005/8/layout/matrix1"/>
    <dgm:cxn modelId="{92EFDFA1-0A19-467F-AA51-C023480096EF}" type="presParOf" srcId="{2BB6FD98-4A79-4A9B-8112-356C6C463202}" destId="{0CF81053-AAB5-49BD-9BAA-B93297A0494A}" srcOrd="7" destOrd="0" presId="urn:microsoft.com/office/officeart/2005/8/layout/matrix1"/>
    <dgm:cxn modelId="{CD788852-769B-4F38-ABB1-E50EBF1FFB07}" type="presParOf" srcId="{130C491E-2EDE-42B2-B5CC-80E42C1189C1}" destId="{C22A396F-6FD3-4A42-A366-AEDA76D55CC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519F2-DBFB-41D8-A2EE-7D1AF741BFE4}">
      <dsp:nvSpPr>
        <dsp:cNvPr id="0" name=""/>
        <dsp:cNvSpPr/>
      </dsp:nvSpPr>
      <dsp:spPr>
        <a:xfrm rot="16200000">
          <a:off x="1151089" y="-1115760"/>
          <a:ext cx="2150704" cy="4413710"/>
        </a:xfrm>
        <a:prstGeom prst="round1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00"/>
            </a:solidFill>
          </a:endParaRPr>
        </a:p>
        <a:p>
          <a:pPr marL="0" lvl="0" indent="0" algn="ctr" defTabSz="889000">
            <a:lnSpc>
              <a:spcPct val="90000"/>
            </a:lnSpc>
            <a:spcBef>
              <a:spcPct val="0"/>
            </a:spcBef>
            <a:spcAft>
              <a:spcPct val="35000"/>
            </a:spcAft>
            <a:buNone/>
          </a:pPr>
          <a:endParaRPr lang="en-US" sz="2000" kern="1200" dirty="0">
            <a:solidFill>
              <a:srgbClr val="FFFF00"/>
            </a:solidFill>
          </a:endParaRPr>
        </a:p>
        <a:p>
          <a:pPr marL="0" lvl="0" indent="0" algn="ctr" defTabSz="889000">
            <a:lnSpc>
              <a:spcPct val="90000"/>
            </a:lnSpc>
            <a:spcBef>
              <a:spcPct val="0"/>
            </a:spcBef>
            <a:spcAft>
              <a:spcPct val="35000"/>
            </a:spcAft>
            <a:buNone/>
          </a:pPr>
          <a:endParaRPr lang="en-US" sz="1800" kern="1200" dirty="0"/>
        </a:p>
      </dsp:txBody>
      <dsp:txXfrm rot="5400000">
        <a:off x="19586" y="15743"/>
        <a:ext cx="4413710" cy="1613028"/>
      </dsp:txXfrm>
    </dsp:sp>
    <dsp:sp modelId="{352A55D4-DA9A-47B7-AA0E-D0A4A46D9FE5}">
      <dsp:nvSpPr>
        <dsp:cNvPr id="0" name=""/>
        <dsp:cNvSpPr/>
      </dsp:nvSpPr>
      <dsp:spPr>
        <a:xfrm>
          <a:off x="4321355" y="24087"/>
          <a:ext cx="4290571" cy="2150704"/>
        </a:xfrm>
        <a:prstGeom prst="round1Rect">
          <a:avLst/>
        </a:prstGeom>
        <a:solidFill>
          <a:srgbClr val="95B1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rgbClr val="FFFF00"/>
            </a:solidFill>
          </a:endParaRPr>
        </a:p>
        <a:p>
          <a:pPr marL="0" lvl="0" indent="0" algn="ctr" defTabSz="800100">
            <a:lnSpc>
              <a:spcPct val="90000"/>
            </a:lnSpc>
            <a:spcBef>
              <a:spcPct val="0"/>
            </a:spcBef>
            <a:spcAft>
              <a:spcPct val="35000"/>
            </a:spcAft>
            <a:buNone/>
          </a:pPr>
          <a:endParaRPr lang="en-US" sz="1800" kern="1200" dirty="0">
            <a:solidFill>
              <a:srgbClr val="FFFF00"/>
            </a:solidFill>
          </a:endParaRPr>
        </a:p>
        <a:p>
          <a:pPr marL="0" lvl="0" indent="0" algn="ctr" defTabSz="800100">
            <a:lnSpc>
              <a:spcPct val="90000"/>
            </a:lnSpc>
            <a:spcBef>
              <a:spcPct val="0"/>
            </a:spcBef>
            <a:spcAft>
              <a:spcPct val="35000"/>
            </a:spcAft>
            <a:buNone/>
          </a:pPr>
          <a:endParaRPr lang="en-US" sz="2000" kern="1200" baseline="0" dirty="0">
            <a:latin typeface="Calibri" panose="020F0502020204030204" pitchFamily="34" charset="0"/>
          </a:endParaRPr>
        </a:p>
        <a:p>
          <a:pPr marL="0" lvl="0" indent="0" algn="ctr" defTabSz="800100">
            <a:lnSpc>
              <a:spcPct val="90000"/>
            </a:lnSpc>
            <a:spcBef>
              <a:spcPct val="0"/>
            </a:spcBef>
            <a:spcAft>
              <a:spcPct val="35000"/>
            </a:spcAft>
            <a:buNone/>
          </a:pPr>
          <a:endParaRPr lang="en-US" sz="1500" kern="1200" dirty="0"/>
        </a:p>
      </dsp:txBody>
      <dsp:txXfrm>
        <a:off x="4321355" y="24087"/>
        <a:ext cx="4290571" cy="1613028"/>
      </dsp:txXfrm>
    </dsp:sp>
    <dsp:sp modelId="{F9584B1F-2ADA-4CDB-B7BF-9BC34EA13412}">
      <dsp:nvSpPr>
        <dsp:cNvPr id="0" name=""/>
        <dsp:cNvSpPr/>
      </dsp:nvSpPr>
      <dsp:spPr>
        <a:xfrm rot="10800000">
          <a:off x="21" y="2150704"/>
          <a:ext cx="4290571" cy="2150704"/>
        </a:xfrm>
        <a:prstGeom prst="round1Rect">
          <a:avLst/>
        </a:prstGeom>
        <a:solidFill>
          <a:srgbClr val="5984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00"/>
            </a:solidFill>
          </a:endParaRPr>
        </a:p>
      </dsp:txBody>
      <dsp:txXfrm rot="10800000">
        <a:off x="21" y="2688379"/>
        <a:ext cx="4290571" cy="1613028"/>
      </dsp:txXfrm>
    </dsp:sp>
    <dsp:sp modelId="{579B745A-ED71-4686-9981-19F51C77C117}">
      <dsp:nvSpPr>
        <dsp:cNvPr id="0" name=""/>
        <dsp:cNvSpPr/>
      </dsp:nvSpPr>
      <dsp:spPr>
        <a:xfrm rot="5400000">
          <a:off x="5391289" y="1080770"/>
          <a:ext cx="2150704" cy="4290571"/>
        </a:xfrm>
        <a:prstGeom prst="round1Rect">
          <a:avLst/>
        </a:prstGeom>
        <a:solidFill>
          <a:srgbClr val="7D7D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00"/>
            </a:solidFill>
          </a:endParaRPr>
        </a:p>
      </dsp:txBody>
      <dsp:txXfrm rot="-5400000">
        <a:off x="4321356" y="2688379"/>
        <a:ext cx="4290571" cy="1613028"/>
      </dsp:txXfrm>
    </dsp:sp>
    <dsp:sp modelId="{C22A396F-6FD3-4A42-A366-AEDA76D55CC2}">
      <dsp:nvSpPr>
        <dsp:cNvPr id="0" name=""/>
        <dsp:cNvSpPr/>
      </dsp:nvSpPr>
      <dsp:spPr>
        <a:xfrm>
          <a:off x="3165351" y="1625754"/>
          <a:ext cx="2250438" cy="1102203"/>
        </a:xfrm>
        <a:prstGeom prst="roundRect">
          <a:avLst/>
        </a:prstGeom>
        <a:solidFill>
          <a:srgbClr val="FDCC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rgbClr val="002060"/>
            </a:solidFill>
            <a:latin typeface="Calibri" panose="020F0502020204030204" pitchFamily="34" charset="0"/>
            <a:cs typeface="Calibri" panose="020F0502020204030204" pitchFamily="34" charset="0"/>
          </a:endParaRPr>
        </a:p>
      </dsp:txBody>
      <dsp:txXfrm>
        <a:off x="3219156" y="1679559"/>
        <a:ext cx="2142828" cy="99459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08A19-3DE0-4DDB-A0C3-6DDDE5DB4313}"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22F23-C7B8-4382-90A6-183802C79337}" type="slidenum">
              <a:rPr lang="en-US" smtClean="0"/>
              <a:t>‹#›</a:t>
            </a:fld>
            <a:endParaRPr lang="en-US"/>
          </a:p>
        </p:txBody>
      </p:sp>
    </p:spTree>
    <p:extLst>
      <p:ext uri="{BB962C8B-B14F-4D97-AF65-F5344CB8AC3E}">
        <p14:creationId xmlns:p14="http://schemas.microsoft.com/office/powerpoint/2010/main" val="1220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0"/>
            <a:ext cx="12192000" cy="5334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5" y="1666997"/>
            <a:ext cx="9639299" cy="4373100"/>
          </a:xfrm>
          <a:prstGeom prst="rect">
            <a:avLst/>
          </a:prstGeom>
        </p:spPr>
      </p:pic>
      <p:sp>
        <p:nvSpPr>
          <p:cNvPr id="2" name="Title 1"/>
          <p:cNvSpPr>
            <a:spLocks noGrp="1"/>
          </p:cNvSpPr>
          <p:nvPr>
            <p:ph type="ctrTitle"/>
          </p:nvPr>
        </p:nvSpPr>
        <p:spPr>
          <a:xfrm>
            <a:off x="274864" y="5392057"/>
            <a:ext cx="9144000" cy="706097"/>
          </a:xfrm>
        </p:spPr>
        <p:txBody>
          <a:bodyPr anchor="b">
            <a:normAutofit/>
          </a:bodyPr>
          <a:lstStyle>
            <a:lvl1pPr algn="l">
              <a:defRPr sz="4800">
                <a:solidFill>
                  <a:srgbClr val="002D72"/>
                </a:solidFill>
              </a:defRPr>
            </a:lvl1pPr>
          </a:lstStyle>
          <a:p>
            <a:r>
              <a:rPr lang="en-US"/>
              <a:t>Click to edit Master title style</a:t>
            </a:r>
          </a:p>
        </p:txBody>
      </p:sp>
      <p:sp>
        <p:nvSpPr>
          <p:cNvPr id="3" name="Subtitle 2"/>
          <p:cNvSpPr>
            <a:spLocks noGrp="1"/>
          </p:cNvSpPr>
          <p:nvPr>
            <p:ph type="subTitle" idx="1"/>
          </p:nvPr>
        </p:nvSpPr>
        <p:spPr>
          <a:xfrm>
            <a:off x="274864" y="6098154"/>
            <a:ext cx="9144000" cy="44960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1210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810"/>
            <a:ext cx="10515600" cy="1249133"/>
          </a:xfrm>
        </p:spPr>
        <p:txBody>
          <a:bodyPr anchor="ctr">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1600200"/>
            <a:ext cx="6172200" cy="4260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600200"/>
            <a:ext cx="3932237" cy="4268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6191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811"/>
            <a:ext cx="10515600" cy="1289953"/>
          </a:xfrm>
        </p:spPr>
        <p:txBody>
          <a:bodyPr anchor="ctr">
            <a:normAutofit/>
          </a:bodyPr>
          <a:lstStyle>
            <a:lvl1pPr>
              <a:defRPr sz="4400"/>
            </a:lvl1pPr>
          </a:lstStyle>
          <a:p>
            <a:r>
              <a:rPr lang="en-US"/>
              <a:t>Click to edit Master title style</a:t>
            </a:r>
          </a:p>
        </p:txBody>
      </p:sp>
      <p:sp>
        <p:nvSpPr>
          <p:cNvPr id="3" name="Picture Placeholder 2"/>
          <p:cNvSpPr>
            <a:spLocks noGrp="1"/>
          </p:cNvSpPr>
          <p:nvPr>
            <p:ph type="pic" idx="1"/>
          </p:nvPr>
        </p:nvSpPr>
        <p:spPr>
          <a:xfrm>
            <a:off x="5183188" y="1600200"/>
            <a:ext cx="6172200" cy="4260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5611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455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ode">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0"/>
            <a:ext cx="12192000" cy="5334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5" y="1666997"/>
            <a:ext cx="9639299" cy="4373100"/>
          </a:xfrm>
          <a:prstGeom prst="rect">
            <a:avLst/>
          </a:prstGeom>
        </p:spPr>
      </p:pic>
      <p:sp>
        <p:nvSpPr>
          <p:cNvPr id="4" name="TextBox 3"/>
          <p:cNvSpPr txBox="1"/>
          <p:nvPr userDrawn="1"/>
        </p:nvSpPr>
        <p:spPr>
          <a:xfrm>
            <a:off x="7306870" y="5960225"/>
            <a:ext cx="4609980" cy="461665"/>
          </a:xfrm>
          <a:prstGeom prst="rect">
            <a:avLst/>
          </a:prstGeom>
          <a:noFill/>
        </p:spPr>
        <p:txBody>
          <a:bodyPr wrap="none" rtlCol="0">
            <a:spAutoFit/>
          </a:bodyPr>
          <a:lstStyle/>
          <a:p>
            <a:r>
              <a:rPr lang="en-US" sz="2400" dirty="0">
                <a:solidFill>
                  <a:srgbClr val="002D72"/>
                </a:solidFill>
              </a:rPr>
              <a:t>Where Science and People Connect</a:t>
            </a:r>
          </a:p>
        </p:txBody>
      </p:sp>
    </p:spTree>
    <p:extLst>
      <p:ext uri="{BB962C8B-B14F-4D97-AF65-F5344CB8AC3E}">
        <p14:creationId xmlns:p14="http://schemas.microsoft.com/office/powerpoint/2010/main" val="156276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92000" cy="5715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69701"/>
            <a:ext cx="4368648" cy="4145299"/>
          </a:xfrm>
          <a:prstGeom prst="rect">
            <a:avLst/>
          </a:prstGeom>
        </p:spPr>
      </p:pic>
      <p:sp>
        <p:nvSpPr>
          <p:cNvPr id="3" name="Title 2"/>
          <p:cNvSpPr>
            <a:spLocks noGrp="1"/>
          </p:cNvSpPr>
          <p:nvPr>
            <p:ph type="title"/>
          </p:nvPr>
        </p:nvSpPr>
        <p:spPr/>
        <p:txBody>
          <a:bodyPr/>
          <a:lstStyle/>
          <a:p>
            <a:r>
              <a:rPr lang="en-US"/>
              <a:t>Click to edit Master title style</a:t>
            </a:r>
          </a:p>
        </p:txBody>
      </p:sp>
      <p:sp>
        <p:nvSpPr>
          <p:cNvPr id="8" name="Subtitle 2"/>
          <p:cNvSpPr>
            <a:spLocks noGrp="1"/>
          </p:cNvSpPr>
          <p:nvPr>
            <p:ph type="subTitle" idx="1"/>
          </p:nvPr>
        </p:nvSpPr>
        <p:spPr>
          <a:xfrm>
            <a:off x="6768193" y="2939142"/>
            <a:ext cx="4585607" cy="198392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028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664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05000"/>
            <a:ext cx="3353091" cy="4560203"/>
          </a:xfrm>
          <a:prstGeom prst="rect">
            <a:avLst/>
          </a:prstGeom>
        </p:spPr>
      </p:pic>
      <p:sp>
        <p:nvSpPr>
          <p:cNvPr id="5" name="Text Placeholder 4"/>
          <p:cNvSpPr>
            <a:spLocks noGrp="1"/>
          </p:cNvSpPr>
          <p:nvPr>
            <p:ph type="body" sz="quarter" idx="10"/>
          </p:nvPr>
        </p:nvSpPr>
        <p:spPr>
          <a:xfrm>
            <a:off x="4376738" y="1943100"/>
            <a:ext cx="6977062" cy="3706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10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0"/>
            <a:ext cx="12192000" cy="5715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352"/>
            <a:ext cx="3910960" cy="5311295"/>
          </a:xfrm>
          <a:prstGeom prst="rect">
            <a:avLst/>
          </a:prstGeom>
        </p:spPr>
      </p:pic>
      <p:sp>
        <p:nvSpPr>
          <p:cNvPr id="2" name="Title 1"/>
          <p:cNvSpPr>
            <a:spLocks noGrp="1"/>
          </p:cNvSpPr>
          <p:nvPr>
            <p:ph type="title"/>
          </p:nvPr>
        </p:nvSpPr>
        <p:spPr>
          <a:xfrm>
            <a:off x="4735286" y="787176"/>
            <a:ext cx="661216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735286" y="3684484"/>
            <a:ext cx="6618514" cy="1494345"/>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8653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84547"/>
            <a:ext cx="5181600" cy="4250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84547"/>
            <a:ext cx="5181600" cy="4250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21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305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575707"/>
            <a:ext cx="5157787" cy="627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03007"/>
            <a:ext cx="5157787" cy="363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75707"/>
            <a:ext cx="5183188" cy="627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03007"/>
            <a:ext cx="5183188" cy="363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77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904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12192000" cy="5715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352"/>
            <a:ext cx="3910960" cy="5311295"/>
          </a:xfrm>
          <a:prstGeom prst="rect">
            <a:avLst/>
          </a:prstGeom>
        </p:spPr>
      </p:pic>
    </p:spTree>
    <p:extLst>
      <p:ext uri="{BB962C8B-B14F-4D97-AF65-F5344CB8AC3E}">
        <p14:creationId xmlns:p14="http://schemas.microsoft.com/office/powerpoint/2010/main" val="143463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17528" y="5690028"/>
            <a:ext cx="2574471" cy="1167971"/>
          </a:xfrm>
          <a:prstGeom prst="rect">
            <a:avLst/>
          </a:prstGeom>
        </p:spPr>
      </p:pic>
      <p:sp>
        <p:nvSpPr>
          <p:cNvPr id="7" name="Rectangle 7"/>
          <p:cNvSpPr>
            <a:spLocks noChangeArrowheads="1"/>
          </p:cNvSpPr>
          <p:nvPr userDrawn="1"/>
        </p:nvSpPr>
        <p:spPr bwMode="auto">
          <a:xfrm>
            <a:off x="0" y="0"/>
            <a:ext cx="12192000" cy="14478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a:cs typeface="+mn-cs"/>
            </a:endParaRPr>
          </a:p>
        </p:txBody>
      </p:sp>
      <p:sp>
        <p:nvSpPr>
          <p:cNvPr id="2" name="Title Placeholder 1"/>
          <p:cNvSpPr>
            <a:spLocks noGrp="1"/>
          </p:cNvSpPr>
          <p:nvPr>
            <p:ph type="title"/>
          </p:nvPr>
        </p:nvSpPr>
        <p:spPr>
          <a:xfrm>
            <a:off x="838200" y="6305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80705"/>
            <a:ext cx="10515600" cy="41093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74796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62" r:id="rId13"/>
  </p:sldLayoutIdLst>
  <p:hf sldNum="0" hdr="0" ftr="0" dt="0"/>
  <p:txStyles>
    <p:title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mailto:researchdocusign@lists.johnshopkins.edu"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sswords1@jhmi.edu" TargetMode="External"/><Relationship Id="rId2" Type="http://schemas.openxmlformats.org/officeDocument/2006/relationships/hyperlink" Target="https://ictr.johnshopkins.edu/events/clinical-research-professionals-lecture-serie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hopkinsmedicine.org/institutional_review_board/guidelines_policies/guidelines/remote_consent_and_eletronic_consent.html"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hopkinsmedicine.org/institutional_review_board/about/contact.html" TargetMode="External"/><Relationship Id="rId7" Type="http://schemas.openxmlformats.org/officeDocument/2006/relationships/image" Target="../media/image43.svg"/><Relationship Id="rId2" Type="http://schemas.openxmlformats.org/officeDocument/2006/relationships/hyperlink" Target="https://www.hopkinsmedicine.org/institutional_review_board/guidelines_policies/guidelines/remote_consent_and_eletronic_consent.html" TargetMode="Externa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fi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mailto:liz@jhmi.edu" TargetMode="External"/><Relationship Id="rId2" Type="http://schemas.openxmlformats.org/officeDocument/2006/relationships/hyperlink" Target="mailto:sswords1@jhmi.edu" TargetMode="External"/><Relationship Id="rId1" Type="http://schemas.openxmlformats.org/officeDocument/2006/relationships/slideLayout" Target="../slideLayouts/slideLayout4.xml"/><Relationship Id="rId5" Type="http://schemas.openxmlformats.org/officeDocument/2006/relationships/hyperlink" Target="mailto:lswedbe1@jhmi.edu" TargetMode="External"/><Relationship Id="rId4" Type="http://schemas.openxmlformats.org/officeDocument/2006/relationships/hyperlink" Target="mailto:sroettg1@jhmi.ed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fda.gov/media/116850/download" TargetMode="External"/><Relationship Id="rId2" Type="http://schemas.openxmlformats.org/officeDocument/2006/relationships/hyperlink" Target="https://www.fda.gov/media/136238/download" TargetMode="External"/><Relationship Id="rId1" Type="http://schemas.openxmlformats.org/officeDocument/2006/relationships/slideLayout" Target="../slideLayouts/slideLayout3.xml"/><Relationship Id="rId4" Type="http://schemas.openxmlformats.org/officeDocument/2006/relationships/hyperlink" Target="https://victr.vumc.org/econsent_basic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864" y="5392057"/>
            <a:ext cx="9858950" cy="706097"/>
          </a:xfrm>
        </p:spPr>
        <p:txBody>
          <a:bodyPr>
            <a:noAutofit/>
          </a:bodyPr>
          <a:lstStyle/>
          <a:p>
            <a:r>
              <a:rPr lang="en-US" sz="3600" b="1" dirty="0"/>
              <a:t>ICTR Clinical Research Professionals Lecture Series</a:t>
            </a:r>
            <a:endParaRPr lang="en-US" sz="3600" dirty="0"/>
          </a:p>
        </p:txBody>
      </p:sp>
      <p:sp>
        <p:nvSpPr>
          <p:cNvPr id="3" name="Subtitle 2"/>
          <p:cNvSpPr>
            <a:spLocks noGrp="1"/>
          </p:cNvSpPr>
          <p:nvPr>
            <p:ph type="subTitle" idx="1"/>
          </p:nvPr>
        </p:nvSpPr>
        <p:spPr/>
        <p:txBody>
          <a:bodyPr/>
          <a:lstStyle/>
          <a:p>
            <a:r>
              <a:rPr lang="en-US" dirty="0"/>
              <a:t>Monday August 29</a:t>
            </a:r>
            <a:r>
              <a:rPr lang="en-US" baseline="30000" dirty="0"/>
              <a:t>th</a:t>
            </a:r>
            <a:r>
              <a:rPr lang="en-US" dirty="0"/>
              <a:t> 2022</a:t>
            </a:r>
          </a:p>
        </p:txBody>
      </p:sp>
    </p:spTree>
    <p:extLst>
      <p:ext uri="{BB962C8B-B14F-4D97-AF65-F5344CB8AC3E}">
        <p14:creationId xmlns:p14="http://schemas.microsoft.com/office/powerpoint/2010/main" val="4159880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DAFD-DD92-4D40-8B2A-9A7FC1C21186}"/>
              </a:ext>
            </a:extLst>
          </p:cNvPr>
          <p:cNvSpPr>
            <a:spLocks noGrp="1"/>
          </p:cNvSpPr>
          <p:nvPr>
            <p:ph type="title"/>
          </p:nvPr>
        </p:nvSpPr>
        <p:spPr/>
        <p:txBody>
          <a:bodyPr/>
          <a:lstStyle/>
          <a:p>
            <a:r>
              <a:rPr lang="en-US" dirty="0"/>
              <a:t>Remote Consent Best Practices</a:t>
            </a:r>
          </a:p>
        </p:txBody>
      </p:sp>
      <p:sp>
        <p:nvSpPr>
          <p:cNvPr id="4" name="Content Placeholder 2">
            <a:extLst>
              <a:ext uri="{FF2B5EF4-FFF2-40B4-BE49-F238E27FC236}">
                <a16:creationId xmlns:a16="http://schemas.microsoft.com/office/drawing/2014/main" id="{9AAC058C-A10C-4CF4-9C5F-86CD826A660A}"/>
              </a:ext>
            </a:extLst>
          </p:cNvPr>
          <p:cNvSpPr txBox="1">
            <a:spLocks/>
          </p:cNvSpPr>
          <p:nvPr/>
        </p:nvSpPr>
        <p:spPr>
          <a:xfrm>
            <a:off x="838200" y="1635244"/>
            <a:ext cx="11143268" cy="4474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libri" panose="020F0502020204030204" pitchFamily="34" charset="0"/>
              </a:rPr>
              <a:t>The person providing consent </a:t>
            </a:r>
            <a:r>
              <a:rPr lang="en-US" b="1" dirty="0">
                <a:latin typeface="Calibri" panose="020F0502020204030204" pitchFamily="34" charset="0"/>
              </a:rPr>
              <a:t>must</a:t>
            </a:r>
            <a:r>
              <a:rPr lang="en-US" dirty="0">
                <a:latin typeface="Calibri" panose="020F0502020204030204" pitchFamily="34" charset="0"/>
              </a:rPr>
              <a:t> have a copy of the consent form</a:t>
            </a: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6346D29A-CB21-4936-8DA1-05387DA84E8D}"/>
              </a:ext>
            </a:extLst>
          </p:cNvPr>
          <p:cNvSpPr txBox="1"/>
          <p:nvPr/>
        </p:nvSpPr>
        <p:spPr>
          <a:xfrm>
            <a:off x="1473000" y="2831544"/>
            <a:ext cx="6586918" cy="3132268"/>
          </a:xfrm>
          <a:prstGeom prst="rect">
            <a:avLst/>
          </a:prstGeom>
          <a:noFill/>
        </p:spPr>
        <p:txBody>
          <a:bodyPr wrap="square" rtlCol="0">
            <a:spAutoFit/>
          </a:bodyPr>
          <a:lstStyle/>
          <a:p>
            <a:pPr lvl="1" eaLnBrk="1" hangingPunct="1">
              <a:lnSpc>
                <a:spcPts val="2000"/>
              </a:lnSpc>
              <a:spcBef>
                <a:spcPts val="0"/>
              </a:spcBef>
            </a:pPr>
            <a:r>
              <a:rPr lang="en-US" sz="3200" kern="0" dirty="0">
                <a:solidFill>
                  <a:srgbClr val="254B8E"/>
                </a:solidFill>
                <a:latin typeface="Calibri" panose="020F0502020204030204" pitchFamily="34" charset="0"/>
                <a:ea typeface="ＭＳ Ｐゴシック" charset="-128"/>
              </a:rPr>
              <a:t>eConsent (to be discussed later in presentation)</a:t>
            </a:r>
          </a:p>
          <a:p>
            <a:pPr lvl="1" eaLnBrk="1" hangingPunct="1">
              <a:spcBef>
                <a:spcPct val="20000"/>
              </a:spcBef>
            </a:pPr>
            <a:r>
              <a:rPr lang="en-US" sz="3200" kern="0" dirty="0">
                <a:solidFill>
                  <a:srgbClr val="254B8E"/>
                </a:solidFill>
                <a:latin typeface="Calibri" panose="020F0502020204030204" pitchFamily="34" charset="0"/>
                <a:ea typeface="ＭＳ Ｐゴシック" charset="-128"/>
                <a:cs typeface="Calibri" panose="020F0502020204030204" pitchFamily="34" charset="0"/>
              </a:rPr>
              <a:t>email (secure release)</a:t>
            </a:r>
          </a:p>
          <a:p>
            <a:pPr lvl="1" eaLnBrk="1" hangingPunct="1">
              <a:spcBef>
                <a:spcPct val="20000"/>
              </a:spcBef>
            </a:pPr>
            <a:r>
              <a:rPr lang="en-US" sz="3200" kern="0" dirty="0">
                <a:solidFill>
                  <a:srgbClr val="254B8E"/>
                </a:solidFill>
                <a:latin typeface="Calibri" panose="020F0502020204030204" pitchFamily="34" charset="0"/>
                <a:ea typeface="ＭＳ Ｐゴシック" charset="-128"/>
              </a:rPr>
              <a:t>mail </a:t>
            </a:r>
          </a:p>
          <a:p>
            <a:pPr lvl="1" eaLnBrk="1" hangingPunct="1">
              <a:spcBef>
                <a:spcPct val="20000"/>
              </a:spcBef>
            </a:pPr>
            <a:r>
              <a:rPr lang="en-US" sz="3200" kern="0" dirty="0">
                <a:solidFill>
                  <a:srgbClr val="254B8E"/>
                </a:solidFill>
                <a:latin typeface="Calibri" panose="020F0502020204030204" pitchFamily="34" charset="0"/>
                <a:ea typeface="ＭＳ Ｐゴシック" charset="-128"/>
              </a:rPr>
              <a:t>text</a:t>
            </a:r>
          </a:p>
          <a:p>
            <a:pPr lvl="1" eaLnBrk="1" hangingPunct="1">
              <a:lnSpc>
                <a:spcPts val="2000"/>
              </a:lnSpc>
              <a:spcBef>
                <a:spcPct val="20000"/>
              </a:spcBef>
            </a:pPr>
            <a:r>
              <a:rPr lang="en-US" sz="3200" kern="0" dirty="0">
                <a:solidFill>
                  <a:srgbClr val="254B8E"/>
                </a:solidFill>
                <a:latin typeface="Calibri" panose="020F0502020204030204" pitchFamily="34" charset="0"/>
                <a:ea typeface="ＭＳ Ｐゴシック" charset="-128"/>
              </a:rPr>
              <a:t>provided “in-person”</a:t>
            </a:r>
          </a:p>
          <a:p>
            <a:pPr lvl="1" eaLnBrk="1" hangingPunct="1">
              <a:lnSpc>
                <a:spcPts val="2000"/>
              </a:lnSpc>
              <a:spcBef>
                <a:spcPct val="20000"/>
              </a:spcBef>
            </a:pPr>
            <a:r>
              <a:rPr lang="en-US" sz="3200" kern="0" dirty="0">
                <a:solidFill>
                  <a:srgbClr val="254B8E"/>
                </a:solidFill>
                <a:latin typeface="Calibri" panose="020F0502020204030204" pitchFamily="34" charset="0"/>
                <a:ea typeface="ＭＳ Ｐゴシック" charset="-128"/>
              </a:rPr>
              <a:t>at a visit</a:t>
            </a:r>
          </a:p>
        </p:txBody>
      </p:sp>
      <p:pic>
        <p:nvPicPr>
          <p:cNvPr id="6" name="Graphic 5" descr="Computer">
            <a:extLst>
              <a:ext uri="{FF2B5EF4-FFF2-40B4-BE49-F238E27FC236}">
                <a16:creationId xmlns:a16="http://schemas.microsoft.com/office/drawing/2014/main" id="{45D24132-BEAE-4420-B940-8E2F461E84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8946" y="2676718"/>
            <a:ext cx="754370" cy="754370"/>
          </a:xfrm>
          <a:prstGeom prst="rect">
            <a:avLst/>
          </a:prstGeom>
        </p:spPr>
      </p:pic>
      <p:pic>
        <p:nvPicPr>
          <p:cNvPr id="7" name="Graphic 6" descr="Mailbox">
            <a:extLst>
              <a:ext uri="{FF2B5EF4-FFF2-40B4-BE49-F238E27FC236}">
                <a16:creationId xmlns:a16="http://schemas.microsoft.com/office/drawing/2014/main" id="{92C2EC9D-802C-477A-9419-60C33DF5E1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2721" y="4071714"/>
            <a:ext cx="802921" cy="521474"/>
          </a:xfrm>
          <a:prstGeom prst="rect">
            <a:avLst/>
          </a:prstGeom>
        </p:spPr>
      </p:pic>
      <p:pic>
        <p:nvPicPr>
          <p:cNvPr id="8" name="Graphic 7" descr="Smart Phone">
            <a:extLst>
              <a:ext uri="{FF2B5EF4-FFF2-40B4-BE49-F238E27FC236}">
                <a16:creationId xmlns:a16="http://schemas.microsoft.com/office/drawing/2014/main" id="{44ECC319-1BB6-48F2-978C-8FE20AC729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1151146" y="4562868"/>
            <a:ext cx="638452" cy="685799"/>
          </a:xfrm>
          <a:prstGeom prst="rect">
            <a:avLst/>
          </a:prstGeom>
        </p:spPr>
      </p:pic>
      <p:pic>
        <p:nvPicPr>
          <p:cNvPr id="9" name="Graphic 8" descr="Sign Language">
            <a:extLst>
              <a:ext uri="{FF2B5EF4-FFF2-40B4-BE49-F238E27FC236}">
                <a16:creationId xmlns:a16="http://schemas.microsoft.com/office/drawing/2014/main" id="{695C9F16-D9AB-4348-907D-80C155CDAE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2721" y="5142450"/>
            <a:ext cx="866821" cy="688383"/>
          </a:xfrm>
          <a:prstGeom prst="rect">
            <a:avLst/>
          </a:prstGeom>
        </p:spPr>
      </p:pic>
      <p:pic>
        <p:nvPicPr>
          <p:cNvPr id="10" name="Graphic 9" descr="Email">
            <a:extLst>
              <a:ext uri="{FF2B5EF4-FFF2-40B4-BE49-F238E27FC236}">
                <a16:creationId xmlns:a16="http://schemas.microsoft.com/office/drawing/2014/main" id="{3E41A668-56CF-4D45-B697-EB3A600024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9381" y="3474829"/>
            <a:ext cx="609600" cy="549407"/>
          </a:xfrm>
          <a:prstGeom prst="rect">
            <a:avLst/>
          </a:prstGeom>
        </p:spPr>
      </p:pic>
      <p:sp>
        <p:nvSpPr>
          <p:cNvPr id="11" name="TextBox 10">
            <a:extLst>
              <a:ext uri="{FF2B5EF4-FFF2-40B4-BE49-F238E27FC236}">
                <a16:creationId xmlns:a16="http://schemas.microsoft.com/office/drawing/2014/main" id="{59BCB629-2FBA-4CEA-B849-D9E3652822E5}"/>
              </a:ext>
            </a:extLst>
          </p:cNvPr>
          <p:cNvSpPr txBox="1"/>
          <p:nvPr/>
        </p:nvSpPr>
        <p:spPr>
          <a:xfrm>
            <a:off x="8594193" y="2691512"/>
            <a:ext cx="2759607" cy="3139321"/>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80" tIns="182880" rIns="274320" bIns="182880" rtlCol="0">
            <a:spAutoFit/>
          </a:bodyPr>
          <a:lstStyle/>
          <a:p>
            <a:r>
              <a:rPr lang="en-US" sz="2000" b="1" dirty="0">
                <a:solidFill>
                  <a:srgbClr val="C00000"/>
                </a:solidFill>
                <a:latin typeface="Calibri" panose="020F0502020204030204" pitchFamily="34" charset="0"/>
              </a:rPr>
              <a:t>Best Practice:</a:t>
            </a:r>
          </a:p>
          <a:p>
            <a:pPr marL="342900" indent="-342900">
              <a:buFont typeface="Arial" panose="020B0604020202020204" pitchFamily="34" charset="0"/>
              <a:buChar char="•"/>
            </a:pPr>
            <a:r>
              <a:rPr lang="en-US" sz="2000" b="1" dirty="0">
                <a:solidFill>
                  <a:srgbClr val="C00000"/>
                </a:solidFill>
                <a:latin typeface="Calibri" panose="020F0502020204030204" pitchFamily="34" charset="0"/>
              </a:rPr>
              <a:t>Provide the consent form for review prior to discussion.</a:t>
            </a:r>
          </a:p>
          <a:p>
            <a:pPr marL="342900" indent="-342900">
              <a:buFont typeface="Arial" panose="020B0604020202020204" pitchFamily="34" charset="0"/>
              <a:buChar char="•"/>
            </a:pPr>
            <a:r>
              <a:rPr lang="en-US" sz="2000" b="1" dirty="0">
                <a:solidFill>
                  <a:srgbClr val="C00000"/>
                </a:solidFill>
                <a:latin typeface="Calibri" panose="020F0502020204030204" pitchFamily="34" charset="0"/>
              </a:rPr>
              <a:t>Ask the potential participant to write out their questions.</a:t>
            </a:r>
          </a:p>
        </p:txBody>
      </p:sp>
    </p:spTree>
    <p:extLst>
      <p:ext uri="{BB962C8B-B14F-4D97-AF65-F5344CB8AC3E}">
        <p14:creationId xmlns:p14="http://schemas.microsoft.com/office/powerpoint/2010/main" val="69702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3331-B201-4C24-8BFF-DB9F76C7F6A0}"/>
              </a:ext>
            </a:extLst>
          </p:cNvPr>
          <p:cNvSpPr>
            <a:spLocks noGrp="1"/>
          </p:cNvSpPr>
          <p:nvPr>
            <p:ph type="title"/>
          </p:nvPr>
        </p:nvSpPr>
        <p:spPr/>
        <p:txBody>
          <a:bodyPr/>
          <a:lstStyle/>
          <a:p>
            <a:r>
              <a:rPr lang="en-US" dirty="0"/>
              <a:t>Remote Consent Best Practices</a:t>
            </a:r>
          </a:p>
        </p:txBody>
      </p:sp>
      <p:sp>
        <p:nvSpPr>
          <p:cNvPr id="3" name="TextBox 2">
            <a:extLst>
              <a:ext uri="{FF2B5EF4-FFF2-40B4-BE49-F238E27FC236}">
                <a16:creationId xmlns:a16="http://schemas.microsoft.com/office/drawing/2014/main" id="{760FCE07-2F1C-4983-8400-BE5C04BA7196}"/>
              </a:ext>
            </a:extLst>
          </p:cNvPr>
          <p:cNvSpPr txBox="1"/>
          <p:nvPr/>
        </p:nvSpPr>
        <p:spPr>
          <a:xfrm>
            <a:off x="2504282" y="1925855"/>
            <a:ext cx="3657600" cy="1557349"/>
          </a:xfrm>
          <a:prstGeom prst="rect">
            <a:avLst/>
          </a:prstGeom>
          <a:noFill/>
        </p:spPr>
        <p:txBody>
          <a:bodyPr wrap="square" rtlCol="0">
            <a:spAutoFit/>
          </a:bodyPr>
          <a:lstStyle/>
          <a:p>
            <a:pPr lvl="1" eaLnBrk="1" hangingPunct="1">
              <a:spcBef>
                <a:spcPct val="20000"/>
              </a:spcBef>
            </a:pPr>
            <a:r>
              <a:rPr lang="en-US" sz="2800" kern="0" dirty="0">
                <a:solidFill>
                  <a:srgbClr val="254B8E"/>
                </a:solidFill>
                <a:latin typeface="Calibri" panose="020F0502020204030204" pitchFamily="34" charset="0"/>
                <a:ea typeface="ＭＳ Ｐゴシック" charset="-128"/>
                <a:cs typeface="Calibri" panose="020F0502020204030204" pitchFamily="34" charset="0"/>
              </a:rPr>
              <a:t> phone</a:t>
            </a:r>
          </a:p>
          <a:p>
            <a:pPr lvl="1" eaLnBrk="1" hangingPunct="1">
              <a:spcBef>
                <a:spcPct val="20000"/>
              </a:spcBef>
            </a:pPr>
            <a:r>
              <a:rPr lang="en-US" sz="2800" kern="0" dirty="0">
                <a:solidFill>
                  <a:srgbClr val="254B8E"/>
                </a:solidFill>
                <a:latin typeface="Calibri" panose="020F0502020204030204" pitchFamily="34" charset="0"/>
                <a:ea typeface="ＭＳ Ｐゴシック" charset="-128"/>
              </a:rPr>
              <a:t> videocall</a:t>
            </a:r>
          </a:p>
          <a:p>
            <a:pPr lvl="1" eaLnBrk="1" hangingPunct="1">
              <a:spcBef>
                <a:spcPct val="20000"/>
              </a:spcBef>
            </a:pPr>
            <a:r>
              <a:rPr lang="en-US" sz="2800" kern="0" dirty="0">
                <a:solidFill>
                  <a:srgbClr val="254B8E"/>
                </a:solidFill>
                <a:latin typeface="Calibri" panose="020F0502020204030204" pitchFamily="34" charset="0"/>
                <a:ea typeface="ＭＳ Ｐゴシック" charset="-128"/>
              </a:rPr>
              <a:t> telemedicine</a:t>
            </a:r>
          </a:p>
        </p:txBody>
      </p:sp>
      <p:pic>
        <p:nvPicPr>
          <p:cNvPr id="4" name="Graphic 3" descr="Telephone">
            <a:extLst>
              <a:ext uri="{FF2B5EF4-FFF2-40B4-BE49-F238E27FC236}">
                <a16:creationId xmlns:a16="http://schemas.microsoft.com/office/drawing/2014/main" id="{B8736A68-9784-4CDA-8FA1-69F05EDDDC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3277" y="1872627"/>
            <a:ext cx="581025" cy="581025"/>
          </a:xfrm>
          <a:prstGeom prst="rect">
            <a:avLst/>
          </a:prstGeom>
        </p:spPr>
      </p:pic>
      <p:pic>
        <p:nvPicPr>
          <p:cNvPr id="5" name="Graphic 4" descr="Programmer">
            <a:extLst>
              <a:ext uri="{FF2B5EF4-FFF2-40B4-BE49-F238E27FC236}">
                <a16:creationId xmlns:a16="http://schemas.microsoft.com/office/drawing/2014/main" id="{E07AF0C4-DD84-499B-9C14-36C22420A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2155" y="2265601"/>
            <a:ext cx="572147" cy="581025"/>
          </a:xfrm>
          <a:prstGeom prst="rect">
            <a:avLst/>
          </a:prstGeom>
        </p:spPr>
      </p:pic>
      <p:pic>
        <p:nvPicPr>
          <p:cNvPr id="6" name="Graphic 5" descr="Doctor">
            <a:extLst>
              <a:ext uri="{FF2B5EF4-FFF2-40B4-BE49-F238E27FC236}">
                <a16:creationId xmlns:a16="http://schemas.microsoft.com/office/drawing/2014/main" id="{6C0B6F0C-71AD-47FA-A76C-B4276CAF25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2718" y="2777970"/>
            <a:ext cx="550462" cy="550462"/>
          </a:xfrm>
          <a:prstGeom prst="rect">
            <a:avLst/>
          </a:prstGeom>
        </p:spPr>
      </p:pic>
      <p:sp>
        <p:nvSpPr>
          <p:cNvPr id="7" name="TextBox 6">
            <a:extLst>
              <a:ext uri="{FF2B5EF4-FFF2-40B4-BE49-F238E27FC236}">
                <a16:creationId xmlns:a16="http://schemas.microsoft.com/office/drawing/2014/main" id="{16A582D3-3E3B-4C17-8D53-063B6A157CEB}"/>
              </a:ext>
            </a:extLst>
          </p:cNvPr>
          <p:cNvSpPr txBox="1"/>
          <p:nvPr/>
        </p:nvSpPr>
        <p:spPr>
          <a:xfrm>
            <a:off x="5659448" y="1951022"/>
            <a:ext cx="3363969" cy="400110"/>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000" dirty="0">
                <a:solidFill>
                  <a:srgbClr val="C00000"/>
                </a:solidFill>
                <a:latin typeface="Calibri" panose="020F0502020204030204" pitchFamily="34" charset="0"/>
              </a:rPr>
              <a:t>Best Practice:  landline</a:t>
            </a:r>
          </a:p>
        </p:txBody>
      </p:sp>
      <p:sp>
        <p:nvSpPr>
          <p:cNvPr id="8" name="TextBox 7">
            <a:extLst>
              <a:ext uri="{FF2B5EF4-FFF2-40B4-BE49-F238E27FC236}">
                <a16:creationId xmlns:a16="http://schemas.microsoft.com/office/drawing/2014/main" id="{061D2671-6156-444E-AF78-D89598AACDB3}"/>
              </a:ext>
            </a:extLst>
          </p:cNvPr>
          <p:cNvSpPr txBox="1"/>
          <p:nvPr/>
        </p:nvSpPr>
        <p:spPr>
          <a:xfrm>
            <a:off x="5659449" y="2499083"/>
            <a:ext cx="3363968" cy="400110"/>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p>
            <a:r>
              <a:rPr lang="en-US" sz="2000" dirty="0">
                <a:solidFill>
                  <a:srgbClr val="C00000"/>
                </a:solidFill>
                <a:latin typeface="Calibri" panose="020F0502020204030204" pitchFamily="34" charset="0"/>
              </a:rPr>
              <a:t>Best Practice:  secure platform</a:t>
            </a:r>
          </a:p>
          <a:p>
            <a:endParaRPr lang="en-US" sz="2000" i="1" dirty="0">
              <a:solidFill>
                <a:srgbClr val="C00000"/>
              </a:solidFill>
              <a:latin typeface="Calibri" panose="020F0502020204030204" pitchFamily="34" charset="0"/>
            </a:endParaRPr>
          </a:p>
        </p:txBody>
      </p:sp>
      <p:sp>
        <p:nvSpPr>
          <p:cNvPr id="9" name="TextBox 8">
            <a:extLst>
              <a:ext uri="{FF2B5EF4-FFF2-40B4-BE49-F238E27FC236}">
                <a16:creationId xmlns:a16="http://schemas.microsoft.com/office/drawing/2014/main" id="{E14E4ED2-2294-44D3-B48C-D554AEF2723F}"/>
              </a:ext>
            </a:extLst>
          </p:cNvPr>
          <p:cNvSpPr txBox="1"/>
          <p:nvPr/>
        </p:nvSpPr>
        <p:spPr>
          <a:xfrm>
            <a:off x="5659448" y="3025913"/>
            <a:ext cx="3363968" cy="454164"/>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p>
            <a:r>
              <a:rPr lang="en-US" sz="2000" dirty="0">
                <a:solidFill>
                  <a:srgbClr val="C00000"/>
                </a:solidFill>
                <a:latin typeface="Calibri" panose="020F0502020204030204" pitchFamily="34" charset="0"/>
              </a:rPr>
              <a:t>Best Practice:  when available</a:t>
            </a:r>
          </a:p>
        </p:txBody>
      </p:sp>
      <p:sp>
        <p:nvSpPr>
          <p:cNvPr id="10" name="TextBox 9">
            <a:extLst>
              <a:ext uri="{FF2B5EF4-FFF2-40B4-BE49-F238E27FC236}">
                <a16:creationId xmlns:a16="http://schemas.microsoft.com/office/drawing/2014/main" id="{6E165840-ACBA-4CF2-A031-85E81B829BE9}"/>
              </a:ext>
            </a:extLst>
          </p:cNvPr>
          <p:cNvSpPr txBox="1"/>
          <p:nvPr/>
        </p:nvSpPr>
        <p:spPr>
          <a:xfrm>
            <a:off x="1822516" y="5638800"/>
            <a:ext cx="1396536" cy="400110"/>
          </a:xfrm>
          <a:prstGeom prst="rect">
            <a:avLst/>
          </a:prstGeom>
          <a:noFill/>
        </p:spPr>
        <p:txBody>
          <a:bodyPr wrap="square" rtlCol="0">
            <a:spAutoFit/>
          </a:bodyPr>
          <a:lstStyle/>
          <a:p>
            <a:pPr marL="1200150" lvl="1" indent="-457200" eaLnBrk="1" hangingPunct="1">
              <a:buFont typeface="Wingdings" panose="05000000000000000000" pitchFamily="2" charset="2"/>
              <a:buChar char="v"/>
              <a:defRPr/>
            </a:pPr>
            <a:endParaRPr lang="en-US" altLang="en-US" sz="2000" dirty="0">
              <a:solidFill>
                <a:srgbClr val="000066"/>
              </a:solidFill>
              <a:latin typeface="Calibri"/>
              <a:ea typeface="+mn-ea"/>
            </a:endParaRPr>
          </a:p>
        </p:txBody>
      </p:sp>
      <p:sp>
        <p:nvSpPr>
          <p:cNvPr id="11" name="TextBox 10">
            <a:extLst>
              <a:ext uri="{FF2B5EF4-FFF2-40B4-BE49-F238E27FC236}">
                <a16:creationId xmlns:a16="http://schemas.microsoft.com/office/drawing/2014/main" id="{B7B6792B-30BE-4D04-BF11-78053CB3F422}"/>
              </a:ext>
            </a:extLst>
          </p:cNvPr>
          <p:cNvSpPr txBox="1"/>
          <p:nvPr/>
        </p:nvSpPr>
        <p:spPr>
          <a:xfrm>
            <a:off x="2546416" y="3973934"/>
            <a:ext cx="6477000" cy="2286000"/>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80" tIns="182880" rIns="182880" bIns="182880" rtlCol="0">
            <a:noAutofit/>
          </a:bodyPr>
          <a:lstStyle/>
          <a:p>
            <a:r>
              <a:rPr lang="en-US" sz="2000" dirty="0">
                <a:solidFill>
                  <a:srgbClr val="C00000"/>
                </a:solidFill>
                <a:latin typeface="Calibri" panose="020F0502020204030204" pitchFamily="34" charset="0"/>
              </a:rPr>
              <a:t>Best Practice:</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Elements of the study described in the form will be presented</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Conversation about these elements will occur</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The participants questions will be answered</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The participants understanding will be evaluated</a:t>
            </a:r>
          </a:p>
          <a:p>
            <a:endParaRPr lang="en-US" sz="2000" i="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408039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734D58-E908-427D-9A66-A7481BFD389A}"/>
              </a:ext>
            </a:extLst>
          </p:cNvPr>
          <p:cNvSpPr/>
          <p:nvPr/>
        </p:nvSpPr>
        <p:spPr>
          <a:xfrm>
            <a:off x="9756742" y="5835192"/>
            <a:ext cx="2309567" cy="810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AAD00-52F8-4DD7-B117-64A6CB03ABA8}"/>
              </a:ext>
            </a:extLst>
          </p:cNvPr>
          <p:cNvSpPr>
            <a:spLocks noGrp="1"/>
          </p:cNvSpPr>
          <p:nvPr>
            <p:ph type="title"/>
          </p:nvPr>
        </p:nvSpPr>
        <p:spPr/>
        <p:txBody>
          <a:bodyPr/>
          <a:lstStyle/>
          <a:p>
            <a:r>
              <a:rPr lang="en-US" dirty="0"/>
              <a:t>Remote Consent Best Practices</a:t>
            </a:r>
          </a:p>
        </p:txBody>
      </p:sp>
      <p:sp>
        <p:nvSpPr>
          <p:cNvPr id="3" name="Content Placeholder 2">
            <a:extLst>
              <a:ext uri="{FF2B5EF4-FFF2-40B4-BE49-F238E27FC236}">
                <a16:creationId xmlns:a16="http://schemas.microsoft.com/office/drawing/2014/main" id="{22C61590-C2D8-4DFD-A6B3-C15C09C56B9B}"/>
              </a:ext>
            </a:extLst>
          </p:cNvPr>
          <p:cNvSpPr txBox="1">
            <a:spLocks/>
          </p:cNvSpPr>
          <p:nvPr/>
        </p:nvSpPr>
        <p:spPr>
          <a:xfrm>
            <a:off x="838199" y="1696039"/>
            <a:ext cx="10515599" cy="434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Remote signatures must include a method to ensure that the signer of the consent form is the person who plans to enroll as a participant or is authorized to sign for the participant</a:t>
            </a:r>
            <a:endParaRPr lang="en-US" sz="2000"/>
          </a:p>
          <a:p>
            <a:endParaRPr lang="en-US" dirty="0"/>
          </a:p>
        </p:txBody>
      </p:sp>
      <p:sp>
        <p:nvSpPr>
          <p:cNvPr id="4" name="TextBox 3">
            <a:extLst>
              <a:ext uri="{FF2B5EF4-FFF2-40B4-BE49-F238E27FC236}">
                <a16:creationId xmlns:a16="http://schemas.microsoft.com/office/drawing/2014/main" id="{9A4C6877-DA4B-470C-AD62-6E28EF2D7A82}"/>
              </a:ext>
            </a:extLst>
          </p:cNvPr>
          <p:cNvSpPr txBox="1"/>
          <p:nvPr/>
        </p:nvSpPr>
        <p:spPr>
          <a:xfrm>
            <a:off x="2209798" y="3000419"/>
            <a:ext cx="7772400" cy="3254995"/>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80" tIns="182880" rIns="182880" bIns="182880" rtlCol="0">
            <a:noAutofit/>
          </a:bodyPr>
          <a:lstStyle/>
          <a:p>
            <a:r>
              <a:rPr lang="en-US" sz="2000" dirty="0">
                <a:solidFill>
                  <a:srgbClr val="C00000"/>
                </a:solidFill>
                <a:latin typeface="Calibri" panose="020F0502020204030204" pitchFamily="34" charset="0"/>
              </a:rPr>
              <a:t>Best Practice:</a:t>
            </a:r>
          </a:p>
          <a:p>
            <a:r>
              <a:rPr lang="en-US" sz="2000" dirty="0">
                <a:solidFill>
                  <a:srgbClr val="C00000"/>
                </a:solidFill>
                <a:latin typeface="Calibri" panose="020F0502020204030204" pitchFamily="34" charset="0"/>
              </a:rPr>
              <a:t>The person obtaining consent must verify the appropriate person physically signed the consent document : </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view via video conference or, </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obtain a photo of the signed consent document or, </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obtain verbal confirmation that they signed the consent form or agreed to participate electronically. </a:t>
            </a:r>
          </a:p>
          <a:p>
            <a:endParaRPr lang="en-US" sz="2000" dirty="0">
              <a:solidFill>
                <a:srgbClr val="C00000"/>
              </a:solidFill>
              <a:latin typeface="Calibri" panose="020F0502020204030204" pitchFamily="34" charset="0"/>
            </a:endParaRPr>
          </a:p>
          <a:p>
            <a:r>
              <a:rPr lang="en-US" sz="2000" dirty="0">
                <a:solidFill>
                  <a:srgbClr val="C00000"/>
                </a:solidFill>
                <a:latin typeface="Calibri" panose="020F0502020204030204" pitchFamily="34" charset="0"/>
              </a:rPr>
              <a:t>A </a:t>
            </a:r>
            <a:r>
              <a:rPr lang="en-US" sz="2000" b="1" dirty="0">
                <a:solidFill>
                  <a:srgbClr val="C00000"/>
                </a:solidFill>
                <a:latin typeface="Calibri" panose="020F0502020204030204" pitchFamily="34" charset="0"/>
              </a:rPr>
              <a:t>signed consent document must be in possession of the study team </a:t>
            </a:r>
            <a:r>
              <a:rPr lang="en-US" sz="2000" dirty="0">
                <a:solidFill>
                  <a:srgbClr val="C00000"/>
                </a:solidFill>
                <a:latin typeface="Calibri" panose="020F0502020204030204" pitchFamily="34" charset="0"/>
              </a:rPr>
              <a:t>before any study related procedures are initiated.</a:t>
            </a:r>
          </a:p>
          <a:p>
            <a:endParaRPr lang="en-US" sz="1000" i="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44162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FED4-C0DD-42F7-A233-2C3712E7EB79}"/>
              </a:ext>
            </a:extLst>
          </p:cNvPr>
          <p:cNvSpPr>
            <a:spLocks noGrp="1"/>
          </p:cNvSpPr>
          <p:nvPr>
            <p:ph type="title"/>
          </p:nvPr>
        </p:nvSpPr>
        <p:spPr/>
        <p:txBody>
          <a:bodyPr/>
          <a:lstStyle/>
          <a:p>
            <a:r>
              <a:rPr lang="en-US" dirty="0" err="1"/>
              <a:t>eConsent</a:t>
            </a:r>
            <a:r>
              <a:rPr lang="en-US" dirty="0"/>
              <a:t> Best Practices</a:t>
            </a:r>
          </a:p>
        </p:txBody>
      </p:sp>
      <p:sp>
        <p:nvSpPr>
          <p:cNvPr id="3" name="Content Placeholder 2">
            <a:extLst>
              <a:ext uri="{FF2B5EF4-FFF2-40B4-BE49-F238E27FC236}">
                <a16:creationId xmlns:a16="http://schemas.microsoft.com/office/drawing/2014/main" id="{9372856B-B221-46A4-B236-3EF3AF8E4E5D}"/>
              </a:ext>
            </a:extLst>
          </p:cNvPr>
          <p:cNvSpPr txBox="1">
            <a:spLocks/>
          </p:cNvSpPr>
          <p:nvPr/>
        </p:nvSpPr>
        <p:spPr>
          <a:xfrm>
            <a:off x="838200" y="2137527"/>
            <a:ext cx="3581399" cy="3505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FDA Guidance document published in 2016 provides considerations for the use of electronic consent processes in research.</a:t>
            </a:r>
          </a:p>
          <a:p>
            <a:pPr marL="0" indent="0">
              <a:buFont typeface="Arial" panose="020B0604020202020204" pitchFamily="34" charset="0"/>
              <a:buNone/>
            </a:pPr>
            <a:r>
              <a:rPr lang="en-US" sz="2400"/>
              <a:t> </a:t>
            </a:r>
          </a:p>
          <a:p>
            <a:pPr marL="0" indent="0">
              <a:buFont typeface="Arial" panose="020B0604020202020204" pitchFamily="34" charset="0"/>
              <a:buNone/>
            </a:pPr>
            <a:endParaRPr lang="en-US" sz="2400" dirty="0"/>
          </a:p>
        </p:txBody>
      </p:sp>
      <p:pic>
        <p:nvPicPr>
          <p:cNvPr id="4" name="Picture 3">
            <a:extLst>
              <a:ext uri="{FF2B5EF4-FFF2-40B4-BE49-F238E27FC236}">
                <a16:creationId xmlns:a16="http://schemas.microsoft.com/office/drawing/2014/main" id="{5FEBD901-6907-4E9F-B63D-914A599486BA}"/>
              </a:ext>
            </a:extLst>
          </p:cNvPr>
          <p:cNvPicPr>
            <a:picLocks noChangeAspect="1"/>
          </p:cNvPicPr>
          <p:nvPr/>
        </p:nvPicPr>
        <p:blipFill>
          <a:blip r:embed="rId2"/>
          <a:stretch>
            <a:fillRect/>
          </a:stretch>
        </p:blipFill>
        <p:spPr>
          <a:xfrm>
            <a:off x="5871307" y="1798907"/>
            <a:ext cx="3429000" cy="4397882"/>
          </a:xfrm>
          <a:prstGeom prst="rect">
            <a:avLst/>
          </a:prstGeom>
        </p:spPr>
      </p:pic>
    </p:spTree>
    <p:extLst>
      <p:ext uri="{BB962C8B-B14F-4D97-AF65-F5344CB8AC3E}">
        <p14:creationId xmlns:p14="http://schemas.microsoft.com/office/powerpoint/2010/main" val="229025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131E-2BC0-45AB-82EF-DB024942972F}"/>
              </a:ext>
            </a:extLst>
          </p:cNvPr>
          <p:cNvSpPr>
            <a:spLocks noGrp="1"/>
          </p:cNvSpPr>
          <p:nvPr>
            <p:ph type="title"/>
          </p:nvPr>
        </p:nvSpPr>
        <p:spPr/>
        <p:txBody>
          <a:bodyPr/>
          <a:lstStyle/>
          <a:p>
            <a:r>
              <a:rPr lang="en-US" dirty="0" err="1"/>
              <a:t>eConsent</a:t>
            </a:r>
            <a:r>
              <a:rPr lang="en-US" dirty="0"/>
              <a:t> Best Practices</a:t>
            </a:r>
          </a:p>
        </p:txBody>
      </p:sp>
      <p:sp>
        <p:nvSpPr>
          <p:cNvPr id="3" name="Content Placeholder 2">
            <a:extLst>
              <a:ext uri="{FF2B5EF4-FFF2-40B4-BE49-F238E27FC236}">
                <a16:creationId xmlns:a16="http://schemas.microsoft.com/office/drawing/2014/main" id="{69D02940-E950-43D0-9C4B-400BBCABC1CD}"/>
              </a:ext>
            </a:extLst>
          </p:cNvPr>
          <p:cNvSpPr txBox="1">
            <a:spLocks/>
          </p:cNvSpPr>
          <p:nvPr/>
        </p:nvSpPr>
        <p:spPr>
          <a:xfrm>
            <a:off x="838200" y="1771453"/>
            <a:ext cx="8610600" cy="2246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80"/>
              </a:lnSpc>
              <a:spcBef>
                <a:spcPts val="500"/>
              </a:spcBef>
              <a:buFont typeface="Arial" panose="020B0604020202020204" pitchFamily="34" charset="0"/>
              <a:buNone/>
            </a:pPr>
            <a:r>
              <a:rPr lang="en-US" sz="2000">
                <a:latin typeface="Arial" panose="020B0604020202020204" pitchFamily="34" charset="0"/>
              </a:rPr>
              <a:t>“Whether part or all of the eIC process takes place on-site or remotely, the responsibility for obtaining informed consent remains with the investigator and the study personnel to which responsibility has been appropriately delegated. </a:t>
            </a:r>
            <a:r>
              <a:rPr lang="en-US" sz="2000" b="1">
                <a:latin typeface="Arial" panose="020B0604020202020204" pitchFamily="34" charset="0"/>
              </a:rPr>
              <a:t>The investigator cannot delegate the authority to obtain consent to the electronic system</a:t>
            </a:r>
            <a:r>
              <a:rPr lang="en-US" sz="2000">
                <a:latin typeface="Arial" panose="020B0604020202020204" pitchFamily="34" charset="0"/>
              </a:rPr>
              <a:t>.” </a:t>
            </a:r>
            <a:r>
              <a:rPr lang="en-US" sz="1400">
                <a:latin typeface="Arial" panose="020B0604020202020204" pitchFamily="34" charset="0"/>
              </a:rPr>
              <a:t>FDA Guidance “Use of Electronic Consent” (2016)</a:t>
            </a:r>
          </a:p>
          <a:p>
            <a:pPr marL="0" indent="0">
              <a:buFont typeface="Arial" panose="020B0604020202020204" pitchFamily="34" charset="0"/>
              <a:buNone/>
            </a:pPr>
            <a:endParaRPr lang="en-US"/>
          </a:p>
          <a:p>
            <a:pPr marL="0" indent="0">
              <a:buFont typeface="Arial" panose="020B0604020202020204" pitchFamily="34" charset="0"/>
              <a:buNone/>
            </a:pPr>
            <a:endParaRPr lang="en-US" dirty="0">
              <a:solidFill>
                <a:srgbClr val="C00000"/>
              </a:solidFill>
            </a:endParaRPr>
          </a:p>
        </p:txBody>
      </p:sp>
      <p:sp>
        <p:nvSpPr>
          <p:cNvPr id="4" name="TextBox 3">
            <a:extLst>
              <a:ext uri="{FF2B5EF4-FFF2-40B4-BE49-F238E27FC236}">
                <a16:creationId xmlns:a16="http://schemas.microsoft.com/office/drawing/2014/main" id="{0E144F94-E870-4CE4-AAA5-0EBF04980F1E}"/>
              </a:ext>
            </a:extLst>
          </p:cNvPr>
          <p:cNvSpPr txBox="1"/>
          <p:nvPr/>
        </p:nvSpPr>
        <p:spPr>
          <a:xfrm>
            <a:off x="3014611" y="4020001"/>
            <a:ext cx="6210300" cy="2215991"/>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80" tIns="182880" rIns="182880" bIns="182880" rtlCol="0">
            <a:spAutoFit/>
          </a:bodyPr>
          <a:lstStyle/>
          <a:p>
            <a:r>
              <a:rPr lang="en-US" sz="2000" dirty="0">
                <a:solidFill>
                  <a:srgbClr val="C00000"/>
                </a:solidFill>
                <a:latin typeface="Calibri" panose="020F0502020204030204" pitchFamily="34" charset="0"/>
              </a:rPr>
              <a:t>Best Practice:</a:t>
            </a:r>
          </a:p>
          <a:p>
            <a:r>
              <a:rPr lang="en-US" sz="2000" dirty="0">
                <a:solidFill>
                  <a:srgbClr val="C00000"/>
                </a:solidFill>
                <a:latin typeface="Calibri" panose="020F0502020204030204" pitchFamily="34" charset="0"/>
              </a:rPr>
              <a:t>As with in person consent using paper forms:</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Present the elements described in the form</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Converse about these elements </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Answer the participants questions </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Evaluate the participants understanding</a:t>
            </a:r>
          </a:p>
        </p:txBody>
      </p:sp>
      <p:pic>
        <p:nvPicPr>
          <p:cNvPr id="5" name="Picture 4">
            <a:extLst>
              <a:ext uri="{FF2B5EF4-FFF2-40B4-BE49-F238E27FC236}">
                <a16:creationId xmlns:a16="http://schemas.microsoft.com/office/drawing/2014/main" id="{E53F59A3-97FD-4A77-AB81-4554027CF8EC}"/>
              </a:ext>
            </a:extLst>
          </p:cNvPr>
          <p:cNvPicPr>
            <a:picLocks noChangeAspect="1"/>
          </p:cNvPicPr>
          <p:nvPr/>
        </p:nvPicPr>
        <p:blipFill>
          <a:blip r:embed="rId2"/>
          <a:stretch>
            <a:fillRect/>
          </a:stretch>
        </p:blipFill>
        <p:spPr>
          <a:xfrm>
            <a:off x="853385" y="4005861"/>
            <a:ext cx="1070067" cy="1174976"/>
          </a:xfrm>
          <a:prstGeom prst="rect">
            <a:avLst/>
          </a:prstGeom>
        </p:spPr>
      </p:pic>
      <p:pic>
        <p:nvPicPr>
          <p:cNvPr id="6" name="Picture 5">
            <a:extLst>
              <a:ext uri="{FF2B5EF4-FFF2-40B4-BE49-F238E27FC236}">
                <a16:creationId xmlns:a16="http://schemas.microsoft.com/office/drawing/2014/main" id="{8A4B74EF-3FA8-4003-9078-F312853B3FF7}"/>
              </a:ext>
            </a:extLst>
          </p:cNvPr>
          <p:cNvPicPr>
            <a:picLocks noChangeAspect="1"/>
          </p:cNvPicPr>
          <p:nvPr/>
        </p:nvPicPr>
        <p:blipFill>
          <a:blip r:embed="rId3"/>
          <a:stretch>
            <a:fillRect/>
          </a:stretch>
        </p:blipFill>
        <p:spPr>
          <a:xfrm>
            <a:off x="1523998" y="4882582"/>
            <a:ext cx="1161233" cy="1156072"/>
          </a:xfrm>
          <a:prstGeom prst="rect">
            <a:avLst/>
          </a:prstGeom>
        </p:spPr>
      </p:pic>
    </p:spTree>
    <p:extLst>
      <p:ext uri="{BB962C8B-B14F-4D97-AF65-F5344CB8AC3E}">
        <p14:creationId xmlns:p14="http://schemas.microsoft.com/office/powerpoint/2010/main" val="422010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7DD43E-9AD2-47FC-AD37-7BF21A8CD434}"/>
              </a:ext>
            </a:extLst>
          </p:cNvPr>
          <p:cNvSpPr/>
          <p:nvPr/>
        </p:nvSpPr>
        <p:spPr>
          <a:xfrm>
            <a:off x="9756742" y="5835192"/>
            <a:ext cx="2309567" cy="810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48F7C-1679-4571-A09D-80AE8F0DF8C0}"/>
              </a:ext>
            </a:extLst>
          </p:cNvPr>
          <p:cNvSpPr>
            <a:spLocks noGrp="1"/>
          </p:cNvSpPr>
          <p:nvPr>
            <p:ph type="title"/>
          </p:nvPr>
        </p:nvSpPr>
        <p:spPr/>
        <p:txBody>
          <a:bodyPr/>
          <a:lstStyle/>
          <a:p>
            <a:r>
              <a:rPr lang="en-US" dirty="0" err="1"/>
              <a:t>eConsent</a:t>
            </a:r>
            <a:r>
              <a:rPr lang="en-US" dirty="0"/>
              <a:t> Best Practices</a:t>
            </a:r>
          </a:p>
        </p:txBody>
      </p:sp>
      <p:sp>
        <p:nvSpPr>
          <p:cNvPr id="3" name="Content Placeholder 2">
            <a:extLst>
              <a:ext uri="{FF2B5EF4-FFF2-40B4-BE49-F238E27FC236}">
                <a16:creationId xmlns:a16="http://schemas.microsoft.com/office/drawing/2014/main" id="{A0C9D7E4-2D1D-4857-A8D9-A2B81B448A60}"/>
              </a:ext>
            </a:extLst>
          </p:cNvPr>
          <p:cNvSpPr txBox="1">
            <a:spLocks/>
          </p:cNvSpPr>
          <p:nvPr/>
        </p:nvSpPr>
        <p:spPr>
          <a:xfrm>
            <a:off x="1761533" y="1640342"/>
            <a:ext cx="8229600" cy="3719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80"/>
              </a:lnSpc>
              <a:spcBef>
                <a:spcPts val="500"/>
              </a:spcBef>
              <a:buFont typeface="Arial" panose="020B0604020202020204" pitchFamily="34" charset="0"/>
              <a:buNone/>
            </a:pPr>
            <a:r>
              <a:rPr lang="en-US" sz="2400" b="1" dirty="0">
                <a:latin typeface="Arial" panose="020B0604020202020204" pitchFamily="34" charset="0"/>
              </a:rPr>
              <a:t>eSignatures are an important part of </a:t>
            </a:r>
            <a:r>
              <a:rPr lang="en-US" sz="2400" b="1" dirty="0" err="1">
                <a:latin typeface="Arial" panose="020B0604020202020204" pitchFamily="34" charset="0"/>
              </a:rPr>
              <a:t>eConsent</a:t>
            </a:r>
            <a:r>
              <a:rPr lang="en-US" sz="2400" b="1" dirty="0">
                <a:latin typeface="Arial" panose="020B0604020202020204" pitchFamily="34" charset="0"/>
              </a:rPr>
              <a:t> </a:t>
            </a:r>
          </a:p>
          <a:p>
            <a:pPr marL="0" indent="0">
              <a:lnSpc>
                <a:spcPts val="2880"/>
              </a:lnSpc>
              <a:spcBef>
                <a:spcPts val="500"/>
              </a:spcBef>
              <a:buFont typeface="Arial" panose="020B0604020202020204" pitchFamily="34" charset="0"/>
              <a:buNone/>
            </a:pPr>
            <a:endParaRPr lang="en-US" sz="2400" b="1" dirty="0">
              <a:latin typeface="Arial" panose="020B0604020202020204" pitchFamily="34" charset="0"/>
            </a:endParaRPr>
          </a:p>
          <a:p>
            <a:pPr marL="0" indent="0">
              <a:lnSpc>
                <a:spcPts val="2880"/>
              </a:lnSpc>
              <a:spcBef>
                <a:spcPts val="500"/>
              </a:spcBef>
              <a:buFont typeface="Arial" panose="020B0604020202020204" pitchFamily="34" charset="0"/>
              <a:buNone/>
            </a:pPr>
            <a:endParaRPr lang="en-US" sz="2200" dirty="0">
              <a:latin typeface="Arial" panose="020B060402020202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grpSp>
        <p:nvGrpSpPr>
          <p:cNvPr id="12" name="Group 11">
            <a:extLst>
              <a:ext uri="{FF2B5EF4-FFF2-40B4-BE49-F238E27FC236}">
                <a16:creationId xmlns:a16="http://schemas.microsoft.com/office/drawing/2014/main" id="{CDBC6F29-CCAC-4523-A61E-764B4BCE8278}"/>
              </a:ext>
            </a:extLst>
          </p:cNvPr>
          <p:cNvGrpSpPr/>
          <p:nvPr/>
        </p:nvGrpSpPr>
        <p:grpSpPr>
          <a:xfrm>
            <a:off x="3725176" y="2285651"/>
            <a:ext cx="4302313" cy="1477695"/>
            <a:chOff x="3668920" y="2271764"/>
            <a:chExt cx="4302313" cy="1477695"/>
          </a:xfrm>
        </p:grpSpPr>
        <p:pic>
          <p:nvPicPr>
            <p:cNvPr id="4" name="Picture 2" descr="How eConsent Is Changing Clinical Trials">
              <a:extLst>
                <a:ext uri="{FF2B5EF4-FFF2-40B4-BE49-F238E27FC236}">
                  <a16:creationId xmlns:a16="http://schemas.microsoft.com/office/drawing/2014/main" id="{E3CF04CE-10B0-46C8-BAAF-35C8FF0C6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723" y="2575359"/>
              <a:ext cx="1764357" cy="1174100"/>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5" name="Picture 4" descr="Electronic Consent Implementation For Clinical Trial Participation">
              <a:extLst>
                <a:ext uri="{FF2B5EF4-FFF2-40B4-BE49-F238E27FC236}">
                  <a16:creationId xmlns:a16="http://schemas.microsoft.com/office/drawing/2014/main" id="{1FC9D5C1-24F0-4C4D-8D49-4ACDAFF4E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333" y="2271764"/>
              <a:ext cx="2094900" cy="920767"/>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6" name="Picture 6" descr="eConsent - MHRA/HRA Joint statement on seeking eConsent - CHCUK %">
              <a:extLst>
                <a:ext uri="{FF2B5EF4-FFF2-40B4-BE49-F238E27FC236}">
                  <a16:creationId xmlns:a16="http://schemas.microsoft.com/office/drawing/2014/main" id="{90F68907-4BCB-4413-8C99-E7BA3CA2D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920" y="2288091"/>
              <a:ext cx="1330519" cy="829232"/>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4A002A1B-CC66-45BB-9B7B-EC25A943C937}"/>
              </a:ext>
            </a:extLst>
          </p:cNvPr>
          <p:cNvSpPr txBox="1"/>
          <p:nvPr/>
        </p:nvSpPr>
        <p:spPr>
          <a:xfrm>
            <a:off x="995300" y="4036727"/>
            <a:ext cx="10201400" cy="2677656"/>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80" tIns="182880" rIns="182880" bIns="91440" rtlCol="0">
            <a:spAutoFit/>
          </a:bodyPr>
          <a:lstStyle/>
          <a:p>
            <a:r>
              <a:rPr lang="en-US" sz="2000" dirty="0">
                <a:solidFill>
                  <a:srgbClr val="C00000"/>
                </a:solidFill>
                <a:latin typeface="Calibri" panose="020F0502020204030204" pitchFamily="34" charset="0"/>
              </a:rPr>
              <a:t>Best Practice US:</a:t>
            </a:r>
          </a:p>
          <a:p>
            <a:endParaRPr lang="en-US" sz="800" dirty="0">
              <a:solidFill>
                <a:srgbClr val="C00000"/>
              </a:solidFill>
              <a:latin typeface="Calibri" panose="020F0502020204030204" pitchFamily="34" charset="0"/>
            </a:endParaRPr>
          </a:p>
          <a:p>
            <a:r>
              <a:rPr lang="en-US" sz="2000" dirty="0">
                <a:solidFill>
                  <a:srgbClr val="C00000"/>
                </a:solidFill>
                <a:latin typeface="Calibri" panose="020F0502020204030204" pitchFamily="34" charset="0"/>
              </a:rPr>
              <a:t>FDA regulated Investigations:</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In-person eSignatures -personnel may verify the persons identity</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Remote eSignature -must comply with 21 CFR part 11 (user name password combinations, computer readable ID cards, biometrics, or digital signatures.)</a:t>
            </a:r>
          </a:p>
          <a:p>
            <a:endParaRPr lang="en-US" sz="800" dirty="0">
              <a:solidFill>
                <a:srgbClr val="C00000"/>
              </a:solidFill>
              <a:latin typeface="Calibri" panose="020F0502020204030204" pitchFamily="34" charset="0"/>
            </a:endParaRPr>
          </a:p>
          <a:p>
            <a:r>
              <a:rPr lang="en-US" sz="2000" dirty="0">
                <a:solidFill>
                  <a:srgbClr val="C00000"/>
                </a:solidFill>
                <a:latin typeface="Calibri" panose="020F0502020204030204" pitchFamily="34" charset="0"/>
              </a:rPr>
              <a:t>OHRP/Research under 45 CFR part 46: Risk based identity verification which for minimal risk could mean no verification or waiver of documentation of consent.</a:t>
            </a:r>
          </a:p>
        </p:txBody>
      </p:sp>
    </p:spTree>
    <p:extLst>
      <p:ext uri="{BB962C8B-B14F-4D97-AF65-F5344CB8AC3E}">
        <p14:creationId xmlns:p14="http://schemas.microsoft.com/office/powerpoint/2010/main" val="119558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529D-E994-4253-B8C5-35AF3144E636}"/>
              </a:ext>
            </a:extLst>
          </p:cNvPr>
          <p:cNvSpPr>
            <a:spLocks noGrp="1"/>
          </p:cNvSpPr>
          <p:nvPr>
            <p:ph type="title"/>
          </p:nvPr>
        </p:nvSpPr>
        <p:spPr/>
        <p:txBody>
          <a:bodyPr/>
          <a:lstStyle/>
          <a:p>
            <a:r>
              <a:rPr lang="en-US" dirty="0"/>
              <a:t>Johns Hopkins DocuSign</a:t>
            </a:r>
          </a:p>
        </p:txBody>
      </p:sp>
      <p:sp>
        <p:nvSpPr>
          <p:cNvPr id="3" name="Content Placeholder 2">
            <a:extLst>
              <a:ext uri="{FF2B5EF4-FFF2-40B4-BE49-F238E27FC236}">
                <a16:creationId xmlns:a16="http://schemas.microsoft.com/office/drawing/2014/main" id="{6AEA4921-5446-4BA5-A178-90981E56AF3D}"/>
              </a:ext>
            </a:extLst>
          </p:cNvPr>
          <p:cNvSpPr txBox="1">
            <a:spLocks/>
          </p:cNvSpPr>
          <p:nvPr/>
        </p:nvSpPr>
        <p:spPr>
          <a:xfrm>
            <a:off x="838200" y="1823436"/>
            <a:ext cx="8610600" cy="764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80"/>
              </a:lnSpc>
              <a:spcBef>
                <a:spcPts val="500"/>
              </a:spcBef>
              <a:buFont typeface="Arial" panose="020B0604020202020204" pitchFamily="34" charset="0"/>
              <a:buNone/>
            </a:pPr>
            <a:r>
              <a:rPr lang="en-US" sz="2400" dirty="0">
                <a:latin typeface="Arial" panose="020B0604020202020204" pitchFamily="34" charset="0"/>
              </a:rPr>
              <a:t>Johns Hopkins Instituted DocuSign as eSignature tool in 2020</a:t>
            </a:r>
          </a:p>
          <a:p>
            <a:pPr marL="0" indent="0" algn="ctr">
              <a:lnSpc>
                <a:spcPts val="2880"/>
              </a:lnSpc>
              <a:spcBef>
                <a:spcPts val="500"/>
              </a:spcBef>
              <a:buFont typeface="Arial" panose="020B0604020202020204" pitchFamily="34" charset="0"/>
              <a:buNone/>
            </a:pPr>
            <a:endParaRPr lang="en-US" sz="2400" b="1" dirty="0">
              <a:latin typeface="Arial" panose="020B0604020202020204" pitchFamily="34" charset="0"/>
            </a:endParaRPr>
          </a:p>
          <a:p>
            <a:pPr marL="0" indent="0">
              <a:lnSpc>
                <a:spcPts val="2880"/>
              </a:lnSpc>
              <a:spcBef>
                <a:spcPts val="500"/>
              </a:spcBef>
              <a:buFont typeface="Arial" panose="020B0604020202020204" pitchFamily="34" charset="0"/>
              <a:buNone/>
            </a:pPr>
            <a:endParaRPr lang="en-US" sz="2400" b="1" dirty="0">
              <a:latin typeface="Arial" panose="020B0604020202020204" pitchFamily="34" charset="0"/>
            </a:endParaRPr>
          </a:p>
          <a:p>
            <a:pPr marL="0" indent="0">
              <a:lnSpc>
                <a:spcPts val="2880"/>
              </a:lnSpc>
              <a:spcBef>
                <a:spcPts val="500"/>
              </a:spcBef>
              <a:buFont typeface="Arial" panose="020B0604020202020204" pitchFamily="34" charset="0"/>
              <a:buNone/>
            </a:pPr>
            <a:endParaRPr lang="en-US" sz="2200" dirty="0">
              <a:latin typeface="Arial" panose="020B060402020202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TextBox 3">
            <a:extLst>
              <a:ext uri="{FF2B5EF4-FFF2-40B4-BE49-F238E27FC236}">
                <a16:creationId xmlns:a16="http://schemas.microsoft.com/office/drawing/2014/main" id="{309107A7-323A-493E-AC01-22AED06EF491}"/>
              </a:ext>
            </a:extLst>
          </p:cNvPr>
          <p:cNvSpPr txBox="1"/>
          <p:nvPr/>
        </p:nvSpPr>
        <p:spPr>
          <a:xfrm>
            <a:off x="838200" y="4856259"/>
            <a:ext cx="8534400" cy="1592461"/>
          </a:xfrm>
          <a:prstGeom prst="rect">
            <a:avLst/>
          </a:prstGeom>
          <a:solidFill>
            <a:schemeClr val="bg2">
              <a:lumMod val="20000"/>
              <a:lumOff val="80000"/>
            </a:schemeClr>
          </a:solidFill>
          <a:ln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80" tIns="182880" rIns="182880" bIns="182880" rtlCol="0">
            <a:noAutofit/>
          </a:bodyPr>
          <a:lstStyle/>
          <a:p>
            <a:r>
              <a:rPr lang="en-US" sz="2000" dirty="0">
                <a:solidFill>
                  <a:srgbClr val="C00000"/>
                </a:solidFill>
                <a:latin typeface="Calibri" panose="020F0502020204030204" pitchFamily="34" charset="0"/>
              </a:rPr>
              <a:t>Best Practice JH:</a:t>
            </a:r>
            <a:endParaRPr lang="en-US" sz="800" dirty="0">
              <a:solidFill>
                <a:srgbClr val="C00000"/>
              </a:solidFill>
              <a:latin typeface="Calibri" panose="020F0502020204030204" pitchFamily="34" charset="0"/>
            </a:endParaRPr>
          </a:p>
          <a:p>
            <a:pPr marL="342900" indent="-342900">
              <a:buFont typeface="Arial" panose="020B0604020202020204" pitchFamily="34" charset="0"/>
              <a:buChar char="•"/>
            </a:pPr>
            <a:r>
              <a:rPr lang="en-US" sz="2000" dirty="0">
                <a:solidFill>
                  <a:srgbClr val="C00000"/>
                </a:solidFill>
                <a:latin typeface="Calibri" panose="020F0502020204030204" pitchFamily="34" charset="0"/>
              </a:rPr>
              <a:t>Used for FDA and non FDA regulated research* (*if requested by study) </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IRB approved consent document uploaded as a pdf into DocuSign for use.</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JH developed and provided training which is required for all users.</a:t>
            </a:r>
          </a:p>
        </p:txBody>
      </p:sp>
      <p:pic>
        <p:nvPicPr>
          <p:cNvPr id="5" name="Picture 2" descr="Will DocuSign Stock Hold Up As Workplaces Reopen?">
            <a:extLst>
              <a:ext uri="{FF2B5EF4-FFF2-40B4-BE49-F238E27FC236}">
                <a16:creationId xmlns:a16="http://schemas.microsoft.com/office/drawing/2014/main" id="{E40D5FF1-B328-4C8D-A1D6-732932868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5343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E3E6D9-F639-473C-830A-150E89EC1676}"/>
              </a:ext>
            </a:extLst>
          </p:cNvPr>
          <p:cNvSpPr txBox="1"/>
          <p:nvPr/>
        </p:nvSpPr>
        <p:spPr>
          <a:xfrm>
            <a:off x="4592496" y="2767280"/>
            <a:ext cx="4499950" cy="1323439"/>
          </a:xfrm>
          <a:prstGeom prst="rect">
            <a:avLst/>
          </a:prstGeom>
          <a:noFill/>
        </p:spPr>
        <p:txBody>
          <a:bodyPr wrap="none" rtlCol="0">
            <a:spAutoFit/>
          </a:bodyPr>
          <a:lstStyle/>
          <a:p>
            <a:pPr lvl="0" eaLnBrk="1" hangingPunct="1">
              <a:spcBef>
                <a:spcPts val="0"/>
              </a:spcBef>
            </a:pPr>
            <a:r>
              <a:rPr lang="en-US" sz="2000" b="1" kern="0" dirty="0">
                <a:solidFill>
                  <a:srgbClr val="254B8E"/>
                </a:solidFill>
                <a:latin typeface="Arial" panose="020B0604020202020204" pitchFamily="34" charset="0"/>
                <a:ea typeface="ＭＳ Ｐゴシック" charset="-128"/>
              </a:rPr>
              <a:t>Choice based on:</a:t>
            </a:r>
          </a:p>
          <a:p>
            <a:pPr marL="342900" lvl="0" indent="-342900" eaLnBrk="1" hangingPunct="1">
              <a:spcBef>
                <a:spcPts val="0"/>
              </a:spcBef>
              <a:buFont typeface="Arial" panose="020B0604020202020204" pitchFamily="34" charset="0"/>
              <a:buChar char="•"/>
            </a:pPr>
            <a:r>
              <a:rPr lang="en-US" sz="2000" b="1" kern="0" dirty="0">
                <a:solidFill>
                  <a:srgbClr val="254B8E"/>
                </a:solidFill>
                <a:latin typeface="Arial" panose="020B0604020202020204" pitchFamily="34" charset="0"/>
                <a:ea typeface="ＭＳ Ｐゴシック" charset="-128"/>
              </a:rPr>
              <a:t>21 CFR part 11 compliance</a:t>
            </a:r>
          </a:p>
          <a:p>
            <a:pPr marL="342900" lvl="0" indent="-342900" eaLnBrk="1" hangingPunct="1">
              <a:spcBef>
                <a:spcPts val="0"/>
              </a:spcBef>
              <a:buFont typeface="Arial" panose="020B0604020202020204" pitchFamily="34" charset="0"/>
              <a:buChar char="•"/>
            </a:pPr>
            <a:r>
              <a:rPr lang="en-US" sz="2000" b="1" kern="0" dirty="0">
                <a:solidFill>
                  <a:srgbClr val="254B8E"/>
                </a:solidFill>
                <a:latin typeface="Arial" panose="020B0604020202020204" pitchFamily="34" charset="0"/>
                <a:ea typeface="ＭＳ Ｐゴシック" charset="-128"/>
              </a:rPr>
              <a:t>Quick set up</a:t>
            </a:r>
          </a:p>
          <a:p>
            <a:pPr marL="342900" lvl="0" indent="-342900" eaLnBrk="1" hangingPunct="1">
              <a:spcBef>
                <a:spcPts val="0"/>
              </a:spcBef>
              <a:buFont typeface="Arial" panose="020B0604020202020204" pitchFamily="34" charset="0"/>
              <a:buChar char="•"/>
            </a:pPr>
            <a:r>
              <a:rPr lang="en-US" sz="2000" b="1" kern="0" dirty="0">
                <a:solidFill>
                  <a:srgbClr val="254B8E"/>
                </a:solidFill>
                <a:latin typeface="Arial" panose="020B0604020202020204" pitchFamily="34" charset="0"/>
                <a:ea typeface="ＭＳ Ｐゴシック" charset="-128"/>
              </a:rPr>
              <a:t>Study team ability to add forms </a:t>
            </a:r>
          </a:p>
        </p:txBody>
      </p:sp>
      <p:sp>
        <p:nvSpPr>
          <p:cNvPr id="7" name="TextBox 6">
            <a:extLst>
              <a:ext uri="{FF2B5EF4-FFF2-40B4-BE49-F238E27FC236}">
                <a16:creationId xmlns:a16="http://schemas.microsoft.com/office/drawing/2014/main" id="{CC5F9A74-E67C-4EE8-A4E9-95288C28B917}"/>
              </a:ext>
            </a:extLst>
          </p:cNvPr>
          <p:cNvSpPr txBox="1"/>
          <p:nvPr/>
        </p:nvSpPr>
        <p:spPr>
          <a:xfrm>
            <a:off x="9448800" y="2588060"/>
            <a:ext cx="2494961" cy="1477328"/>
          </a:xfrm>
          <a:prstGeom prst="rect">
            <a:avLst/>
          </a:prstGeom>
          <a:noFill/>
        </p:spPr>
        <p:txBody>
          <a:bodyPr wrap="square" rtlCol="0">
            <a:spAutoFit/>
          </a:bodyPr>
          <a:lstStyle/>
          <a:p>
            <a:pPr algn="ctr"/>
            <a:r>
              <a:rPr lang="en-US" dirty="0">
                <a:solidFill>
                  <a:srgbClr val="FF0000"/>
                </a:solidFill>
              </a:rPr>
              <a:t>Attention:</a:t>
            </a:r>
          </a:p>
          <a:p>
            <a:pPr algn="ctr"/>
            <a:r>
              <a:rPr lang="en-US" dirty="0">
                <a:solidFill>
                  <a:srgbClr val="FF0000"/>
                </a:solidFill>
              </a:rPr>
              <a:t>DocuSign Costs may eventually be the responsibility of the study</a:t>
            </a:r>
          </a:p>
        </p:txBody>
      </p:sp>
    </p:spTree>
    <p:extLst>
      <p:ext uri="{BB962C8B-B14F-4D97-AF65-F5344CB8AC3E}">
        <p14:creationId xmlns:p14="http://schemas.microsoft.com/office/powerpoint/2010/main" val="417056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DocuSign Continued </a:t>
            </a:r>
          </a:p>
        </p:txBody>
      </p:sp>
      <p:sp>
        <p:nvSpPr>
          <p:cNvPr id="3" name="Content Placeholder 2"/>
          <p:cNvSpPr>
            <a:spLocks noGrp="1"/>
          </p:cNvSpPr>
          <p:nvPr>
            <p:ph idx="1"/>
          </p:nvPr>
        </p:nvSpPr>
        <p:spPr>
          <a:xfrm>
            <a:off x="914400" y="1798535"/>
            <a:ext cx="10363200" cy="4114800"/>
          </a:xfrm>
        </p:spPr>
        <p:txBody>
          <a:bodyPr/>
          <a:lstStyle/>
          <a:p>
            <a:r>
              <a:rPr lang="en-US" dirty="0"/>
              <a:t>To use DocuSign you will need to fill out a form from  the DocuSign team at </a:t>
            </a:r>
            <a:r>
              <a:rPr lang="en-US" dirty="0">
                <a:hlinkClick r:id="rId2"/>
              </a:rPr>
              <a:t>researchdocusign@lists.johnshopkins.edu</a:t>
            </a:r>
            <a:endParaRPr lang="en-US" dirty="0"/>
          </a:p>
          <a:p>
            <a:endParaRPr lang="en-US" dirty="0"/>
          </a:p>
          <a:p>
            <a:r>
              <a:rPr lang="en-US" dirty="0"/>
              <a:t>Study must be approved by DocuSign team before submission to the IRB</a:t>
            </a:r>
          </a:p>
          <a:p>
            <a:endParaRPr lang="en-US" dirty="0"/>
          </a:p>
          <a:p>
            <a:r>
              <a:rPr lang="en-US" dirty="0"/>
              <a:t>All signatures will be required as they would for any written consent form </a:t>
            </a:r>
          </a:p>
          <a:p>
            <a:endParaRPr lang="en-US" dirty="0"/>
          </a:p>
        </p:txBody>
      </p:sp>
    </p:spTree>
    <p:extLst>
      <p:ext uri="{BB962C8B-B14F-4D97-AF65-F5344CB8AC3E}">
        <p14:creationId xmlns:p14="http://schemas.microsoft.com/office/powerpoint/2010/main" val="138866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3D23-B4A0-4758-A1B1-8CF41E99A73B}"/>
              </a:ext>
            </a:extLst>
          </p:cNvPr>
          <p:cNvSpPr>
            <a:spLocks noGrp="1"/>
          </p:cNvSpPr>
          <p:nvPr>
            <p:ph type="title"/>
          </p:nvPr>
        </p:nvSpPr>
        <p:spPr/>
        <p:txBody>
          <a:bodyPr/>
          <a:lstStyle/>
          <a:p>
            <a:r>
              <a:rPr lang="en-US" dirty="0"/>
              <a:t>Johns Hopkins DocuSign Experience</a:t>
            </a:r>
          </a:p>
        </p:txBody>
      </p:sp>
      <p:sp>
        <p:nvSpPr>
          <p:cNvPr id="3" name="Content Placeholder 2">
            <a:extLst>
              <a:ext uri="{FF2B5EF4-FFF2-40B4-BE49-F238E27FC236}">
                <a16:creationId xmlns:a16="http://schemas.microsoft.com/office/drawing/2014/main" id="{4EEB7EB2-AEF6-4CC9-A885-4FA3706B3A22}"/>
              </a:ext>
            </a:extLst>
          </p:cNvPr>
          <p:cNvSpPr txBox="1">
            <a:spLocks/>
          </p:cNvSpPr>
          <p:nvPr/>
        </p:nvSpPr>
        <p:spPr>
          <a:xfrm>
            <a:off x="2138804" y="1864598"/>
            <a:ext cx="8105775" cy="4866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80"/>
              </a:lnSpc>
              <a:spcBef>
                <a:spcPts val="500"/>
              </a:spcBef>
              <a:buFont typeface="Arial" panose="020B0604020202020204" pitchFamily="34" charset="0"/>
              <a:buNone/>
            </a:pPr>
            <a:endParaRPr lang="en-US" sz="2400" b="1" dirty="0">
              <a:latin typeface="Arial" panose="020B0604020202020204" pitchFamily="34" charset="0"/>
            </a:endParaRP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
        <p:nvSpPr>
          <p:cNvPr id="4" name="TextBox 3">
            <a:extLst>
              <a:ext uri="{FF2B5EF4-FFF2-40B4-BE49-F238E27FC236}">
                <a16:creationId xmlns:a16="http://schemas.microsoft.com/office/drawing/2014/main" id="{795886FD-A839-4B48-9C92-0BA249E40758}"/>
              </a:ext>
            </a:extLst>
          </p:cNvPr>
          <p:cNvSpPr txBox="1"/>
          <p:nvPr/>
        </p:nvSpPr>
        <p:spPr>
          <a:xfrm>
            <a:off x="1958204" y="2531702"/>
            <a:ext cx="8275592" cy="2305341"/>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80" tIns="182880" rIns="182880" bIns="182880" rtlCol="0">
            <a:noAutofit/>
          </a:bodyPr>
          <a:lstStyle/>
          <a:p>
            <a:r>
              <a:rPr lang="en-US" sz="2000" b="1" dirty="0">
                <a:solidFill>
                  <a:srgbClr val="C00000"/>
                </a:solidFill>
                <a:latin typeface="Calibri" panose="020F0502020204030204" pitchFamily="34" charset="0"/>
              </a:rPr>
              <a:t>Top Perceived Issues in use of DocuSign at JH:</a:t>
            </a:r>
          </a:p>
          <a:p>
            <a:endParaRPr lang="en-US" sz="800" b="1" dirty="0">
              <a:solidFill>
                <a:srgbClr val="C00000"/>
              </a:solidFill>
              <a:latin typeface="Calibri" panose="020F0502020204030204" pitchFamily="34" charset="0"/>
            </a:endParaRPr>
          </a:p>
          <a:p>
            <a:pPr marL="342900" indent="-342900">
              <a:buFont typeface="Arial" panose="020B0604020202020204" pitchFamily="34" charset="0"/>
              <a:buChar char="•"/>
            </a:pPr>
            <a:r>
              <a:rPr lang="en-US" sz="2000" b="1" dirty="0">
                <a:solidFill>
                  <a:srgbClr val="C00000"/>
                </a:solidFill>
                <a:latin typeface="Calibri" panose="020F0502020204030204" pitchFamily="34" charset="0"/>
              </a:rPr>
              <a:t>Participant problems logging in and/or accessing the consent in DocuSign</a:t>
            </a:r>
          </a:p>
          <a:p>
            <a:pPr marL="342900" indent="-342900">
              <a:buFont typeface="Arial" panose="020B0604020202020204" pitchFamily="34" charset="0"/>
              <a:buChar char="•"/>
            </a:pPr>
            <a:r>
              <a:rPr lang="en-US" sz="2000" b="1" dirty="0">
                <a:solidFill>
                  <a:srgbClr val="C00000"/>
                </a:solidFill>
                <a:latin typeface="Calibri" panose="020F0502020204030204" pitchFamily="34" charset="0"/>
              </a:rPr>
              <a:t>Pediatric consents when child has to sign are not feasible</a:t>
            </a:r>
          </a:p>
          <a:p>
            <a:pPr marL="342900" indent="-342900">
              <a:buFont typeface="Arial" panose="020B0604020202020204" pitchFamily="34" charset="0"/>
              <a:buChar char="•"/>
            </a:pPr>
            <a:r>
              <a:rPr lang="en-US" sz="2000" b="1" dirty="0">
                <a:solidFill>
                  <a:srgbClr val="C00000"/>
                </a:solidFill>
                <a:latin typeface="Calibri" panose="020F0502020204030204" pitchFamily="34" charset="0"/>
              </a:rPr>
              <a:t>Non-English consent problems</a:t>
            </a:r>
          </a:p>
          <a:p>
            <a:pPr marL="342900" indent="-342900">
              <a:buFont typeface="Arial" panose="020B0604020202020204" pitchFamily="34" charset="0"/>
              <a:buChar char="•"/>
            </a:pPr>
            <a:r>
              <a:rPr lang="en-US" sz="2000" b="1" dirty="0">
                <a:solidFill>
                  <a:srgbClr val="C00000"/>
                </a:solidFill>
                <a:latin typeface="Calibri" panose="020F0502020204030204" pitchFamily="34" charset="0"/>
              </a:rPr>
              <a:t>Set up effort too significant for low enrolling studies </a:t>
            </a:r>
          </a:p>
        </p:txBody>
      </p:sp>
    </p:spTree>
    <p:extLst>
      <p:ext uri="{BB962C8B-B14F-4D97-AF65-F5344CB8AC3E}">
        <p14:creationId xmlns:p14="http://schemas.microsoft.com/office/powerpoint/2010/main" val="108380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9EB6D7-3229-42D0-90B6-7F3D9425FE7E}"/>
              </a:ext>
            </a:extLst>
          </p:cNvPr>
          <p:cNvSpPr/>
          <p:nvPr/>
        </p:nvSpPr>
        <p:spPr>
          <a:xfrm>
            <a:off x="9756742" y="5835192"/>
            <a:ext cx="2309567" cy="810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B6C48-E2C5-4034-82F2-B6F05691C3A9}"/>
              </a:ext>
            </a:extLst>
          </p:cNvPr>
          <p:cNvSpPr>
            <a:spLocks noGrp="1"/>
          </p:cNvSpPr>
          <p:nvPr>
            <p:ph type="title"/>
          </p:nvPr>
        </p:nvSpPr>
        <p:spPr/>
        <p:txBody>
          <a:bodyPr/>
          <a:lstStyle/>
          <a:p>
            <a:r>
              <a:rPr lang="en-US" dirty="0"/>
              <a:t>Johns Hopkins REDCap</a:t>
            </a:r>
          </a:p>
        </p:txBody>
      </p:sp>
      <p:sp>
        <p:nvSpPr>
          <p:cNvPr id="3" name="Content Placeholder 2">
            <a:extLst>
              <a:ext uri="{FF2B5EF4-FFF2-40B4-BE49-F238E27FC236}">
                <a16:creationId xmlns:a16="http://schemas.microsoft.com/office/drawing/2014/main" id="{FEFBC77B-3E54-4534-9810-AC8D4602935B}"/>
              </a:ext>
            </a:extLst>
          </p:cNvPr>
          <p:cNvSpPr txBox="1">
            <a:spLocks/>
          </p:cNvSpPr>
          <p:nvPr/>
        </p:nvSpPr>
        <p:spPr>
          <a:xfrm>
            <a:off x="1814051" y="2485225"/>
            <a:ext cx="8534400" cy="764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80"/>
              </a:lnSpc>
              <a:spcBef>
                <a:spcPts val="0"/>
              </a:spcBef>
              <a:buFont typeface="Arial" panose="020B0604020202020204" pitchFamily="34" charset="0"/>
              <a:buNone/>
            </a:pPr>
            <a:r>
              <a:rPr lang="en-US" sz="2400" b="1" dirty="0">
                <a:latin typeface="Arial" panose="020B0604020202020204" pitchFamily="34" charset="0"/>
              </a:rPr>
              <a:t>REDCap for eConsent and eSignature </a:t>
            </a:r>
          </a:p>
          <a:p>
            <a:pPr marL="0" indent="0" algn="ctr">
              <a:lnSpc>
                <a:spcPts val="2880"/>
              </a:lnSpc>
              <a:spcBef>
                <a:spcPts val="0"/>
              </a:spcBef>
              <a:buFont typeface="Arial" panose="020B0604020202020204" pitchFamily="34" charset="0"/>
              <a:buNone/>
            </a:pPr>
            <a:r>
              <a:rPr lang="en-US" sz="2400" b="1" dirty="0">
                <a:latin typeface="Arial" panose="020B0604020202020204" pitchFamily="34" charset="0"/>
              </a:rPr>
              <a:t>Research not requiring 21 CFR part 11 compliance</a:t>
            </a:r>
          </a:p>
          <a:p>
            <a:pPr marL="0" indent="0" algn="ctr">
              <a:lnSpc>
                <a:spcPts val="2880"/>
              </a:lnSpc>
              <a:spcBef>
                <a:spcPts val="500"/>
              </a:spcBef>
              <a:buFont typeface="Arial" panose="020B0604020202020204" pitchFamily="34" charset="0"/>
              <a:buNone/>
            </a:pPr>
            <a:endParaRPr lang="en-US" sz="2400" b="1" dirty="0">
              <a:latin typeface="Arial" panose="020B0604020202020204" pitchFamily="34" charset="0"/>
            </a:endParaRPr>
          </a:p>
          <a:p>
            <a:pPr marL="0" indent="0">
              <a:lnSpc>
                <a:spcPts val="2880"/>
              </a:lnSpc>
              <a:spcBef>
                <a:spcPts val="500"/>
              </a:spcBef>
              <a:buFont typeface="Arial" panose="020B0604020202020204" pitchFamily="34" charset="0"/>
              <a:buNone/>
            </a:pPr>
            <a:endParaRPr lang="en-US" sz="2400" b="1" dirty="0">
              <a:latin typeface="Arial" panose="020B0604020202020204" pitchFamily="34" charset="0"/>
            </a:endParaRPr>
          </a:p>
          <a:p>
            <a:pPr marL="0" indent="0">
              <a:lnSpc>
                <a:spcPts val="2880"/>
              </a:lnSpc>
              <a:spcBef>
                <a:spcPts val="500"/>
              </a:spcBef>
              <a:buFont typeface="Arial" panose="020B0604020202020204" pitchFamily="34" charset="0"/>
              <a:buNone/>
            </a:pPr>
            <a:endParaRPr lang="en-US" sz="2200" dirty="0">
              <a:latin typeface="Arial" panose="020B060402020202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B0476360-A7C3-4ECA-B28B-4B58ACB3DE5F}"/>
              </a:ext>
            </a:extLst>
          </p:cNvPr>
          <p:cNvSpPr txBox="1"/>
          <p:nvPr/>
        </p:nvSpPr>
        <p:spPr>
          <a:xfrm>
            <a:off x="6199865" y="3925358"/>
            <a:ext cx="4275529" cy="1323439"/>
          </a:xfrm>
          <a:prstGeom prst="rect">
            <a:avLst/>
          </a:prstGeom>
          <a:noFill/>
        </p:spPr>
        <p:txBody>
          <a:bodyPr wrap="none" rtlCol="0">
            <a:spAutoFit/>
          </a:bodyPr>
          <a:lstStyle/>
          <a:p>
            <a:pPr marL="342900" lvl="0" indent="-342900" eaLnBrk="1" hangingPunct="1">
              <a:spcBef>
                <a:spcPts val="0"/>
              </a:spcBef>
              <a:buFont typeface="Arial" panose="020B0604020202020204" pitchFamily="34" charset="0"/>
              <a:buChar char="•"/>
            </a:pPr>
            <a:r>
              <a:rPr lang="en-US" sz="2000" b="1" kern="0" dirty="0">
                <a:solidFill>
                  <a:srgbClr val="254B8E"/>
                </a:solidFill>
                <a:latin typeface="Arial" panose="020B0604020202020204" pitchFamily="34" charset="0"/>
                <a:ea typeface="ＭＳ Ｐゴシック" charset="-128"/>
              </a:rPr>
              <a:t>System Readily available at JH</a:t>
            </a:r>
          </a:p>
          <a:p>
            <a:pPr marL="342900" lvl="0" indent="-342900" eaLnBrk="1" hangingPunct="1">
              <a:spcBef>
                <a:spcPts val="0"/>
              </a:spcBef>
              <a:buFont typeface="Arial" panose="020B0604020202020204" pitchFamily="34" charset="0"/>
              <a:buChar char="•"/>
            </a:pPr>
            <a:r>
              <a:rPr lang="en-US" sz="2000" b="1" kern="0" dirty="0">
                <a:solidFill>
                  <a:srgbClr val="254B8E"/>
                </a:solidFill>
                <a:latin typeface="Arial" panose="020B0604020202020204" pitchFamily="34" charset="0"/>
                <a:ea typeface="ＭＳ Ｐゴシック" charset="-128"/>
              </a:rPr>
              <a:t>Support on site</a:t>
            </a:r>
          </a:p>
          <a:p>
            <a:pPr marL="342900" lvl="0" indent="-342900" eaLnBrk="1" hangingPunct="1">
              <a:spcBef>
                <a:spcPts val="0"/>
              </a:spcBef>
              <a:buFont typeface="Arial" panose="020B0604020202020204" pitchFamily="34" charset="0"/>
              <a:buChar char="•"/>
            </a:pPr>
            <a:r>
              <a:rPr lang="en-US" sz="2000" b="1" kern="0" dirty="0">
                <a:solidFill>
                  <a:srgbClr val="254B8E"/>
                </a:solidFill>
                <a:latin typeface="Arial" panose="020B0604020202020204" pitchFamily="34" charset="0"/>
                <a:ea typeface="ＭＳ Ｐゴシック" charset="-128"/>
              </a:rPr>
              <a:t>Study team able to add forms</a:t>
            </a:r>
          </a:p>
          <a:p>
            <a:pPr lvl="0" eaLnBrk="1" hangingPunct="1">
              <a:spcBef>
                <a:spcPts val="0"/>
              </a:spcBef>
            </a:pPr>
            <a:endParaRPr lang="en-US" sz="2000" b="1" kern="0" dirty="0">
              <a:solidFill>
                <a:srgbClr val="254B8E"/>
              </a:solidFill>
              <a:latin typeface="Arial" panose="020B0604020202020204" pitchFamily="34" charset="0"/>
              <a:ea typeface="ＭＳ Ｐゴシック" charset="-128"/>
            </a:endParaRPr>
          </a:p>
        </p:txBody>
      </p:sp>
      <p:pic>
        <p:nvPicPr>
          <p:cNvPr id="6" name="Picture 5">
            <a:extLst>
              <a:ext uri="{FF2B5EF4-FFF2-40B4-BE49-F238E27FC236}">
                <a16:creationId xmlns:a16="http://schemas.microsoft.com/office/drawing/2014/main" id="{4499D16A-4280-4D1A-ABC2-5C04EB4EEAA0}"/>
              </a:ext>
            </a:extLst>
          </p:cNvPr>
          <p:cNvPicPr>
            <a:picLocks noChangeAspect="1"/>
          </p:cNvPicPr>
          <p:nvPr/>
        </p:nvPicPr>
        <p:blipFill>
          <a:blip r:embed="rId2"/>
          <a:stretch>
            <a:fillRect/>
          </a:stretch>
        </p:blipFill>
        <p:spPr>
          <a:xfrm>
            <a:off x="1814051" y="3925358"/>
            <a:ext cx="3315702" cy="1148747"/>
          </a:xfrm>
          <a:prstGeom prst="rect">
            <a:avLst/>
          </a:prstGeom>
        </p:spPr>
      </p:pic>
    </p:spTree>
    <p:extLst>
      <p:ext uri="{BB962C8B-B14F-4D97-AF65-F5344CB8AC3E}">
        <p14:creationId xmlns:p14="http://schemas.microsoft.com/office/powerpoint/2010/main" val="110065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9855C5-1B3D-44B8-95CA-FD37A3E9CEBC}"/>
              </a:ext>
            </a:extLst>
          </p:cNvPr>
          <p:cNvSpPr>
            <a:spLocks noGrp="1"/>
          </p:cNvSpPr>
          <p:nvPr>
            <p:ph type="title"/>
          </p:nvPr>
        </p:nvSpPr>
        <p:spPr/>
        <p:txBody>
          <a:bodyPr/>
          <a:lstStyle/>
          <a:p>
            <a:r>
              <a:rPr lang="en-US" dirty="0"/>
              <a:t>WELCOME</a:t>
            </a:r>
          </a:p>
        </p:txBody>
      </p:sp>
      <p:sp>
        <p:nvSpPr>
          <p:cNvPr id="5" name="Text Placeholder 4">
            <a:extLst>
              <a:ext uri="{FF2B5EF4-FFF2-40B4-BE49-F238E27FC236}">
                <a16:creationId xmlns:a16="http://schemas.microsoft.com/office/drawing/2014/main" id="{7E8E5D4C-5756-46E2-9129-2CD88E5C60BF}"/>
              </a:ext>
            </a:extLst>
          </p:cNvPr>
          <p:cNvSpPr>
            <a:spLocks noGrp="1"/>
          </p:cNvSpPr>
          <p:nvPr>
            <p:ph type="body" sz="quarter" idx="10"/>
          </p:nvPr>
        </p:nvSpPr>
        <p:spPr>
          <a:xfrm>
            <a:off x="4376738" y="1621410"/>
            <a:ext cx="6977062" cy="5236590"/>
          </a:xfrm>
        </p:spPr>
        <p:txBody>
          <a:bodyPr>
            <a:normAutofit/>
          </a:bodyPr>
          <a:lstStyle/>
          <a:p>
            <a:pPr marL="0" indent="0">
              <a:buNone/>
            </a:pPr>
            <a:r>
              <a:rPr lang="en-US" dirty="0"/>
              <a:t>Clinical Research Professionals Lecture Series</a:t>
            </a:r>
          </a:p>
          <a:p>
            <a:pPr marL="0" indent="0">
              <a:buNone/>
            </a:pPr>
            <a:endParaRPr lang="en-US" dirty="0"/>
          </a:p>
          <a:p>
            <a:pPr lvl="1">
              <a:buFont typeface="Arial" panose="020B0604020202020204" pitchFamily="34" charset="0"/>
              <a:buChar char="•"/>
            </a:pPr>
            <a:r>
              <a:rPr lang="en-US" dirty="0"/>
              <a:t>New Lecture Series geared to bring innovative and new topics to Clinical Research Professionals at Johns Hopkins</a:t>
            </a:r>
          </a:p>
          <a:p>
            <a:pPr lvl="1">
              <a:buFont typeface="Arial" panose="020B0604020202020204" pitchFamily="34" charset="0"/>
              <a:buChar char="•"/>
            </a:pPr>
            <a:r>
              <a:rPr lang="en-US" dirty="0">
                <a:hlinkClick r:id="rId2"/>
              </a:rPr>
              <a:t>https://ictr.johnshopkins.edu/events/clinical-research-professionals-lecture-series/</a:t>
            </a:r>
            <a:r>
              <a:rPr lang="en-US" dirty="0"/>
              <a:t> </a:t>
            </a:r>
          </a:p>
          <a:p>
            <a:pPr lvl="1">
              <a:buFont typeface="Arial" panose="020B0604020202020204" pitchFamily="34" charset="0"/>
              <a:buChar char="•"/>
            </a:pPr>
            <a:r>
              <a:rPr lang="en-US" dirty="0"/>
              <a:t>Topics are based on questions received from Clinical Research Professionals throughout Hopkins</a:t>
            </a:r>
          </a:p>
          <a:p>
            <a:pPr lvl="1">
              <a:buFont typeface="Arial" panose="020B0604020202020204" pitchFamily="34" charset="0"/>
              <a:buChar char="•"/>
            </a:pPr>
            <a:r>
              <a:rPr lang="en-US" dirty="0"/>
              <a:t>Welcome topic suggestions: </a:t>
            </a:r>
            <a:r>
              <a:rPr lang="en-US" dirty="0">
                <a:hlinkClick r:id="rId3"/>
              </a:rPr>
              <a:t>sswords1@jhmi.edu</a:t>
            </a:r>
            <a:endParaRPr lang="en-US" dirty="0"/>
          </a:p>
          <a:p>
            <a:pPr lvl="1">
              <a:buFont typeface="Arial" panose="020B0604020202020204" pitchFamily="34" charset="0"/>
              <a:buChar char="•"/>
            </a:pPr>
            <a:r>
              <a:rPr lang="en-US" dirty="0"/>
              <a:t>Welcome speakers!</a:t>
            </a:r>
          </a:p>
          <a:p>
            <a:pPr lvl="1"/>
            <a:endParaRPr lang="en-US" dirty="0"/>
          </a:p>
        </p:txBody>
      </p:sp>
      <p:sp>
        <p:nvSpPr>
          <p:cNvPr id="6" name="Rectangle 5">
            <a:extLst>
              <a:ext uri="{FF2B5EF4-FFF2-40B4-BE49-F238E27FC236}">
                <a16:creationId xmlns:a16="http://schemas.microsoft.com/office/drawing/2014/main" id="{E0D0CD27-8A0B-473D-BDD7-DE9658919611}"/>
              </a:ext>
            </a:extLst>
          </p:cNvPr>
          <p:cNvSpPr/>
          <p:nvPr/>
        </p:nvSpPr>
        <p:spPr>
          <a:xfrm>
            <a:off x="9681328" y="5910606"/>
            <a:ext cx="2328420" cy="810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152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REDCap</a:t>
            </a:r>
          </a:p>
        </p:txBody>
      </p:sp>
      <p:sp>
        <p:nvSpPr>
          <p:cNvPr id="5" name="Content Placeholder 4">
            <a:extLst>
              <a:ext uri="{FF2B5EF4-FFF2-40B4-BE49-F238E27FC236}">
                <a16:creationId xmlns:a16="http://schemas.microsoft.com/office/drawing/2014/main" id="{C657A996-8D73-4D78-8F3D-293E242B45D2}"/>
              </a:ext>
            </a:extLst>
          </p:cNvPr>
          <p:cNvSpPr>
            <a:spLocks noGrp="1"/>
          </p:cNvSpPr>
          <p:nvPr>
            <p:ph idx="1"/>
          </p:nvPr>
        </p:nvSpPr>
        <p:spPr/>
        <p:txBody>
          <a:bodyPr>
            <a:normAutofit fontScale="92500" lnSpcReduction="20000"/>
          </a:bodyPr>
          <a:lstStyle/>
          <a:p>
            <a:endParaRPr lang="en-US" dirty="0"/>
          </a:p>
          <a:p>
            <a:r>
              <a:rPr lang="en-US" dirty="0"/>
              <a:t>Can be used without modifications if the study is minimal risk and has been IRB-approved for a waiver of documentation of consent </a:t>
            </a:r>
          </a:p>
          <a:p>
            <a:endParaRPr lang="en-US" sz="1700" dirty="0"/>
          </a:p>
          <a:p>
            <a:r>
              <a:rPr lang="en-US" dirty="0"/>
              <a:t>Modification is required to be used to obtain legally effective signatures (greater than minimal risk studies)</a:t>
            </a:r>
          </a:p>
          <a:p>
            <a:pPr lvl="1"/>
            <a:r>
              <a:rPr lang="en-US" dirty="0"/>
              <a:t> Subject’s identity can be verified with a code or authenticator</a:t>
            </a:r>
          </a:p>
          <a:p>
            <a:pPr lvl="1"/>
            <a:r>
              <a:rPr lang="en-US" dirty="0"/>
              <a:t> There is a place for the subject to enter name or click to agree to participate</a:t>
            </a:r>
          </a:p>
          <a:p>
            <a:pPr lvl="1"/>
            <a:r>
              <a:rPr lang="en-US" dirty="0"/>
              <a:t> Study team responsible for modifying REDCap</a:t>
            </a:r>
          </a:p>
          <a:p>
            <a:pPr marL="457200" lvl="1" indent="0">
              <a:buNone/>
            </a:pPr>
            <a:endParaRPr lang="en-US" dirty="0"/>
          </a:p>
          <a:p>
            <a:r>
              <a:rPr lang="en-US" dirty="0"/>
              <a:t>IRB approved consent language added into RedCap by trained team member.</a:t>
            </a:r>
          </a:p>
          <a:p>
            <a:endParaRPr lang="en-US" dirty="0"/>
          </a:p>
          <a:p>
            <a:endParaRPr lang="en-US" dirty="0"/>
          </a:p>
        </p:txBody>
      </p:sp>
    </p:spTree>
    <p:extLst>
      <p:ext uri="{BB962C8B-B14F-4D97-AF65-F5344CB8AC3E}">
        <p14:creationId xmlns:p14="http://schemas.microsoft.com/office/powerpoint/2010/main" val="337001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D8E0-AF25-4B74-931B-27FB7295DF21}"/>
              </a:ext>
            </a:extLst>
          </p:cNvPr>
          <p:cNvSpPr>
            <a:spLocks noGrp="1"/>
          </p:cNvSpPr>
          <p:nvPr>
            <p:ph type="title"/>
          </p:nvPr>
        </p:nvSpPr>
        <p:spPr/>
        <p:txBody>
          <a:bodyPr/>
          <a:lstStyle/>
          <a:p>
            <a:r>
              <a:rPr lang="en-US" dirty="0"/>
              <a:t>Johns Hopkins </a:t>
            </a:r>
            <a:r>
              <a:rPr lang="en-US" dirty="0" err="1"/>
              <a:t>REDCap</a:t>
            </a:r>
            <a:r>
              <a:rPr lang="en-US" dirty="0"/>
              <a:t> Experience</a:t>
            </a:r>
          </a:p>
        </p:txBody>
      </p:sp>
      <p:sp>
        <p:nvSpPr>
          <p:cNvPr id="3" name="Content Placeholder 2">
            <a:extLst>
              <a:ext uri="{FF2B5EF4-FFF2-40B4-BE49-F238E27FC236}">
                <a16:creationId xmlns:a16="http://schemas.microsoft.com/office/drawing/2014/main" id="{DEAAC80C-E206-4D74-BA21-AA1044FBDBD1}"/>
              </a:ext>
            </a:extLst>
          </p:cNvPr>
          <p:cNvSpPr txBox="1">
            <a:spLocks/>
          </p:cNvSpPr>
          <p:nvPr/>
        </p:nvSpPr>
        <p:spPr>
          <a:xfrm>
            <a:off x="1568779" y="1713769"/>
            <a:ext cx="8534400" cy="764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80"/>
              </a:lnSpc>
              <a:spcBef>
                <a:spcPts val="500"/>
              </a:spcBef>
              <a:buFont typeface="Arial" panose="020B0604020202020204" pitchFamily="34" charset="0"/>
              <a:buNone/>
            </a:pPr>
            <a:r>
              <a:rPr lang="en-US" sz="2400" b="1">
                <a:latin typeface="Arial" panose="020B0604020202020204" pitchFamily="34" charset="0"/>
              </a:rPr>
              <a:t>RedCap eConsent/eSignature Experience</a:t>
            </a:r>
          </a:p>
          <a:p>
            <a:pPr marL="0" indent="0" algn="ctr">
              <a:lnSpc>
                <a:spcPts val="2880"/>
              </a:lnSpc>
              <a:spcBef>
                <a:spcPts val="500"/>
              </a:spcBef>
              <a:buFont typeface="Arial" panose="020B0604020202020204" pitchFamily="34" charset="0"/>
              <a:buNone/>
            </a:pPr>
            <a:endParaRPr lang="en-US" sz="2400" b="1">
              <a:latin typeface="Arial" panose="020B0604020202020204" pitchFamily="34" charset="0"/>
            </a:endParaRPr>
          </a:p>
          <a:p>
            <a:pPr marL="0" indent="0">
              <a:lnSpc>
                <a:spcPts val="2880"/>
              </a:lnSpc>
              <a:spcBef>
                <a:spcPts val="500"/>
              </a:spcBef>
              <a:buFont typeface="Arial" panose="020B0604020202020204" pitchFamily="34" charset="0"/>
              <a:buNone/>
            </a:pPr>
            <a:endParaRPr lang="en-US" sz="2400" b="1">
              <a:latin typeface="Arial" panose="020B0604020202020204" pitchFamily="34" charset="0"/>
            </a:endParaRPr>
          </a:p>
          <a:p>
            <a:pPr marL="0" indent="0">
              <a:lnSpc>
                <a:spcPts val="2880"/>
              </a:lnSpc>
              <a:spcBef>
                <a:spcPts val="500"/>
              </a:spcBef>
              <a:buFont typeface="Arial" panose="020B0604020202020204" pitchFamily="34" charset="0"/>
              <a:buNone/>
            </a:pPr>
            <a:endParaRPr lang="en-US" sz="2200">
              <a:latin typeface="Arial" panose="020B0604020202020204" pitchFamily="34" charset="0"/>
            </a:endParaRPr>
          </a:p>
          <a:p>
            <a:pPr marL="0" indent="0">
              <a:buFont typeface="Arial" panose="020B0604020202020204" pitchFamily="34" charset="0"/>
              <a:buNone/>
            </a:pPr>
            <a:endParaRPr lang="en-US"/>
          </a:p>
          <a:p>
            <a:pPr marL="0" indent="0">
              <a:buFont typeface="Arial" panose="020B0604020202020204" pitchFamily="34" charset="0"/>
              <a:buNone/>
            </a:pPr>
            <a:endParaRPr lang="en-US" dirty="0"/>
          </a:p>
        </p:txBody>
      </p:sp>
      <p:sp>
        <p:nvSpPr>
          <p:cNvPr id="4" name="TextBox 3">
            <a:extLst>
              <a:ext uri="{FF2B5EF4-FFF2-40B4-BE49-F238E27FC236}">
                <a16:creationId xmlns:a16="http://schemas.microsoft.com/office/drawing/2014/main" id="{9EF7DC52-227A-4D1C-94B1-8528D2DACB44}"/>
              </a:ext>
            </a:extLst>
          </p:cNvPr>
          <p:cNvSpPr txBox="1"/>
          <p:nvPr/>
        </p:nvSpPr>
        <p:spPr>
          <a:xfrm>
            <a:off x="1683078" y="4110145"/>
            <a:ext cx="8153399" cy="1989483"/>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80" tIns="182880" rIns="182880" bIns="182880" rtlCol="0">
            <a:noAutofit/>
          </a:bodyPr>
          <a:lstStyle/>
          <a:p>
            <a:r>
              <a:rPr lang="en-US" sz="2000" i="1" dirty="0">
                <a:solidFill>
                  <a:srgbClr val="C00000"/>
                </a:solidFill>
                <a:latin typeface="Calibri" panose="020F0502020204030204" pitchFamily="34" charset="0"/>
              </a:rPr>
              <a:t> </a:t>
            </a:r>
            <a:r>
              <a:rPr lang="en-US" sz="2000" dirty="0">
                <a:solidFill>
                  <a:srgbClr val="C00000"/>
                </a:solidFill>
                <a:latin typeface="Calibri" panose="020F0502020204030204" pitchFamily="34" charset="0"/>
              </a:rPr>
              <a:t>Top perceived issues with use of RedCap eConsent and eSignature at JH:</a:t>
            </a:r>
            <a:endParaRPr lang="en-US" sz="800" dirty="0">
              <a:solidFill>
                <a:srgbClr val="C00000"/>
              </a:solidFill>
              <a:latin typeface="Calibri" panose="020F0502020204030204" pitchFamily="34" charset="0"/>
            </a:endParaRPr>
          </a:p>
          <a:p>
            <a:pPr marL="342900" indent="-342900">
              <a:buFont typeface="Arial" panose="020B0604020202020204" pitchFamily="34" charset="0"/>
              <a:buChar char="•"/>
            </a:pPr>
            <a:r>
              <a:rPr lang="en-US" sz="2000" dirty="0">
                <a:solidFill>
                  <a:srgbClr val="C00000"/>
                </a:solidFill>
                <a:latin typeface="Calibri" panose="020F0502020204030204" pitchFamily="34" charset="0"/>
              </a:rPr>
              <a:t>In order to use RedCap for research requiring part 11 compliance there is a complex certification process that the site must execute (JH currently not part 11 compliant).</a:t>
            </a:r>
          </a:p>
          <a:p>
            <a:pPr marL="342900" indent="-342900">
              <a:buFont typeface="Arial" panose="020B0604020202020204" pitchFamily="34" charset="0"/>
              <a:buChar char="•"/>
            </a:pPr>
            <a:r>
              <a:rPr lang="en-US" sz="2000" dirty="0">
                <a:solidFill>
                  <a:srgbClr val="C00000"/>
                </a:solidFill>
                <a:latin typeface="Calibri" panose="020F0502020204030204" pitchFamily="34" charset="0"/>
              </a:rPr>
              <a:t>Version control concerns with IC documents</a:t>
            </a:r>
            <a:r>
              <a:rPr lang="en-US" sz="2000" i="1" dirty="0">
                <a:solidFill>
                  <a:srgbClr val="C00000"/>
                </a:solidFill>
                <a:latin typeface="Calibri" panose="020F0502020204030204" pitchFamily="34" charset="0"/>
              </a:rPr>
              <a:t>.</a:t>
            </a:r>
          </a:p>
        </p:txBody>
      </p:sp>
      <p:sp>
        <p:nvSpPr>
          <p:cNvPr id="5" name="TextBox 4">
            <a:extLst>
              <a:ext uri="{FF2B5EF4-FFF2-40B4-BE49-F238E27FC236}">
                <a16:creationId xmlns:a16="http://schemas.microsoft.com/office/drawing/2014/main" id="{DB5CFD79-96B3-4380-BF8E-81AFBEE7B52B}"/>
              </a:ext>
            </a:extLst>
          </p:cNvPr>
          <p:cNvSpPr txBox="1"/>
          <p:nvPr/>
        </p:nvSpPr>
        <p:spPr>
          <a:xfrm>
            <a:off x="1997403" y="2352773"/>
            <a:ext cx="7419975" cy="1323439"/>
          </a:xfrm>
          <a:prstGeom prst="rect">
            <a:avLst/>
          </a:prstGeom>
          <a:noFill/>
        </p:spPr>
        <p:txBody>
          <a:bodyPr wrap="square" rtlCol="0">
            <a:spAutoFit/>
          </a:bodyPr>
          <a:lstStyle/>
          <a:p>
            <a:pPr marL="342900" lvl="0" indent="-342900" eaLnBrk="1" hangingPunct="1">
              <a:spcBef>
                <a:spcPts val="0"/>
              </a:spcBef>
              <a:buFont typeface="Arial" panose="020B0604020202020204" pitchFamily="34" charset="0"/>
              <a:buChar char="•"/>
            </a:pPr>
            <a:r>
              <a:rPr lang="en-US" sz="2000" b="1" kern="0" dirty="0">
                <a:solidFill>
                  <a:srgbClr val="254B8E"/>
                </a:solidFill>
                <a:latin typeface="Arial" panose="020B0604020202020204" pitchFamily="34" charset="0"/>
                <a:ea typeface="ＭＳ Ｐゴシック" charset="-128"/>
              </a:rPr>
              <a:t>RedCap eConsent and eSignature in use pre pandemic</a:t>
            </a:r>
          </a:p>
          <a:p>
            <a:pPr marL="342900" lvl="0" indent="-342900" eaLnBrk="1" hangingPunct="1">
              <a:spcBef>
                <a:spcPts val="0"/>
              </a:spcBef>
              <a:buFont typeface="Arial" panose="020B0604020202020204" pitchFamily="34" charset="0"/>
              <a:buChar char="•"/>
            </a:pPr>
            <a:r>
              <a:rPr lang="en-US" sz="2000" b="1" kern="0" dirty="0">
                <a:solidFill>
                  <a:srgbClr val="254B8E"/>
                </a:solidFill>
                <a:latin typeface="Arial" panose="020B0604020202020204" pitchFamily="34" charset="0"/>
                <a:ea typeface="ＭＳ Ｐゴシック" charset="-128"/>
              </a:rPr>
              <a:t>Roughly 110 studies currently using RedCap for research requiring a signature</a:t>
            </a:r>
          </a:p>
          <a:p>
            <a:pPr marL="342900" lvl="0" indent="-342900" eaLnBrk="1" hangingPunct="1">
              <a:spcBef>
                <a:spcPts val="0"/>
              </a:spcBef>
              <a:buFont typeface="Arial" panose="020B0604020202020204" pitchFamily="34" charset="0"/>
              <a:buChar char="•"/>
            </a:pPr>
            <a:r>
              <a:rPr lang="en-US" sz="2000" b="1" kern="0" dirty="0">
                <a:solidFill>
                  <a:srgbClr val="254B8E"/>
                </a:solidFill>
                <a:latin typeface="Arial" panose="020B0604020202020204" pitchFamily="34" charset="0"/>
                <a:ea typeface="ＭＳ Ｐゴシック" charset="-128"/>
              </a:rPr>
              <a:t>More using it for research not requiring a signature</a:t>
            </a:r>
          </a:p>
        </p:txBody>
      </p:sp>
    </p:spTree>
    <p:extLst>
      <p:ext uri="{BB962C8B-B14F-4D97-AF65-F5344CB8AC3E}">
        <p14:creationId xmlns:p14="http://schemas.microsoft.com/office/powerpoint/2010/main" val="248840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7898-4E04-40A1-924C-7491FFF1AF07}"/>
              </a:ext>
            </a:extLst>
          </p:cNvPr>
          <p:cNvSpPr>
            <a:spLocks noGrp="1"/>
          </p:cNvSpPr>
          <p:nvPr>
            <p:ph type="title"/>
          </p:nvPr>
        </p:nvSpPr>
        <p:spPr/>
        <p:txBody>
          <a:bodyPr/>
          <a:lstStyle/>
          <a:p>
            <a:r>
              <a:rPr lang="en-US" dirty="0"/>
              <a:t>Remote and eConsent Best Practices</a:t>
            </a:r>
          </a:p>
        </p:txBody>
      </p:sp>
      <p:sp>
        <p:nvSpPr>
          <p:cNvPr id="3" name="Content Placeholder 2">
            <a:extLst>
              <a:ext uri="{FF2B5EF4-FFF2-40B4-BE49-F238E27FC236}">
                <a16:creationId xmlns:a16="http://schemas.microsoft.com/office/drawing/2014/main" id="{3A75D4A9-6AF8-4750-B409-361B5AC5865B}"/>
              </a:ext>
            </a:extLst>
          </p:cNvPr>
          <p:cNvSpPr txBox="1">
            <a:spLocks/>
          </p:cNvSpPr>
          <p:nvPr/>
        </p:nvSpPr>
        <p:spPr>
          <a:xfrm>
            <a:off x="962025" y="1696825"/>
            <a:ext cx="9918010" cy="1143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Remote/</a:t>
            </a:r>
            <a:r>
              <a:rPr lang="en-US" dirty="0" err="1"/>
              <a:t>eConsent</a:t>
            </a:r>
            <a:r>
              <a:rPr lang="en-US" dirty="0"/>
              <a:t> consent methods need to be accurately documented</a:t>
            </a:r>
            <a:endParaRPr lang="en-US" sz="2000" dirty="0"/>
          </a:p>
          <a:p>
            <a:pPr marL="0" indent="0">
              <a:buFont typeface="Arial" panose="020B0604020202020204" pitchFamily="34" charset="0"/>
              <a:buNone/>
            </a:pPr>
            <a:r>
              <a:rPr lang="en-US" sz="2000" dirty="0"/>
              <a:t>	</a:t>
            </a:r>
          </a:p>
          <a:p>
            <a:endParaRPr lang="en-US" sz="2000" dirty="0"/>
          </a:p>
          <a:p>
            <a:endParaRPr lang="en-US" dirty="0"/>
          </a:p>
        </p:txBody>
      </p:sp>
      <p:sp>
        <p:nvSpPr>
          <p:cNvPr id="5" name="Rectangle 4">
            <a:extLst>
              <a:ext uri="{FF2B5EF4-FFF2-40B4-BE49-F238E27FC236}">
                <a16:creationId xmlns:a16="http://schemas.microsoft.com/office/drawing/2014/main" id="{69D45237-4D25-420D-A776-71DE06D2BC47}"/>
              </a:ext>
            </a:extLst>
          </p:cNvPr>
          <p:cNvSpPr/>
          <p:nvPr/>
        </p:nvSpPr>
        <p:spPr>
          <a:xfrm>
            <a:off x="9756742" y="5835192"/>
            <a:ext cx="2309567" cy="810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22EAE75-680B-4447-B58C-41BFC775E744}"/>
              </a:ext>
            </a:extLst>
          </p:cNvPr>
          <p:cNvSpPr txBox="1"/>
          <p:nvPr/>
        </p:nvSpPr>
        <p:spPr>
          <a:xfrm>
            <a:off x="962025" y="2517913"/>
            <a:ext cx="10739645" cy="3750912"/>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80" tIns="182880" rIns="182880" bIns="182880" rtlCol="0">
            <a:noAutofit/>
          </a:bodyPr>
          <a:lstStyle/>
          <a:p>
            <a:pPr marL="285750" indent="-285750">
              <a:buFont typeface="Arial" panose="020B0604020202020204" pitchFamily="34" charset="0"/>
              <a:buChar char="•"/>
            </a:pPr>
            <a:r>
              <a:rPr lang="en-US" sz="2000" b="1" dirty="0">
                <a:solidFill>
                  <a:srgbClr val="C00000"/>
                </a:solidFill>
              </a:rPr>
              <a:t>When using remote consent/DocuSign a PDF copy (fully signed and dated by all necessary parties) of the consent should be uploaded to Epic with a research note indicating that remote/ </a:t>
            </a:r>
            <a:r>
              <a:rPr lang="en-US" sz="2000" b="1" dirty="0" err="1">
                <a:solidFill>
                  <a:srgbClr val="C00000"/>
                </a:solidFill>
              </a:rPr>
              <a:t>eConsent</a:t>
            </a:r>
            <a:r>
              <a:rPr lang="en-US" sz="2000" b="1" dirty="0">
                <a:solidFill>
                  <a:srgbClr val="C00000"/>
                </a:solidFill>
              </a:rPr>
              <a:t> was conducted. </a:t>
            </a:r>
          </a:p>
          <a:p>
            <a:endParaRPr lang="en-US" sz="2000" b="1" dirty="0">
              <a:solidFill>
                <a:srgbClr val="C00000"/>
              </a:solidFill>
            </a:endParaRPr>
          </a:p>
          <a:p>
            <a:pPr marL="285750" indent="-285750">
              <a:buFont typeface="Arial" panose="020B0604020202020204" pitchFamily="34" charset="0"/>
              <a:buChar char="•"/>
            </a:pPr>
            <a:r>
              <a:rPr lang="en-US" sz="2000" b="1" dirty="0">
                <a:solidFill>
                  <a:srgbClr val="C00000"/>
                </a:solidFill>
              </a:rPr>
              <a:t>Utilize a consent checklist to document the informed consent process to confirm consent process completeness and compliance. </a:t>
            </a:r>
          </a:p>
          <a:p>
            <a:pPr marL="742950" lvl="1" indent="-285750">
              <a:buFont typeface="Arial" panose="020B0604020202020204" pitchFamily="34" charset="0"/>
              <a:buChar char="•"/>
            </a:pPr>
            <a:r>
              <a:rPr lang="en-US" sz="2000" b="1" dirty="0">
                <a:solidFill>
                  <a:srgbClr val="C00000"/>
                </a:solidFill>
              </a:rPr>
              <a:t>A note to file or note on the consent checklist detailing specific dates when form was sent, when the conversation took place, who was there, explanation of differing signature dates, etc. </a:t>
            </a:r>
          </a:p>
          <a:p>
            <a:endParaRPr lang="en-US" sz="2000" b="1" dirty="0">
              <a:solidFill>
                <a:srgbClr val="C00000"/>
              </a:solidFill>
            </a:endParaRPr>
          </a:p>
          <a:p>
            <a:pPr marL="342900" indent="-342900">
              <a:buFont typeface="Arial" panose="020B0604020202020204" pitchFamily="34" charset="0"/>
              <a:buChar char="•"/>
            </a:pPr>
            <a:r>
              <a:rPr lang="en-US" sz="2000" b="1" dirty="0">
                <a:solidFill>
                  <a:srgbClr val="C00000"/>
                </a:solidFill>
              </a:rPr>
              <a:t>Assure the participant has a copy of the consent form for their records (signed is preferred).</a:t>
            </a:r>
          </a:p>
          <a:p>
            <a:pPr lvl="1"/>
            <a:endParaRPr lang="en-US" dirty="0"/>
          </a:p>
        </p:txBody>
      </p:sp>
    </p:spTree>
    <p:extLst>
      <p:ext uri="{BB962C8B-B14F-4D97-AF65-F5344CB8AC3E}">
        <p14:creationId xmlns:p14="http://schemas.microsoft.com/office/powerpoint/2010/main" val="4044717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C712-7A03-426E-83E3-EA3230B9972F}"/>
              </a:ext>
            </a:extLst>
          </p:cNvPr>
          <p:cNvSpPr>
            <a:spLocks noGrp="1"/>
          </p:cNvSpPr>
          <p:nvPr>
            <p:ph type="title"/>
          </p:nvPr>
        </p:nvSpPr>
        <p:spPr/>
        <p:txBody>
          <a:bodyPr/>
          <a:lstStyle/>
          <a:p>
            <a:r>
              <a:rPr lang="en-US" dirty="0" err="1"/>
              <a:t>REDCap</a:t>
            </a:r>
            <a:r>
              <a:rPr lang="en-US" dirty="0"/>
              <a:t> versus DocuSign</a:t>
            </a:r>
          </a:p>
        </p:txBody>
      </p:sp>
      <p:graphicFrame>
        <p:nvGraphicFramePr>
          <p:cNvPr id="3" name="Content Placeholder 5">
            <a:extLst>
              <a:ext uri="{FF2B5EF4-FFF2-40B4-BE49-F238E27FC236}">
                <a16:creationId xmlns:a16="http://schemas.microsoft.com/office/drawing/2014/main" id="{3A996993-3D79-4E44-B362-09FE00ADA582}"/>
              </a:ext>
            </a:extLst>
          </p:cNvPr>
          <p:cNvGraphicFramePr>
            <a:graphicFrameLocks/>
          </p:cNvGraphicFramePr>
          <p:nvPr>
            <p:extLst>
              <p:ext uri="{D42A27DB-BD31-4B8C-83A1-F6EECF244321}">
                <p14:modId xmlns:p14="http://schemas.microsoft.com/office/powerpoint/2010/main" val="578417152"/>
              </p:ext>
            </p:extLst>
          </p:nvPr>
        </p:nvGraphicFramePr>
        <p:xfrm>
          <a:off x="1987877" y="2524812"/>
          <a:ext cx="7772400" cy="3830933"/>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3251804382"/>
                    </a:ext>
                  </a:extLst>
                </a:gridCol>
                <a:gridCol w="3924300">
                  <a:extLst>
                    <a:ext uri="{9D8B030D-6E8A-4147-A177-3AD203B41FA5}">
                      <a16:colId xmlns:a16="http://schemas.microsoft.com/office/drawing/2014/main" val="3819625147"/>
                    </a:ext>
                  </a:extLst>
                </a:gridCol>
              </a:tblGrid>
              <a:tr h="447653">
                <a:tc>
                  <a:txBody>
                    <a:bodyPr/>
                    <a:lstStyle/>
                    <a:p>
                      <a:endParaRPr lang="en-US" dirty="0">
                        <a:solidFill>
                          <a:srgbClr val="002060"/>
                        </a:solidFill>
                      </a:endParaRPr>
                    </a:p>
                  </a:txBody>
                  <a:tcPr marL="182880"/>
                </a:tc>
                <a:tc>
                  <a:txBody>
                    <a:bodyPr/>
                    <a:lstStyle/>
                    <a:p>
                      <a:endParaRPr lang="en-US" dirty="0">
                        <a:solidFill>
                          <a:srgbClr val="002060"/>
                        </a:solidFill>
                      </a:endParaRPr>
                    </a:p>
                  </a:txBody>
                  <a:tcPr marL="182880"/>
                </a:tc>
                <a:extLst>
                  <a:ext uri="{0D108BD9-81ED-4DB2-BD59-A6C34878D82A}">
                    <a16:rowId xmlns:a16="http://schemas.microsoft.com/office/drawing/2014/main" val="3691464284"/>
                  </a:ext>
                </a:extLst>
              </a:tr>
              <a:tr h="564043">
                <a:tc>
                  <a:txBody>
                    <a:bodyPr/>
                    <a:lstStyle/>
                    <a:p>
                      <a:r>
                        <a:rPr lang="en-US" dirty="0">
                          <a:solidFill>
                            <a:srgbClr val="002060"/>
                          </a:solidFill>
                        </a:rPr>
                        <a:t>Platform for presenting consent  information electronically</a:t>
                      </a:r>
                    </a:p>
                  </a:txBody>
                  <a:tcPr marL="182880"/>
                </a:tc>
                <a:tc>
                  <a:txBody>
                    <a:bodyPr/>
                    <a:lstStyle/>
                    <a:p>
                      <a:r>
                        <a:rPr lang="en-US" dirty="0">
                          <a:solidFill>
                            <a:srgbClr val="002060"/>
                          </a:solidFill>
                        </a:rPr>
                        <a:t>Platform for obtaining electronic consent signatures</a:t>
                      </a:r>
                    </a:p>
                  </a:txBody>
                  <a:tcPr marL="182880"/>
                </a:tc>
                <a:extLst>
                  <a:ext uri="{0D108BD9-81ED-4DB2-BD59-A6C34878D82A}">
                    <a16:rowId xmlns:a16="http://schemas.microsoft.com/office/drawing/2014/main" val="1997264002"/>
                  </a:ext>
                </a:extLst>
              </a:tr>
              <a:tr h="805775">
                <a:tc>
                  <a:txBody>
                    <a:bodyPr/>
                    <a:lstStyle/>
                    <a:p>
                      <a:r>
                        <a:rPr lang="en-US" dirty="0">
                          <a:solidFill>
                            <a:srgbClr val="002060"/>
                          </a:solidFill>
                        </a:rPr>
                        <a:t>May included interactive elements: images, videos, narration or quizzes to aid and evaluate understanding</a:t>
                      </a:r>
                    </a:p>
                  </a:txBody>
                  <a:tcPr marL="182880"/>
                </a:tc>
                <a:tc>
                  <a:txBody>
                    <a:bodyPr/>
                    <a:lstStyle/>
                    <a:p>
                      <a:r>
                        <a:rPr lang="en-US" dirty="0">
                          <a:solidFill>
                            <a:srgbClr val="002060"/>
                          </a:solidFill>
                        </a:rPr>
                        <a:t>Uses standard pdf image of the consent document. </a:t>
                      </a:r>
                    </a:p>
                  </a:txBody>
                  <a:tcPr marL="182880"/>
                </a:tc>
                <a:extLst>
                  <a:ext uri="{0D108BD9-81ED-4DB2-BD59-A6C34878D82A}">
                    <a16:rowId xmlns:a16="http://schemas.microsoft.com/office/drawing/2014/main" val="110480720"/>
                  </a:ext>
                </a:extLst>
              </a:tr>
              <a:tr h="805775">
                <a:tc>
                  <a:txBody>
                    <a:bodyPr/>
                    <a:lstStyle/>
                    <a:p>
                      <a:r>
                        <a:rPr lang="en-US" dirty="0">
                          <a:solidFill>
                            <a:srgbClr val="002060"/>
                          </a:solidFill>
                        </a:rPr>
                        <a:t>May not be used for FDA regulated research unless upgraded to Part 11 compliant</a:t>
                      </a:r>
                    </a:p>
                  </a:txBody>
                  <a:tcPr marL="182880"/>
                </a:tc>
                <a:tc>
                  <a:txBody>
                    <a:bodyPr/>
                    <a:lstStyle/>
                    <a:p>
                      <a:r>
                        <a:rPr lang="en-US" dirty="0">
                          <a:solidFill>
                            <a:srgbClr val="002060"/>
                          </a:solidFill>
                        </a:rPr>
                        <a:t>May be used for FDA regulated studies (and others.)</a:t>
                      </a:r>
                    </a:p>
                  </a:txBody>
                  <a:tcPr marL="182880"/>
                </a:tc>
                <a:extLst>
                  <a:ext uri="{0D108BD9-81ED-4DB2-BD59-A6C34878D82A}">
                    <a16:rowId xmlns:a16="http://schemas.microsoft.com/office/drawing/2014/main" val="980025975"/>
                  </a:ext>
                </a:extLst>
              </a:tr>
              <a:tr h="805775">
                <a:tc>
                  <a:txBody>
                    <a:bodyPr/>
                    <a:lstStyle/>
                    <a:p>
                      <a:r>
                        <a:rPr lang="en-US" dirty="0">
                          <a:solidFill>
                            <a:srgbClr val="002060"/>
                          </a:solidFill>
                        </a:rPr>
                        <a:t>Signatures may not be legally valid (authentication and attestation needed)</a:t>
                      </a:r>
                    </a:p>
                  </a:txBody>
                  <a:tcPr marL="182880"/>
                </a:tc>
                <a:tc>
                  <a:txBody>
                    <a:bodyPr/>
                    <a:lstStyle/>
                    <a:p>
                      <a:r>
                        <a:rPr lang="en-US" dirty="0">
                          <a:solidFill>
                            <a:srgbClr val="002060"/>
                          </a:solidFill>
                        </a:rPr>
                        <a:t>Signatures legally valid</a:t>
                      </a:r>
                    </a:p>
                  </a:txBody>
                  <a:tcPr marL="182880"/>
                </a:tc>
                <a:extLst>
                  <a:ext uri="{0D108BD9-81ED-4DB2-BD59-A6C34878D82A}">
                    <a16:rowId xmlns:a16="http://schemas.microsoft.com/office/drawing/2014/main" val="2068461319"/>
                  </a:ext>
                </a:extLst>
              </a:tr>
            </a:tbl>
          </a:graphicData>
        </a:graphic>
      </p:graphicFrame>
      <p:pic>
        <p:nvPicPr>
          <p:cNvPr id="5" name="Picture 4">
            <a:extLst>
              <a:ext uri="{FF2B5EF4-FFF2-40B4-BE49-F238E27FC236}">
                <a16:creationId xmlns:a16="http://schemas.microsoft.com/office/drawing/2014/main" id="{65EC7B59-1B84-4B19-A429-0989D6230FD1}"/>
              </a:ext>
            </a:extLst>
          </p:cNvPr>
          <p:cNvPicPr>
            <a:picLocks noChangeAspect="1"/>
          </p:cNvPicPr>
          <p:nvPr/>
        </p:nvPicPr>
        <p:blipFill>
          <a:blip r:embed="rId2"/>
          <a:stretch>
            <a:fillRect/>
          </a:stretch>
        </p:blipFill>
        <p:spPr>
          <a:xfrm>
            <a:off x="2111125" y="1743762"/>
            <a:ext cx="3629025" cy="9525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lumMod val="85000"/>
                <a:lumOff val="15000"/>
              </a:schemeClr>
            </a:solidFill>
          </a:ln>
        </p:spPr>
      </p:pic>
      <p:pic>
        <p:nvPicPr>
          <p:cNvPr id="6" name="Picture 5">
            <a:extLst>
              <a:ext uri="{FF2B5EF4-FFF2-40B4-BE49-F238E27FC236}">
                <a16:creationId xmlns:a16="http://schemas.microsoft.com/office/drawing/2014/main" id="{38C8F84B-B0AC-4DF5-8830-41CDE697D763}"/>
              </a:ext>
            </a:extLst>
          </p:cNvPr>
          <p:cNvPicPr>
            <a:picLocks noChangeAspect="1"/>
          </p:cNvPicPr>
          <p:nvPr/>
        </p:nvPicPr>
        <p:blipFill>
          <a:blip r:embed="rId3"/>
          <a:stretch>
            <a:fillRect/>
          </a:stretch>
        </p:blipFill>
        <p:spPr>
          <a:xfrm>
            <a:off x="5935701" y="1740218"/>
            <a:ext cx="3629025" cy="952500"/>
          </a:xfrm>
          <a:prstGeom prst="rect">
            <a:avLst/>
          </a:prstGeom>
          <a:ln w="15875">
            <a:solidFill>
              <a:schemeClr val="tx1">
                <a:lumMod val="85000"/>
                <a:lumOff val="15000"/>
              </a:schemeClr>
            </a:solidFill>
          </a:ln>
        </p:spPr>
      </p:pic>
    </p:spTree>
    <p:extLst>
      <p:ext uri="{BB962C8B-B14F-4D97-AF65-F5344CB8AC3E}">
        <p14:creationId xmlns:p14="http://schemas.microsoft.com/office/powerpoint/2010/main" val="128592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E95D65-3819-4C3F-AF3E-A1B60AC4271C}"/>
              </a:ext>
            </a:extLst>
          </p:cNvPr>
          <p:cNvSpPr/>
          <p:nvPr/>
        </p:nvSpPr>
        <p:spPr>
          <a:xfrm>
            <a:off x="9756742" y="5835192"/>
            <a:ext cx="2309567" cy="810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F747E-34BD-4AD2-87EB-76A0F6FA1EDF}"/>
              </a:ext>
            </a:extLst>
          </p:cNvPr>
          <p:cNvSpPr>
            <a:spLocks noGrp="1"/>
          </p:cNvSpPr>
          <p:nvPr>
            <p:ph type="title"/>
          </p:nvPr>
        </p:nvSpPr>
        <p:spPr/>
        <p:txBody>
          <a:bodyPr/>
          <a:lstStyle/>
          <a:p>
            <a:r>
              <a:rPr lang="en-US" dirty="0"/>
              <a:t>DocuSign versus </a:t>
            </a:r>
            <a:r>
              <a:rPr lang="en-US" dirty="0" err="1"/>
              <a:t>REDCap</a:t>
            </a:r>
            <a:r>
              <a:rPr lang="en-US" dirty="0"/>
              <a:t> cont.</a:t>
            </a:r>
          </a:p>
        </p:txBody>
      </p:sp>
      <p:pic>
        <p:nvPicPr>
          <p:cNvPr id="3" name="Content Placeholder 4">
            <a:extLst>
              <a:ext uri="{FF2B5EF4-FFF2-40B4-BE49-F238E27FC236}">
                <a16:creationId xmlns:a16="http://schemas.microsoft.com/office/drawing/2014/main" id="{CD5C00DD-E767-4BD6-8A2C-DC723022150A}"/>
              </a:ext>
            </a:extLst>
          </p:cNvPr>
          <p:cNvPicPr>
            <a:picLocks noChangeAspect="1"/>
          </p:cNvPicPr>
          <p:nvPr/>
        </p:nvPicPr>
        <p:blipFill>
          <a:blip r:embed="rId2"/>
          <a:stretch>
            <a:fillRect/>
          </a:stretch>
        </p:blipFill>
        <p:spPr>
          <a:xfrm>
            <a:off x="1274135" y="1707090"/>
            <a:ext cx="9643729" cy="5087853"/>
          </a:xfrm>
          <a:prstGeom prst="rect">
            <a:avLst/>
          </a:prstGeom>
        </p:spPr>
      </p:pic>
    </p:spTree>
    <p:extLst>
      <p:ext uri="{BB962C8B-B14F-4D97-AF65-F5344CB8AC3E}">
        <p14:creationId xmlns:p14="http://schemas.microsoft.com/office/powerpoint/2010/main" val="2595709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E131-DE1E-4365-A880-CE6E4D59577E}"/>
              </a:ext>
            </a:extLst>
          </p:cNvPr>
          <p:cNvSpPr>
            <a:spLocks noGrp="1"/>
          </p:cNvSpPr>
          <p:nvPr>
            <p:ph type="title"/>
          </p:nvPr>
        </p:nvSpPr>
        <p:spPr/>
        <p:txBody>
          <a:bodyPr/>
          <a:lstStyle/>
          <a:p>
            <a:r>
              <a:rPr lang="en-US" dirty="0"/>
              <a:t>IRB Approval</a:t>
            </a:r>
          </a:p>
        </p:txBody>
      </p:sp>
      <p:sp>
        <p:nvSpPr>
          <p:cNvPr id="3" name="Content Placeholder 2">
            <a:extLst>
              <a:ext uri="{FF2B5EF4-FFF2-40B4-BE49-F238E27FC236}">
                <a16:creationId xmlns:a16="http://schemas.microsoft.com/office/drawing/2014/main" id="{8A54605D-554C-4971-A9F1-29838269128F}"/>
              </a:ext>
            </a:extLst>
          </p:cNvPr>
          <p:cNvSpPr txBox="1">
            <a:spLocks/>
          </p:cNvSpPr>
          <p:nvPr/>
        </p:nvSpPr>
        <p:spPr>
          <a:xfrm>
            <a:off x="854148" y="2083330"/>
            <a:ext cx="6252719" cy="1629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These Consent processes must be IRB approved prior to implementation</a:t>
            </a:r>
            <a:r>
              <a:rPr lang="en-US" sz="2600" dirty="0"/>
              <a:t>.</a:t>
            </a:r>
          </a:p>
          <a:p>
            <a:pPr marL="0" indent="0">
              <a:buFont typeface="Arial" panose="020B0604020202020204" pitchFamily="34" charset="0"/>
              <a:buNone/>
            </a:pPr>
            <a:r>
              <a:rPr lang="en-US" sz="1600" dirty="0"/>
              <a:t>          </a:t>
            </a:r>
          </a:p>
          <a:p>
            <a:pPr marL="0" indent="0">
              <a:buFont typeface="Arial" panose="020B0604020202020204" pitchFamily="34" charset="0"/>
              <a:buNone/>
            </a:pPr>
            <a:endParaRPr lang="en-US" sz="2000" dirty="0"/>
          </a:p>
          <a:p>
            <a:endParaRPr lang="en-US" dirty="0"/>
          </a:p>
        </p:txBody>
      </p:sp>
      <p:sp>
        <p:nvSpPr>
          <p:cNvPr id="4" name="TextBox 3">
            <a:extLst>
              <a:ext uri="{FF2B5EF4-FFF2-40B4-BE49-F238E27FC236}">
                <a16:creationId xmlns:a16="http://schemas.microsoft.com/office/drawing/2014/main" id="{EE7CD985-22B2-4AEC-BAC2-FE6539EB1F32}"/>
              </a:ext>
            </a:extLst>
          </p:cNvPr>
          <p:cNvSpPr txBox="1"/>
          <p:nvPr/>
        </p:nvSpPr>
        <p:spPr>
          <a:xfrm>
            <a:off x="854148" y="3264350"/>
            <a:ext cx="8152735" cy="2770690"/>
          </a:xfrm>
          <a:prstGeom prst="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80" tIns="182880" rIns="182880" bIns="182880" rtlCol="0">
            <a:noAutofit/>
          </a:bodyPr>
          <a:lstStyle/>
          <a:p>
            <a:r>
              <a:rPr lang="en-US" sz="2000" dirty="0">
                <a:solidFill>
                  <a:srgbClr val="C00000"/>
                </a:solidFill>
                <a:latin typeface="Calibri" panose="020F0502020204030204" pitchFamily="34" charset="0"/>
              </a:rPr>
              <a:t>Best Practice:</a:t>
            </a:r>
          </a:p>
          <a:p>
            <a:r>
              <a:rPr lang="en-US" sz="2000" dirty="0">
                <a:solidFill>
                  <a:srgbClr val="C00000"/>
                </a:solidFill>
                <a:latin typeface="Calibri" panose="020F0502020204030204" pitchFamily="34" charset="0"/>
              </a:rPr>
              <a:t>Provide information to the IRB as to how you will satisfy each of the items discussed in the previous slides with your remote/</a:t>
            </a:r>
            <a:r>
              <a:rPr lang="en-US" sz="2000" dirty="0" err="1">
                <a:solidFill>
                  <a:srgbClr val="C00000"/>
                </a:solidFill>
                <a:latin typeface="Calibri" panose="020F0502020204030204" pitchFamily="34" charset="0"/>
              </a:rPr>
              <a:t>eConsent</a:t>
            </a:r>
            <a:r>
              <a:rPr lang="en-US" sz="2000" dirty="0">
                <a:solidFill>
                  <a:srgbClr val="C00000"/>
                </a:solidFill>
                <a:latin typeface="Calibri" panose="020F0502020204030204" pitchFamily="34" charset="0"/>
              </a:rPr>
              <a:t> process. </a:t>
            </a:r>
          </a:p>
          <a:p>
            <a:endParaRPr lang="en-US" sz="1000" dirty="0">
              <a:solidFill>
                <a:srgbClr val="C00000"/>
              </a:solidFill>
              <a:latin typeface="Calibri" panose="020F0502020204030204" pitchFamily="34" charset="0"/>
            </a:endParaRPr>
          </a:p>
          <a:p>
            <a:r>
              <a:rPr lang="en-US" sz="2000" dirty="0">
                <a:solidFill>
                  <a:srgbClr val="C00000"/>
                </a:solidFill>
                <a:latin typeface="Calibri" panose="020F0502020204030204" pitchFamily="34" charset="0"/>
              </a:rPr>
              <a:t>When outlining your remote/</a:t>
            </a:r>
            <a:r>
              <a:rPr lang="en-US" sz="2000" dirty="0" err="1">
                <a:solidFill>
                  <a:srgbClr val="C00000"/>
                </a:solidFill>
                <a:latin typeface="Calibri" panose="020F0502020204030204" pitchFamily="34" charset="0"/>
              </a:rPr>
              <a:t>eConsent</a:t>
            </a:r>
            <a:r>
              <a:rPr lang="en-US" sz="2000" dirty="0">
                <a:solidFill>
                  <a:srgbClr val="C00000"/>
                </a:solidFill>
                <a:latin typeface="Calibri" panose="020F0502020204030204" pitchFamily="34" charset="0"/>
              </a:rPr>
              <a:t> plan for the IRB, include </a:t>
            </a:r>
            <a:r>
              <a:rPr lang="en-US" sz="2000" b="1" dirty="0">
                <a:solidFill>
                  <a:srgbClr val="C00000"/>
                </a:solidFill>
                <a:latin typeface="Calibri" panose="020F0502020204030204" pitchFamily="34" charset="0"/>
              </a:rPr>
              <a:t>alternative options</a:t>
            </a:r>
            <a:r>
              <a:rPr lang="en-US" sz="2000" dirty="0">
                <a:solidFill>
                  <a:srgbClr val="C00000"/>
                </a:solidFill>
                <a:latin typeface="Calibri" panose="020F0502020204030204" pitchFamily="34" charset="0"/>
              </a:rPr>
              <a:t> of obtaining consent from participants who cannot engage in a remote/</a:t>
            </a:r>
            <a:r>
              <a:rPr lang="en-US" sz="2000" dirty="0" err="1">
                <a:solidFill>
                  <a:srgbClr val="C00000"/>
                </a:solidFill>
                <a:latin typeface="Calibri" panose="020F0502020204030204" pitchFamily="34" charset="0"/>
              </a:rPr>
              <a:t>eConsent</a:t>
            </a:r>
            <a:r>
              <a:rPr lang="en-US" sz="2000" dirty="0">
                <a:solidFill>
                  <a:srgbClr val="C00000"/>
                </a:solidFill>
                <a:latin typeface="Calibri" panose="020F0502020204030204" pitchFamily="34" charset="0"/>
              </a:rPr>
              <a:t> process (*if this will be an option for your particular research.) </a:t>
            </a:r>
          </a:p>
          <a:p>
            <a:endParaRPr lang="en-US" sz="1000" dirty="0">
              <a:solidFill>
                <a:srgbClr val="C00000"/>
              </a:solidFill>
              <a:latin typeface="Calibri" panose="020F0502020204030204" pitchFamily="34" charset="0"/>
            </a:endParaRPr>
          </a:p>
          <a:p>
            <a:endParaRPr lang="en-US" sz="1000" i="1" dirty="0">
              <a:solidFill>
                <a:srgbClr val="C00000"/>
              </a:solidFill>
              <a:latin typeface="Calibri" panose="020F0502020204030204" pitchFamily="34" charset="0"/>
            </a:endParaRPr>
          </a:p>
        </p:txBody>
      </p:sp>
      <p:pic>
        <p:nvPicPr>
          <p:cNvPr id="5" name="Picture 4">
            <a:extLst>
              <a:ext uri="{FF2B5EF4-FFF2-40B4-BE49-F238E27FC236}">
                <a16:creationId xmlns:a16="http://schemas.microsoft.com/office/drawing/2014/main" id="{0680B5BC-DE72-41A9-BAD3-873D8ED7EFC8}"/>
              </a:ext>
            </a:extLst>
          </p:cNvPr>
          <p:cNvPicPr>
            <a:picLocks noChangeAspect="1"/>
          </p:cNvPicPr>
          <p:nvPr/>
        </p:nvPicPr>
        <p:blipFill>
          <a:blip r:embed="rId2"/>
          <a:stretch>
            <a:fillRect/>
          </a:stretch>
        </p:blipFill>
        <p:spPr>
          <a:xfrm>
            <a:off x="9355182" y="1991699"/>
            <a:ext cx="2560298" cy="2991117"/>
          </a:xfrm>
          <a:prstGeom prst="rect">
            <a:avLst/>
          </a:prstGeom>
          <a:scene3d>
            <a:camera prst="orthographicFront"/>
            <a:lightRig rig="threePt" dir="t"/>
          </a:scene3d>
          <a:sp3d>
            <a:bevelT w="127000"/>
          </a:sp3d>
        </p:spPr>
      </p:pic>
    </p:spTree>
    <p:extLst>
      <p:ext uri="{BB962C8B-B14F-4D97-AF65-F5344CB8AC3E}">
        <p14:creationId xmlns:p14="http://schemas.microsoft.com/office/powerpoint/2010/main" val="18208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FD2D-7BD8-4C08-A6D2-8D854AC0C1FE}"/>
              </a:ext>
            </a:extLst>
          </p:cNvPr>
          <p:cNvSpPr>
            <a:spLocks noGrp="1"/>
          </p:cNvSpPr>
          <p:nvPr>
            <p:ph type="title"/>
          </p:nvPr>
        </p:nvSpPr>
        <p:spPr/>
        <p:txBody>
          <a:bodyPr/>
          <a:lstStyle/>
          <a:p>
            <a:r>
              <a:rPr lang="en-US" dirty="0"/>
              <a:t>Submitting Remote/</a:t>
            </a:r>
            <a:r>
              <a:rPr lang="en-US" dirty="0" err="1"/>
              <a:t>eConsent</a:t>
            </a:r>
            <a:r>
              <a:rPr lang="en-US" dirty="0"/>
              <a:t> Requests to IRB</a:t>
            </a:r>
          </a:p>
        </p:txBody>
      </p:sp>
      <p:sp>
        <p:nvSpPr>
          <p:cNvPr id="3" name="Content Placeholder 2">
            <a:extLst>
              <a:ext uri="{FF2B5EF4-FFF2-40B4-BE49-F238E27FC236}">
                <a16:creationId xmlns:a16="http://schemas.microsoft.com/office/drawing/2014/main" id="{9368D7DF-FE8C-4164-8FDC-64CBA598CDC2}"/>
              </a:ext>
            </a:extLst>
          </p:cNvPr>
          <p:cNvSpPr>
            <a:spLocks noGrp="1"/>
          </p:cNvSpPr>
          <p:nvPr>
            <p:ph idx="1"/>
          </p:nvPr>
        </p:nvSpPr>
        <p:spPr/>
        <p:txBody>
          <a:bodyPr>
            <a:normAutofit fontScale="92500" lnSpcReduction="20000"/>
          </a:bodyPr>
          <a:lstStyle/>
          <a:p>
            <a:pPr marL="0" indent="0">
              <a:buNone/>
            </a:pPr>
            <a:endParaRPr lang="en-US" sz="1600" dirty="0"/>
          </a:p>
          <a:p>
            <a:pPr marL="0" indent="0">
              <a:buNone/>
            </a:pPr>
            <a:r>
              <a:rPr lang="en-US" sz="3600" u="sng" dirty="0">
                <a:latin typeface="Calibri" panose="020F0502020204030204" pitchFamily="34" charset="0"/>
              </a:rPr>
              <a:t>How to request IRB approval for remote/</a:t>
            </a:r>
            <a:r>
              <a:rPr lang="en-US" sz="3600" u="sng" dirty="0" err="1">
                <a:latin typeface="Calibri" panose="020F0502020204030204" pitchFamily="34" charset="0"/>
              </a:rPr>
              <a:t>eConsent</a:t>
            </a:r>
            <a:endParaRPr lang="en-US" sz="3600" u="sng" dirty="0">
              <a:latin typeface="Calibri" panose="020F0502020204030204" pitchFamily="34" charset="0"/>
            </a:endParaRPr>
          </a:p>
          <a:p>
            <a:pPr marL="0" indent="0">
              <a:buNone/>
            </a:pPr>
            <a:endParaRPr lang="en-US" sz="2000" dirty="0">
              <a:latin typeface="Calibri" panose="020F0502020204030204" pitchFamily="34" charset="0"/>
            </a:endParaRPr>
          </a:p>
          <a:p>
            <a:r>
              <a:rPr lang="en-US" dirty="0"/>
              <a:t>Any consent method needs to be IRB approved before use</a:t>
            </a:r>
          </a:p>
          <a:p>
            <a:endParaRPr lang="en-US" dirty="0"/>
          </a:p>
          <a:p>
            <a:r>
              <a:rPr lang="en-US" dirty="0"/>
              <a:t>Currently the eIRB system does not have a separate section for remote/</a:t>
            </a:r>
            <a:r>
              <a:rPr lang="en-US" dirty="0" err="1"/>
              <a:t>eConsent</a:t>
            </a:r>
            <a:endParaRPr lang="en-US" dirty="0"/>
          </a:p>
          <a:p>
            <a:endParaRPr lang="en-US" dirty="0"/>
          </a:p>
          <a:p>
            <a:r>
              <a:rPr lang="en-US" dirty="0"/>
              <a:t>Where you will include information and forms depends on whether the consent method is considered ‘documentation of consent’ or ‘waiver of documentation of consent’</a:t>
            </a:r>
          </a:p>
          <a:p>
            <a:endParaRPr lang="en-US" dirty="0"/>
          </a:p>
        </p:txBody>
      </p:sp>
    </p:spTree>
    <p:extLst>
      <p:ext uri="{BB962C8B-B14F-4D97-AF65-F5344CB8AC3E}">
        <p14:creationId xmlns:p14="http://schemas.microsoft.com/office/powerpoint/2010/main" val="1783056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FD2D-7BD8-4C08-A6D2-8D854AC0C1FE}"/>
              </a:ext>
            </a:extLst>
          </p:cNvPr>
          <p:cNvSpPr>
            <a:spLocks noGrp="1"/>
          </p:cNvSpPr>
          <p:nvPr>
            <p:ph type="title"/>
          </p:nvPr>
        </p:nvSpPr>
        <p:spPr/>
        <p:txBody>
          <a:bodyPr/>
          <a:lstStyle/>
          <a:p>
            <a:r>
              <a:rPr lang="en-US" dirty="0"/>
              <a:t>Submitting Remote/</a:t>
            </a:r>
            <a:r>
              <a:rPr lang="en-US" dirty="0" err="1"/>
              <a:t>eConsent</a:t>
            </a:r>
            <a:r>
              <a:rPr lang="en-US" dirty="0"/>
              <a:t> Requests to IRB</a:t>
            </a:r>
          </a:p>
        </p:txBody>
      </p:sp>
      <p:graphicFrame>
        <p:nvGraphicFramePr>
          <p:cNvPr id="4" name="Table 3">
            <a:extLst>
              <a:ext uri="{FF2B5EF4-FFF2-40B4-BE49-F238E27FC236}">
                <a16:creationId xmlns:a16="http://schemas.microsoft.com/office/drawing/2014/main" id="{F4E49B90-3FEC-4117-BB93-FF71CF2B4B48}"/>
              </a:ext>
            </a:extLst>
          </p:cNvPr>
          <p:cNvGraphicFramePr>
            <a:graphicFrameLocks noGrp="1"/>
          </p:cNvGraphicFramePr>
          <p:nvPr>
            <p:extLst>
              <p:ext uri="{D42A27DB-BD31-4B8C-83A1-F6EECF244321}">
                <p14:modId xmlns:p14="http://schemas.microsoft.com/office/powerpoint/2010/main" val="1880763921"/>
              </p:ext>
            </p:extLst>
          </p:nvPr>
        </p:nvGraphicFramePr>
        <p:xfrm>
          <a:off x="3048000" y="1580705"/>
          <a:ext cx="6096000" cy="45821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799776531"/>
                    </a:ext>
                  </a:extLst>
                </a:gridCol>
                <a:gridCol w="3048000">
                  <a:extLst>
                    <a:ext uri="{9D8B030D-6E8A-4147-A177-3AD203B41FA5}">
                      <a16:colId xmlns:a16="http://schemas.microsoft.com/office/drawing/2014/main" val="1761687453"/>
                    </a:ext>
                  </a:extLst>
                </a:gridCol>
              </a:tblGrid>
              <a:tr h="370840">
                <a:tc>
                  <a:txBody>
                    <a:bodyPr/>
                    <a:lstStyle/>
                    <a:p>
                      <a:pPr algn="ctr"/>
                      <a:r>
                        <a:rPr lang="en-US" dirty="0">
                          <a:solidFill>
                            <a:schemeClr val="tx1"/>
                          </a:solidFill>
                        </a:rPr>
                        <a:t>Documentation of Consent</a:t>
                      </a:r>
                    </a:p>
                  </a:txBody>
                  <a:tcPr/>
                </a:tc>
                <a:tc>
                  <a:txBody>
                    <a:bodyPr/>
                    <a:lstStyle/>
                    <a:p>
                      <a:pPr algn="ctr"/>
                      <a:r>
                        <a:rPr lang="en-US" dirty="0">
                          <a:solidFill>
                            <a:schemeClr val="tx1"/>
                          </a:solidFill>
                        </a:rPr>
                        <a:t>Waiver of Documentation of Consent</a:t>
                      </a:r>
                    </a:p>
                  </a:txBody>
                  <a:tcPr/>
                </a:tc>
                <a:extLst>
                  <a:ext uri="{0D108BD9-81ED-4DB2-BD59-A6C34878D82A}">
                    <a16:rowId xmlns:a16="http://schemas.microsoft.com/office/drawing/2014/main" val="1770792191"/>
                  </a:ext>
                </a:extLst>
              </a:tr>
              <a:tr h="370840">
                <a:tc>
                  <a:txBody>
                    <a:bodyPr/>
                    <a:lstStyle/>
                    <a:p>
                      <a:pPr marL="0" indent="0" algn="l">
                        <a:buNone/>
                      </a:pPr>
                      <a:r>
                        <a:rPr lang="en-US" sz="1800" dirty="0"/>
                        <a:t>eIRB Section 15: </a:t>
                      </a:r>
                    </a:p>
                    <a:p>
                      <a:pPr marL="0" indent="0" algn="l">
                        <a:buNone/>
                      </a:pPr>
                      <a:r>
                        <a:rPr lang="en-US" sz="1800" dirty="0"/>
                        <a:t>“Written Consent”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eIRB Section 16: “Waiver of Documentation of Consent”</a:t>
                      </a:r>
                    </a:p>
                    <a:p>
                      <a:endParaRPr lang="en-US" dirty="0"/>
                    </a:p>
                  </a:txBody>
                  <a:tcPr/>
                </a:tc>
                <a:extLst>
                  <a:ext uri="{0D108BD9-81ED-4DB2-BD59-A6C34878D82A}">
                    <a16:rowId xmlns:a16="http://schemas.microsoft.com/office/drawing/2014/main" val="1976246586"/>
                  </a:ext>
                </a:extLst>
              </a:tr>
              <a:tr h="370840">
                <a:tc>
                  <a:txBody>
                    <a:bodyPr/>
                    <a:lstStyle/>
                    <a:p>
                      <a:r>
                        <a:rPr lang="en-US" dirty="0"/>
                        <a:t>For documented </a:t>
                      </a:r>
                    </a:p>
                    <a:p>
                      <a:r>
                        <a:rPr lang="en-US" dirty="0"/>
                        <a:t>consent methods:</a:t>
                      </a:r>
                    </a:p>
                  </a:txBody>
                  <a:tcPr/>
                </a:tc>
                <a:tc>
                  <a:txBody>
                    <a:bodyPr/>
                    <a:lstStyle/>
                    <a:p>
                      <a:r>
                        <a:rPr lang="en-US" dirty="0"/>
                        <a:t>For non-documented consent methods:</a:t>
                      </a:r>
                    </a:p>
                  </a:txBody>
                  <a:tcPr/>
                </a:tc>
                <a:extLst>
                  <a:ext uri="{0D108BD9-81ED-4DB2-BD59-A6C34878D82A}">
                    <a16:rowId xmlns:a16="http://schemas.microsoft.com/office/drawing/2014/main" val="692255738"/>
                  </a:ext>
                </a:extLst>
              </a:tr>
              <a:tr h="370840">
                <a:tc>
                  <a:txBody>
                    <a:bodyPr/>
                    <a:lstStyle/>
                    <a:p>
                      <a:pPr marL="285750" indent="-285750">
                        <a:buFont typeface="Arial" panose="020B0604020202020204" pitchFamily="34" charset="0"/>
                        <a:buChar char="•"/>
                      </a:pPr>
                      <a:r>
                        <a:rPr lang="en-US" sz="1600" dirty="0"/>
                        <a:t>In-person consent with wet signature</a:t>
                      </a:r>
                    </a:p>
                  </a:txBody>
                  <a:tcPr/>
                </a:tc>
                <a:tc>
                  <a:txBody>
                    <a:bodyPr/>
                    <a:lstStyle/>
                    <a:p>
                      <a:pPr marL="285750" indent="-285750">
                        <a:buFont typeface="Arial" panose="020B0604020202020204" pitchFamily="34" charset="0"/>
                        <a:buChar char="•"/>
                      </a:pPr>
                      <a:r>
                        <a:rPr lang="en-US" sz="1600" dirty="0"/>
                        <a:t>Oral consent script</a:t>
                      </a:r>
                    </a:p>
                  </a:txBody>
                  <a:tcPr/>
                </a:tc>
                <a:extLst>
                  <a:ext uri="{0D108BD9-81ED-4DB2-BD59-A6C34878D82A}">
                    <a16:rowId xmlns:a16="http://schemas.microsoft.com/office/drawing/2014/main" val="1039281414"/>
                  </a:ext>
                </a:extLst>
              </a:tr>
              <a:tr h="370840">
                <a:tc>
                  <a:txBody>
                    <a:bodyPr/>
                    <a:lstStyle/>
                    <a:p>
                      <a:pPr marL="285750" indent="-285750">
                        <a:buFont typeface="Arial" panose="020B0604020202020204" pitchFamily="34" charset="0"/>
                        <a:buChar char="•"/>
                      </a:pPr>
                      <a:r>
                        <a:rPr lang="en-US" sz="1600" dirty="0"/>
                        <a:t>REDCap with ID verification </a:t>
                      </a:r>
                    </a:p>
                  </a:txBody>
                  <a:tcPr/>
                </a:tc>
                <a:tc>
                  <a:txBody>
                    <a:bodyPr/>
                    <a:lstStyle/>
                    <a:p>
                      <a:pPr marL="285750" indent="-285750">
                        <a:buFont typeface="Arial" panose="020B0604020202020204" pitchFamily="34" charset="0"/>
                        <a:buChar char="•"/>
                      </a:pPr>
                      <a:r>
                        <a:rPr lang="en-US" sz="1600" dirty="0"/>
                        <a:t>Standard JHU REDCap</a:t>
                      </a:r>
                    </a:p>
                  </a:txBody>
                  <a:tcPr/>
                </a:tc>
                <a:extLst>
                  <a:ext uri="{0D108BD9-81ED-4DB2-BD59-A6C34878D82A}">
                    <a16:rowId xmlns:a16="http://schemas.microsoft.com/office/drawing/2014/main" val="462624738"/>
                  </a:ext>
                </a:extLst>
              </a:tr>
              <a:tr h="370840">
                <a:tc>
                  <a:txBody>
                    <a:bodyPr/>
                    <a:lstStyle/>
                    <a:p>
                      <a:pPr marL="285750" indent="-285750">
                        <a:buFont typeface="Arial" panose="020B0604020202020204" pitchFamily="34" charset="0"/>
                        <a:buChar char="•"/>
                      </a:pPr>
                      <a:r>
                        <a:rPr lang="en-US" sz="1600" dirty="0"/>
                        <a:t>Other </a:t>
                      </a:r>
                      <a:r>
                        <a:rPr lang="en-US" sz="1600" dirty="0" err="1"/>
                        <a:t>eConsent</a:t>
                      </a:r>
                      <a:r>
                        <a:rPr lang="en-US" sz="1600" dirty="0"/>
                        <a:t> where participant’s identity is verified </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Other </a:t>
                      </a:r>
                      <a:r>
                        <a:rPr lang="en-US" sz="1600" dirty="0" err="1"/>
                        <a:t>eConsent</a:t>
                      </a:r>
                      <a:r>
                        <a:rPr lang="en-US" sz="1600" dirty="0"/>
                        <a:t> where participant’s identity is </a:t>
                      </a:r>
                      <a:r>
                        <a:rPr lang="en-US" sz="1600" b="1" dirty="0"/>
                        <a:t>not</a:t>
                      </a:r>
                      <a:r>
                        <a:rPr lang="en-US" sz="1600" dirty="0"/>
                        <a:t> verified</a:t>
                      </a:r>
                    </a:p>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1839827805"/>
                  </a:ext>
                </a:extLst>
              </a:tr>
              <a:tr h="370840">
                <a:tc>
                  <a:txBody>
                    <a:bodyPr/>
                    <a:lstStyle/>
                    <a:p>
                      <a:pPr marL="285750" indent="-285750">
                        <a:buFont typeface="Arial" panose="020B0604020202020204" pitchFamily="34" charset="0"/>
                        <a:buChar char="•"/>
                      </a:pPr>
                      <a:r>
                        <a:rPr lang="en-US" sz="1600" dirty="0"/>
                        <a:t>DocuSign</a:t>
                      </a:r>
                    </a:p>
                  </a:txBody>
                  <a:tcPr/>
                </a:tc>
                <a:tc>
                  <a:txBody>
                    <a:bodyPr/>
                    <a:lstStyle/>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2193500308"/>
                  </a:ext>
                </a:extLst>
              </a:tr>
            </a:tbl>
          </a:graphicData>
        </a:graphic>
      </p:graphicFrame>
    </p:spTree>
    <p:extLst>
      <p:ext uri="{BB962C8B-B14F-4D97-AF65-F5344CB8AC3E}">
        <p14:creationId xmlns:p14="http://schemas.microsoft.com/office/powerpoint/2010/main" val="1512129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3A83-D4A4-48E2-94BC-A5296641CF5D}"/>
              </a:ext>
            </a:extLst>
          </p:cNvPr>
          <p:cNvSpPr>
            <a:spLocks noGrp="1"/>
          </p:cNvSpPr>
          <p:nvPr>
            <p:ph type="title"/>
          </p:nvPr>
        </p:nvSpPr>
        <p:spPr>
          <a:xfrm>
            <a:off x="838200" y="63057"/>
            <a:ext cx="10935878" cy="1325563"/>
          </a:xfrm>
        </p:spPr>
        <p:txBody>
          <a:bodyPr/>
          <a:lstStyle/>
          <a:p>
            <a:r>
              <a:rPr lang="en-US" dirty="0"/>
              <a:t>What to submit to the IRB: Remote/</a:t>
            </a:r>
            <a:r>
              <a:rPr lang="en-US" dirty="0" err="1"/>
              <a:t>eConsent</a:t>
            </a:r>
            <a:endParaRPr lang="en-US" dirty="0"/>
          </a:p>
        </p:txBody>
      </p:sp>
      <p:sp>
        <p:nvSpPr>
          <p:cNvPr id="3" name="Content Placeholder 2">
            <a:extLst>
              <a:ext uri="{FF2B5EF4-FFF2-40B4-BE49-F238E27FC236}">
                <a16:creationId xmlns:a16="http://schemas.microsoft.com/office/drawing/2014/main" id="{E8D4E93E-FFFB-42BE-9998-8A72BFD0FD8B}"/>
              </a:ext>
            </a:extLst>
          </p:cNvPr>
          <p:cNvSpPr>
            <a:spLocks noGrp="1"/>
          </p:cNvSpPr>
          <p:nvPr>
            <p:ph idx="1"/>
          </p:nvPr>
        </p:nvSpPr>
        <p:spPr>
          <a:xfrm>
            <a:off x="838200" y="1776648"/>
            <a:ext cx="10515600" cy="4109323"/>
          </a:xfrm>
        </p:spPr>
        <p:txBody>
          <a:bodyPr/>
          <a:lstStyle/>
          <a:p>
            <a:pPr marL="57150" indent="0">
              <a:buNone/>
            </a:pPr>
            <a:r>
              <a:rPr lang="en-US" sz="2400" dirty="0"/>
              <a:t>eIRB Section 15</a:t>
            </a:r>
          </a:p>
          <a:p>
            <a:pPr marL="57150" indent="0">
              <a:buNone/>
            </a:pPr>
            <a:endParaRPr lang="en-US" sz="2000" b="1" dirty="0"/>
          </a:p>
          <a:p>
            <a:pPr marL="57150" indent="0">
              <a:buNone/>
            </a:pPr>
            <a:r>
              <a:rPr lang="en-US" sz="2000" b="1" dirty="0"/>
              <a:t>DocuSign: </a:t>
            </a:r>
          </a:p>
          <a:p>
            <a:r>
              <a:rPr lang="en-US" sz="1800" dirty="0"/>
              <a:t>Add language provided by the DocuSign team</a:t>
            </a:r>
          </a:p>
          <a:p>
            <a:pPr marL="457200" lvl="1" indent="0">
              <a:buNone/>
            </a:pPr>
            <a:endParaRPr lang="en-US" sz="2000" dirty="0"/>
          </a:p>
          <a:p>
            <a:pPr marL="0" indent="0">
              <a:buNone/>
            </a:pPr>
            <a:r>
              <a:rPr lang="en-US" sz="2000" b="1" dirty="0"/>
              <a:t>Remote consent: </a:t>
            </a:r>
          </a:p>
          <a:p>
            <a:r>
              <a:rPr lang="en-US" sz="1800" dirty="0"/>
              <a:t>Add language from </a:t>
            </a:r>
            <a:r>
              <a:rPr lang="en-US" sz="1800" dirty="0">
                <a:hlinkClick r:id="rId2"/>
              </a:rPr>
              <a:t>IRB website </a:t>
            </a:r>
            <a:endParaRPr lang="en-US" sz="1800" dirty="0"/>
          </a:p>
          <a:p>
            <a:endParaRPr lang="en-US" dirty="0"/>
          </a:p>
        </p:txBody>
      </p:sp>
      <p:pic>
        <p:nvPicPr>
          <p:cNvPr id="6" name="Content Placeholder 6">
            <a:extLst>
              <a:ext uri="{FF2B5EF4-FFF2-40B4-BE49-F238E27FC236}">
                <a16:creationId xmlns:a16="http://schemas.microsoft.com/office/drawing/2014/main" id="{A249A821-1D9B-4324-92F2-E732109CD5A4}"/>
              </a:ext>
            </a:extLst>
          </p:cNvPr>
          <p:cNvPicPr>
            <a:picLocks noChangeAspect="1"/>
          </p:cNvPicPr>
          <p:nvPr/>
        </p:nvPicPr>
        <p:blipFill>
          <a:blip r:embed="rId3"/>
          <a:stretch>
            <a:fillRect/>
          </a:stretch>
        </p:blipFill>
        <p:spPr>
          <a:xfrm>
            <a:off x="5708316" y="1580705"/>
            <a:ext cx="6337272" cy="3562661"/>
          </a:xfrm>
          <a:prstGeom prst="rect">
            <a:avLst/>
          </a:prstGeom>
        </p:spPr>
      </p:pic>
    </p:spTree>
    <p:extLst>
      <p:ext uri="{BB962C8B-B14F-4D97-AF65-F5344CB8AC3E}">
        <p14:creationId xmlns:p14="http://schemas.microsoft.com/office/powerpoint/2010/main" val="3997017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3A83-D4A4-48E2-94BC-A5296641CF5D}"/>
              </a:ext>
            </a:extLst>
          </p:cNvPr>
          <p:cNvSpPr>
            <a:spLocks noGrp="1"/>
          </p:cNvSpPr>
          <p:nvPr>
            <p:ph type="title"/>
          </p:nvPr>
        </p:nvSpPr>
        <p:spPr>
          <a:xfrm>
            <a:off x="838200" y="63057"/>
            <a:ext cx="10935878" cy="1325563"/>
          </a:xfrm>
        </p:spPr>
        <p:txBody>
          <a:bodyPr/>
          <a:lstStyle/>
          <a:p>
            <a:r>
              <a:rPr lang="en-US" dirty="0"/>
              <a:t>What to submit to the IRB: Other </a:t>
            </a:r>
            <a:r>
              <a:rPr lang="en-US" dirty="0" err="1"/>
              <a:t>eConsent</a:t>
            </a:r>
            <a:endParaRPr lang="en-US" dirty="0"/>
          </a:p>
        </p:txBody>
      </p:sp>
      <p:sp>
        <p:nvSpPr>
          <p:cNvPr id="3" name="Content Placeholder 2">
            <a:extLst>
              <a:ext uri="{FF2B5EF4-FFF2-40B4-BE49-F238E27FC236}">
                <a16:creationId xmlns:a16="http://schemas.microsoft.com/office/drawing/2014/main" id="{E8D4E93E-FFFB-42BE-9998-8A72BFD0FD8B}"/>
              </a:ext>
            </a:extLst>
          </p:cNvPr>
          <p:cNvSpPr>
            <a:spLocks noGrp="1"/>
          </p:cNvSpPr>
          <p:nvPr>
            <p:ph idx="1"/>
          </p:nvPr>
        </p:nvSpPr>
        <p:spPr>
          <a:xfrm>
            <a:off x="838200" y="1580705"/>
            <a:ext cx="10515600" cy="4454335"/>
          </a:xfrm>
        </p:spPr>
        <p:txBody>
          <a:bodyPr>
            <a:normAutofit/>
          </a:bodyPr>
          <a:lstStyle/>
          <a:p>
            <a:pPr marL="457200" lvl="1" indent="0" algn="ctr">
              <a:buNone/>
            </a:pPr>
            <a:endParaRPr lang="en-US" dirty="0"/>
          </a:p>
          <a:p>
            <a:pPr marL="457200" lvl="1" indent="0" algn="ctr">
              <a:buNone/>
            </a:pPr>
            <a:r>
              <a:rPr lang="en-US" dirty="0"/>
              <a:t>eIRB Section 15/16</a:t>
            </a:r>
            <a:endParaRPr lang="en-US" b="1" dirty="0"/>
          </a:p>
          <a:p>
            <a:pPr marL="457200" lvl="1" indent="0">
              <a:buNone/>
            </a:pPr>
            <a:endParaRPr lang="en-US" sz="2000" b="1" dirty="0"/>
          </a:p>
          <a:p>
            <a:pPr marL="457200" lvl="1" indent="0">
              <a:buNone/>
            </a:pPr>
            <a:r>
              <a:rPr lang="en-US" b="1" dirty="0"/>
              <a:t>Other </a:t>
            </a:r>
            <a:r>
              <a:rPr lang="en-US" b="1" dirty="0" err="1"/>
              <a:t>eConsent</a:t>
            </a:r>
            <a:r>
              <a:rPr lang="en-US" b="1" dirty="0"/>
              <a:t> Systems: </a:t>
            </a:r>
          </a:p>
          <a:p>
            <a:pPr lvl="1"/>
            <a:r>
              <a:rPr lang="en-US" dirty="0"/>
              <a:t>Explain the process for obtaining </a:t>
            </a:r>
            <a:r>
              <a:rPr lang="en-US" dirty="0" err="1"/>
              <a:t>eConsent</a:t>
            </a:r>
            <a:r>
              <a:rPr lang="en-US" dirty="0"/>
              <a:t> </a:t>
            </a:r>
          </a:p>
          <a:p>
            <a:pPr lvl="1"/>
            <a:r>
              <a:rPr lang="en-US" dirty="0"/>
              <a:t>State what system you will use</a:t>
            </a:r>
          </a:p>
          <a:p>
            <a:pPr lvl="1"/>
            <a:r>
              <a:rPr lang="en-US" dirty="0"/>
              <a:t>Explain that system is Part 11 compliant (if needed)</a:t>
            </a:r>
          </a:p>
          <a:p>
            <a:pPr lvl="1"/>
            <a:r>
              <a:rPr lang="en-US" dirty="0"/>
              <a:t>Explain that system is able to document and authenticate consent (if needed)</a:t>
            </a:r>
          </a:p>
          <a:p>
            <a:pPr lvl="1"/>
            <a:r>
              <a:rPr lang="en-US" dirty="0"/>
              <a:t>Confirm whether the electronic version includes all of the same information as non-electronic or explain differences</a:t>
            </a:r>
          </a:p>
          <a:p>
            <a:pPr lvl="2"/>
            <a:r>
              <a:rPr lang="en-US" sz="1800" dirty="0"/>
              <a:t>Ex: graphics in electronic version</a:t>
            </a:r>
          </a:p>
          <a:p>
            <a:pPr marL="0" indent="0">
              <a:buNone/>
            </a:pPr>
            <a:endParaRPr lang="en-US" dirty="0"/>
          </a:p>
        </p:txBody>
      </p:sp>
    </p:spTree>
    <p:extLst>
      <p:ext uri="{BB962C8B-B14F-4D97-AF65-F5344CB8AC3E}">
        <p14:creationId xmlns:p14="http://schemas.microsoft.com/office/powerpoint/2010/main" val="4200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3AC62E-648D-49C1-A43C-6EB6FF5F5FB8}"/>
              </a:ext>
            </a:extLst>
          </p:cNvPr>
          <p:cNvSpPr>
            <a:spLocks noGrp="1"/>
          </p:cNvSpPr>
          <p:nvPr>
            <p:ph type="title"/>
          </p:nvPr>
        </p:nvSpPr>
        <p:spPr/>
        <p:txBody>
          <a:bodyPr/>
          <a:lstStyle/>
          <a:p>
            <a:r>
              <a:rPr lang="en-US" dirty="0"/>
              <a:t>Agenda	</a:t>
            </a:r>
          </a:p>
        </p:txBody>
      </p:sp>
      <p:sp>
        <p:nvSpPr>
          <p:cNvPr id="7" name="Text Placeholder 6">
            <a:extLst>
              <a:ext uri="{FF2B5EF4-FFF2-40B4-BE49-F238E27FC236}">
                <a16:creationId xmlns:a16="http://schemas.microsoft.com/office/drawing/2014/main" id="{6608B111-1F41-430C-969F-0A7EE6ADC0EE}"/>
              </a:ext>
            </a:extLst>
          </p:cNvPr>
          <p:cNvSpPr>
            <a:spLocks noGrp="1"/>
          </p:cNvSpPr>
          <p:nvPr>
            <p:ph type="body" sz="quarter" idx="10"/>
          </p:nvPr>
        </p:nvSpPr>
        <p:spPr/>
        <p:txBody>
          <a:bodyPr>
            <a:normAutofit lnSpcReduction="10000"/>
          </a:bodyPr>
          <a:lstStyle/>
          <a:p>
            <a:pPr marL="0" indent="0">
              <a:buNone/>
            </a:pPr>
            <a:r>
              <a:rPr lang="en-US" dirty="0"/>
              <a:t>Remote &amp; </a:t>
            </a:r>
            <a:r>
              <a:rPr lang="en-US" dirty="0" err="1"/>
              <a:t>eConsent</a:t>
            </a:r>
            <a:r>
              <a:rPr lang="en-US" dirty="0"/>
              <a:t>:</a:t>
            </a:r>
          </a:p>
          <a:p>
            <a:pPr marL="0" indent="0">
              <a:buNone/>
            </a:pPr>
            <a:endParaRPr lang="en-US" dirty="0"/>
          </a:p>
          <a:p>
            <a:r>
              <a:rPr lang="en-US" dirty="0"/>
              <a:t>Liz Martinez – Research Participant Advocate</a:t>
            </a:r>
          </a:p>
          <a:p>
            <a:r>
              <a:rPr lang="en-US" dirty="0"/>
              <a:t>Suzanna Roettger - Associate Director Compliance Monitoring</a:t>
            </a:r>
          </a:p>
          <a:p>
            <a:r>
              <a:rPr lang="en-US" dirty="0"/>
              <a:t>Lauren Swedberg - Sr. Consent Form Specialist</a:t>
            </a:r>
          </a:p>
          <a:p>
            <a:r>
              <a:rPr lang="en-US" dirty="0"/>
              <a:t>Questions and Discussion</a:t>
            </a:r>
          </a:p>
        </p:txBody>
      </p:sp>
    </p:spTree>
    <p:extLst>
      <p:ext uri="{BB962C8B-B14F-4D97-AF65-F5344CB8AC3E}">
        <p14:creationId xmlns:p14="http://schemas.microsoft.com/office/powerpoint/2010/main" val="237124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3A83-D4A4-48E2-94BC-A5296641CF5D}"/>
              </a:ext>
            </a:extLst>
          </p:cNvPr>
          <p:cNvSpPr>
            <a:spLocks noGrp="1"/>
          </p:cNvSpPr>
          <p:nvPr>
            <p:ph type="title"/>
          </p:nvPr>
        </p:nvSpPr>
        <p:spPr>
          <a:xfrm>
            <a:off x="838200" y="63057"/>
            <a:ext cx="10935878" cy="1325563"/>
          </a:xfrm>
        </p:spPr>
        <p:txBody>
          <a:bodyPr/>
          <a:lstStyle/>
          <a:p>
            <a:r>
              <a:rPr lang="en-US" dirty="0"/>
              <a:t>What to submit to the IRB: Remote/</a:t>
            </a:r>
            <a:r>
              <a:rPr lang="en-US" dirty="0" err="1"/>
              <a:t>eConsent</a:t>
            </a:r>
            <a:endParaRPr lang="en-US" dirty="0"/>
          </a:p>
        </p:txBody>
      </p:sp>
      <p:sp>
        <p:nvSpPr>
          <p:cNvPr id="3" name="Content Placeholder 2">
            <a:extLst>
              <a:ext uri="{FF2B5EF4-FFF2-40B4-BE49-F238E27FC236}">
                <a16:creationId xmlns:a16="http://schemas.microsoft.com/office/drawing/2014/main" id="{E8D4E93E-FFFB-42BE-9998-8A72BFD0FD8B}"/>
              </a:ext>
            </a:extLst>
          </p:cNvPr>
          <p:cNvSpPr>
            <a:spLocks noGrp="1"/>
          </p:cNvSpPr>
          <p:nvPr>
            <p:ph idx="1"/>
          </p:nvPr>
        </p:nvSpPr>
        <p:spPr>
          <a:xfrm>
            <a:off x="838200" y="1898205"/>
            <a:ext cx="10515600" cy="4109323"/>
          </a:xfrm>
        </p:spPr>
        <p:txBody>
          <a:bodyPr/>
          <a:lstStyle/>
          <a:p>
            <a:pPr marL="457200" lvl="1" indent="0" algn="ctr">
              <a:buNone/>
            </a:pPr>
            <a:r>
              <a:rPr lang="en-US" dirty="0"/>
              <a:t>Consent Forms</a:t>
            </a:r>
          </a:p>
          <a:p>
            <a:pPr marL="457200" lvl="1" indent="0" algn="ctr">
              <a:buNone/>
            </a:pPr>
            <a:endParaRPr lang="en-US" dirty="0"/>
          </a:p>
          <a:p>
            <a:pPr marL="457200" lvl="1" indent="0">
              <a:buNone/>
            </a:pPr>
            <a:r>
              <a:rPr lang="en-US" b="1" u="sng" dirty="0"/>
              <a:t>Remote consent using wet signature: </a:t>
            </a:r>
          </a:p>
          <a:p>
            <a:pPr lvl="1"/>
            <a:r>
              <a:rPr lang="en-US" dirty="0"/>
              <a:t>No changes needed to the consent form</a:t>
            </a:r>
          </a:p>
          <a:p>
            <a:pPr marL="457200" lvl="1" indent="0">
              <a:buNone/>
            </a:pPr>
            <a:endParaRPr lang="en-US" sz="2000" dirty="0"/>
          </a:p>
          <a:p>
            <a:pPr marL="457200" lvl="1" indent="0">
              <a:buNone/>
            </a:pPr>
            <a:r>
              <a:rPr lang="en-US" b="1" u="sng" dirty="0"/>
              <a:t>DocuSign:</a:t>
            </a:r>
          </a:p>
          <a:p>
            <a:pPr lvl="1"/>
            <a:r>
              <a:rPr lang="en-US" dirty="0"/>
              <a:t>Written consent form signature lines need extra space for DocuSign signature overlay</a:t>
            </a:r>
          </a:p>
          <a:p>
            <a:pPr lvl="1"/>
            <a:r>
              <a:rPr lang="en-US" dirty="0"/>
              <a:t>PDF of written consent is used in DocuSign system</a:t>
            </a:r>
          </a:p>
          <a:p>
            <a:endParaRPr lang="en-US" dirty="0"/>
          </a:p>
        </p:txBody>
      </p:sp>
    </p:spTree>
    <p:extLst>
      <p:ext uri="{BB962C8B-B14F-4D97-AF65-F5344CB8AC3E}">
        <p14:creationId xmlns:p14="http://schemas.microsoft.com/office/powerpoint/2010/main" val="2023127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3A83-D4A4-48E2-94BC-A5296641CF5D}"/>
              </a:ext>
            </a:extLst>
          </p:cNvPr>
          <p:cNvSpPr>
            <a:spLocks noGrp="1"/>
          </p:cNvSpPr>
          <p:nvPr>
            <p:ph type="title"/>
          </p:nvPr>
        </p:nvSpPr>
        <p:spPr>
          <a:xfrm>
            <a:off x="838200" y="63057"/>
            <a:ext cx="10935878" cy="1325563"/>
          </a:xfrm>
        </p:spPr>
        <p:txBody>
          <a:bodyPr/>
          <a:lstStyle/>
          <a:p>
            <a:r>
              <a:rPr lang="en-US" dirty="0"/>
              <a:t>What to submit to the IRB: Other </a:t>
            </a:r>
            <a:r>
              <a:rPr lang="en-US" dirty="0" err="1"/>
              <a:t>eConsent</a:t>
            </a:r>
            <a:endParaRPr lang="en-US" dirty="0"/>
          </a:p>
        </p:txBody>
      </p:sp>
      <p:sp>
        <p:nvSpPr>
          <p:cNvPr id="3" name="Content Placeholder 2">
            <a:extLst>
              <a:ext uri="{FF2B5EF4-FFF2-40B4-BE49-F238E27FC236}">
                <a16:creationId xmlns:a16="http://schemas.microsoft.com/office/drawing/2014/main" id="{E8D4E93E-FFFB-42BE-9998-8A72BFD0FD8B}"/>
              </a:ext>
            </a:extLst>
          </p:cNvPr>
          <p:cNvSpPr>
            <a:spLocks noGrp="1"/>
          </p:cNvSpPr>
          <p:nvPr>
            <p:ph idx="1"/>
          </p:nvPr>
        </p:nvSpPr>
        <p:spPr/>
        <p:txBody>
          <a:bodyPr/>
          <a:lstStyle/>
          <a:p>
            <a:pPr marL="457200" lvl="1" indent="0" algn="ctr">
              <a:buNone/>
            </a:pPr>
            <a:r>
              <a:rPr lang="en-US" dirty="0"/>
              <a:t>Consent Forms</a:t>
            </a:r>
          </a:p>
          <a:p>
            <a:pPr marL="457200" lvl="1" indent="0" algn="ctr">
              <a:buNone/>
            </a:pPr>
            <a:endParaRPr lang="en-US" dirty="0"/>
          </a:p>
          <a:p>
            <a:pPr marL="457200" lvl="1" indent="0" algn="ctr">
              <a:buNone/>
            </a:pPr>
            <a:endParaRPr lang="en-US" dirty="0"/>
          </a:p>
          <a:p>
            <a:pPr marL="457200" lvl="1" indent="0">
              <a:buNone/>
            </a:pPr>
            <a:r>
              <a:rPr lang="en-US" sz="2800" b="1" u="sng" dirty="0"/>
              <a:t>If you will </a:t>
            </a:r>
            <a:r>
              <a:rPr lang="en-US" sz="2800" b="1" i="1" u="sng" dirty="0"/>
              <a:t>only </a:t>
            </a:r>
            <a:r>
              <a:rPr lang="en-US" sz="2800" b="1" u="sng" dirty="0"/>
              <a:t>use </a:t>
            </a:r>
            <a:r>
              <a:rPr lang="en-US" sz="2800" b="1" u="sng" dirty="0" err="1"/>
              <a:t>eConsent</a:t>
            </a:r>
            <a:endParaRPr lang="en-US" sz="2800" b="1" dirty="0"/>
          </a:p>
          <a:p>
            <a:pPr lvl="1"/>
            <a:r>
              <a:rPr lang="en-US" dirty="0"/>
              <a:t>Upload the </a:t>
            </a:r>
            <a:r>
              <a:rPr lang="en-US" dirty="0" err="1"/>
              <a:t>eConsent</a:t>
            </a:r>
            <a:r>
              <a:rPr lang="en-US" dirty="0"/>
              <a:t> form as a Word document</a:t>
            </a:r>
          </a:p>
          <a:p>
            <a:pPr lvl="1"/>
            <a:r>
              <a:rPr lang="en-US" dirty="0"/>
              <a:t>Include the signature/‘agree to participate’ page from the </a:t>
            </a:r>
            <a:r>
              <a:rPr lang="en-US" dirty="0" err="1"/>
              <a:t>eConsent</a:t>
            </a:r>
            <a:r>
              <a:rPr lang="en-US" dirty="0"/>
              <a:t> system in the Word document for the IRB to review</a:t>
            </a:r>
          </a:p>
          <a:p>
            <a:pPr lvl="1"/>
            <a:r>
              <a:rPr lang="en-US" dirty="0"/>
              <a:t>You will receive a stamped PDF of the </a:t>
            </a:r>
            <a:r>
              <a:rPr lang="en-US" dirty="0" err="1"/>
              <a:t>eConsent</a:t>
            </a:r>
            <a:r>
              <a:rPr lang="en-US" dirty="0"/>
              <a:t> form</a:t>
            </a:r>
          </a:p>
          <a:p>
            <a:pPr marL="0" indent="0">
              <a:buNone/>
            </a:pPr>
            <a:endParaRPr lang="en-US" dirty="0"/>
          </a:p>
        </p:txBody>
      </p:sp>
    </p:spTree>
    <p:extLst>
      <p:ext uri="{BB962C8B-B14F-4D97-AF65-F5344CB8AC3E}">
        <p14:creationId xmlns:p14="http://schemas.microsoft.com/office/powerpoint/2010/main" val="11312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02A4-72CC-484D-9992-E7231CD60327}"/>
              </a:ext>
            </a:extLst>
          </p:cNvPr>
          <p:cNvSpPr>
            <a:spLocks noGrp="1"/>
          </p:cNvSpPr>
          <p:nvPr>
            <p:ph type="title"/>
          </p:nvPr>
        </p:nvSpPr>
        <p:spPr/>
        <p:txBody>
          <a:bodyPr/>
          <a:lstStyle/>
          <a:p>
            <a:r>
              <a:rPr lang="en-US" dirty="0" err="1"/>
              <a:t>eConsent</a:t>
            </a:r>
            <a:r>
              <a:rPr lang="en-US" dirty="0"/>
              <a:t> Script with REDCap </a:t>
            </a:r>
            <a:br>
              <a:rPr lang="en-US" dirty="0"/>
            </a:br>
            <a:r>
              <a:rPr lang="en-US" dirty="0"/>
              <a:t>‘Agree to Participate’ Page</a:t>
            </a:r>
          </a:p>
        </p:txBody>
      </p:sp>
      <p:pic>
        <p:nvPicPr>
          <p:cNvPr id="4" name="Picture 3">
            <a:extLst>
              <a:ext uri="{FF2B5EF4-FFF2-40B4-BE49-F238E27FC236}">
                <a16:creationId xmlns:a16="http://schemas.microsoft.com/office/drawing/2014/main" id="{7B5AAACB-5825-4B4D-9188-E96F2E8CF0C1}"/>
              </a:ext>
            </a:extLst>
          </p:cNvPr>
          <p:cNvPicPr>
            <a:picLocks noChangeAspect="1"/>
          </p:cNvPicPr>
          <p:nvPr/>
        </p:nvPicPr>
        <p:blipFill>
          <a:blip r:embed="rId2"/>
          <a:stretch>
            <a:fillRect/>
          </a:stretch>
        </p:blipFill>
        <p:spPr>
          <a:xfrm>
            <a:off x="2590800" y="1580705"/>
            <a:ext cx="7010400" cy="5020857"/>
          </a:xfrm>
          <a:prstGeom prst="rect">
            <a:avLst/>
          </a:prstGeom>
        </p:spPr>
      </p:pic>
    </p:spTree>
    <p:extLst>
      <p:ext uri="{BB962C8B-B14F-4D97-AF65-F5344CB8AC3E}">
        <p14:creationId xmlns:p14="http://schemas.microsoft.com/office/powerpoint/2010/main" val="531223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B6EB-B938-4944-B617-444DA3D609AF}"/>
              </a:ext>
            </a:extLst>
          </p:cNvPr>
          <p:cNvSpPr>
            <a:spLocks noGrp="1"/>
          </p:cNvSpPr>
          <p:nvPr>
            <p:ph type="title"/>
          </p:nvPr>
        </p:nvSpPr>
        <p:spPr/>
        <p:txBody>
          <a:bodyPr/>
          <a:lstStyle/>
          <a:p>
            <a:r>
              <a:rPr lang="en-US" dirty="0"/>
              <a:t>What to submit to the IRB:</a:t>
            </a:r>
            <a:br>
              <a:rPr lang="en-US" dirty="0"/>
            </a:br>
            <a:r>
              <a:rPr lang="en-US" dirty="0" err="1"/>
              <a:t>eConsent</a:t>
            </a:r>
            <a:endParaRPr lang="en-US" dirty="0"/>
          </a:p>
        </p:txBody>
      </p:sp>
      <p:sp>
        <p:nvSpPr>
          <p:cNvPr id="3" name="Content Placeholder 2">
            <a:extLst>
              <a:ext uri="{FF2B5EF4-FFF2-40B4-BE49-F238E27FC236}">
                <a16:creationId xmlns:a16="http://schemas.microsoft.com/office/drawing/2014/main" id="{501597B5-05B0-4380-8ECA-872002CFE087}"/>
              </a:ext>
            </a:extLst>
          </p:cNvPr>
          <p:cNvSpPr>
            <a:spLocks noGrp="1"/>
          </p:cNvSpPr>
          <p:nvPr>
            <p:ph idx="1"/>
          </p:nvPr>
        </p:nvSpPr>
        <p:spPr>
          <a:xfrm>
            <a:off x="838200" y="1936305"/>
            <a:ext cx="10515600" cy="4109323"/>
          </a:xfrm>
        </p:spPr>
        <p:txBody>
          <a:bodyPr/>
          <a:lstStyle/>
          <a:p>
            <a:pPr marL="457200" lvl="1" indent="0" algn="ctr">
              <a:buNone/>
            </a:pPr>
            <a:r>
              <a:rPr lang="en-US" dirty="0"/>
              <a:t>Consent Forms</a:t>
            </a:r>
          </a:p>
          <a:p>
            <a:pPr marL="457200" lvl="1" indent="0" algn="ctr">
              <a:buNone/>
            </a:pPr>
            <a:endParaRPr lang="en-US" dirty="0"/>
          </a:p>
          <a:p>
            <a:pPr marL="457200" lvl="1" indent="0">
              <a:buNone/>
            </a:pPr>
            <a:r>
              <a:rPr lang="en-US" b="1" u="sng" dirty="0"/>
              <a:t>If you will use </a:t>
            </a:r>
            <a:r>
              <a:rPr lang="en-US" b="1" u="sng" dirty="0" err="1"/>
              <a:t>eConsent</a:t>
            </a:r>
            <a:r>
              <a:rPr lang="en-US" b="1" u="sng" dirty="0"/>
              <a:t> </a:t>
            </a:r>
            <a:r>
              <a:rPr lang="en-US" b="1" i="1" u="sng" dirty="0"/>
              <a:t>and </a:t>
            </a:r>
            <a:r>
              <a:rPr lang="en-US" b="1" u="sng" dirty="0"/>
              <a:t>non-electronic consent</a:t>
            </a:r>
            <a:endParaRPr lang="en-US" b="1" dirty="0"/>
          </a:p>
          <a:p>
            <a:pPr lvl="1"/>
            <a:r>
              <a:rPr lang="en-US" dirty="0"/>
              <a:t>Only upload the non-electronic version</a:t>
            </a:r>
          </a:p>
          <a:p>
            <a:pPr lvl="2"/>
            <a:r>
              <a:rPr lang="en-US" sz="1800" dirty="0"/>
              <a:t>Having 2 versions of the same form – greater chance of errors</a:t>
            </a:r>
          </a:p>
          <a:p>
            <a:pPr marL="914400" lvl="2" indent="0">
              <a:buNone/>
            </a:pPr>
            <a:endParaRPr lang="en-US" sz="2400" dirty="0"/>
          </a:p>
          <a:p>
            <a:pPr lvl="1"/>
            <a:r>
              <a:rPr lang="en-US" dirty="0"/>
              <a:t>The format and content of the consent in the </a:t>
            </a:r>
            <a:r>
              <a:rPr lang="en-US" dirty="0" err="1"/>
              <a:t>eConsent</a:t>
            </a:r>
            <a:r>
              <a:rPr lang="en-US" dirty="0"/>
              <a:t> system should be as similar as possible to the non-electronic version.</a:t>
            </a:r>
          </a:p>
          <a:p>
            <a:pPr lvl="2"/>
            <a:r>
              <a:rPr lang="en-US" sz="1800" dirty="0"/>
              <a:t>If there are differences between the non-electronic and electronic versions, explain in eIRB or upload the electronic version in a Word document for review</a:t>
            </a:r>
          </a:p>
          <a:p>
            <a:endParaRPr lang="en-US" dirty="0"/>
          </a:p>
        </p:txBody>
      </p:sp>
    </p:spTree>
    <p:extLst>
      <p:ext uri="{BB962C8B-B14F-4D97-AF65-F5344CB8AC3E}">
        <p14:creationId xmlns:p14="http://schemas.microsoft.com/office/powerpoint/2010/main" val="1792342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BF8A-EA95-46D3-8427-BA769587A513}"/>
              </a:ext>
            </a:extLst>
          </p:cNvPr>
          <p:cNvSpPr>
            <a:spLocks noGrp="1"/>
          </p:cNvSpPr>
          <p:nvPr>
            <p:ph type="title"/>
          </p:nvPr>
        </p:nvSpPr>
        <p:spPr/>
        <p:txBody>
          <a:bodyPr/>
          <a:lstStyle/>
          <a:p>
            <a:r>
              <a:rPr lang="en-US" dirty="0"/>
              <a:t>What to submit to the IRB:</a:t>
            </a:r>
            <a:br>
              <a:rPr lang="en-US" dirty="0"/>
            </a:br>
            <a:r>
              <a:rPr lang="en-US" dirty="0" err="1"/>
              <a:t>eConsent</a:t>
            </a:r>
            <a:endParaRPr lang="en-US" dirty="0"/>
          </a:p>
        </p:txBody>
      </p:sp>
      <p:sp>
        <p:nvSpPr>
          <p:cNvPr id="3" name="Content Placeholder 2">
            <a:extLst>
              <a:ext uri="{FF2B5EF4-FFF2-40B4-BE49-F238E27FC236}">
                <a16:creationId xmlns:a16="http://schemas.microsoft.com/office/drawing/2014/main" id="{6F0ECC16-F120-4DA3-8C86-B12E97964CAE}"/>
              </a:ext>
            </a:extLst>
          </p:cNvPr>
          <p:cNvSpPr>
            <a:spLocks noGrp="1"/>
          </p:cNvSpPr>
          <p:nvPr>
            <p:ph idx="1"/>
          </p:nvPr>
        </p:nvSpPr>
        <p:spPr/>
        <p:txBody>
          <a:bodyPr>
            <a:normAutofit lnSpcReduction="10000"/>
          </a:bodyPr>
          <a:lstStyle/>
          <a:p>
            <a:pPr marL="457200" lvl="1" indent="0" algn="ctr">
              <a:buNone/>
            </a:pPr>
            <a:endParaRPr lang="en-US" dirty="0"/>
          </a:p>
          <a:p>
            <a:pPr marL="457200" lvl="1" indent="0" algn="ctr">
              <a:buNone/>
            </a:pPr>
            <a:r>
              <a:rPr lang="en-US" dirty="0"/>
              <a:t>Consent Forms</a:t>
            </a:r>
          </a:p>
          <a:p>
            <a:pPr marL="457200" lvl="1" indent="0" algn="r">
              <a:buNone/>
            </a:pPr>
            <a:endParaRPr lang="en-US" sz="2000" dirty="0"/>
          </a:p>
          <a:p>
            <a:pPr marL="457200" lvl="1" indent="0">
              <a:buNone/>
            </a:pPr>
            <a:r>
              <a:rPr lang="en-US" b="1" u="sng" dirty="0"/>
              <a:t>If you will use </a:t>
            </a:r>
            <a:r>
              <a:rPr lang="en-US" b="1" u="sng" dirty="0" err="1"/>
              <a:t>eConsent</a:t>
            </a:r>
            <a:r>
              <a:rPr lang="en-US" b="1" u="sng" dirty="0"/>
              <a:t> </a:t>
            </a:r>
            <a:r>
              <a:rPr lang="en-US" b="1" i="1" u="sng" dirty="0"/>
              <a:t>and </a:t>
            </a:r>
            <a:r>
              <a:rPr lang="en-US" b="1" u="sng" dirty="0"/>
              <a:t>non-electronic consent</a:t>
            </a:r>
          </a:p>
          <a:p>
            <a:pPr marL="457200" lvl="1" indent="0">
              <a:buNone/>
            </a:pPr>
            <a:endParaRPr lang="en-US" dirty="0"/>
          </a:p>
          <a:p>
            <a:pPr lvl="1"/>
            <a:r>
              <a:rPr lang="en-US" dirty="0"/>
              <a:t>Upload</a:t>
            </a:r>
            <a:r>
              <a:rPr lang="en-US" sz="1800" dirty="0"/>
              <a:t> </a:t>
            </a:r>
            <a:r>
              <a:rPr lang="en-US" dirty="0"/>
              <a:t>the </a:t>
            </a:r>
            <a:r>
              <a:rPr lang="en-US" dirty="0" err="1"/>
              <a:t>eConsent</a:t>
            </a:r>
            <a:r>
              <a:rPr lang="en-US" dirty="0"/>
              <a:t> ‘agree to participate’/signature page by itself in the eIRB consent section if:</a:t>
            </a:r>
          </a:p>
          <a:p>
            <a:pPr lvl="2">
              <a:buFontTx/>
              <a:buChar char="-"/>
            </a:pPr>
            <a:r>
              <a:rPr lang="en-US" dirty="0"/>
              <a:t>The signatures will be considered legally effective documented consent </a:t>
            </a:r>
          </a:p>
          <a:p>
            <a:pPr lvl="2">
              <a:buFontTx/>
              <a:buChar char="-"/>
            </a:pPr>
            <a:r>
              <a:rPr lang="en-US" dirty="0"/>
              <a:t>The page differs from the non-electronic version (e.g. if you will be collecting DOB or phone number in the </a:t>
            </a:r>
            <a:r>
              <a:rPr lang="en-US" dirty="0" err="1"/>
              <a:t>eConsent</a:t>
            </a:r>
            <a:r>
              <a:rPr lang="en-US" dirty="0"/>
              <a:t> system)</a:t>
            </a:r>
            <a:endParaRPr lang="en-US" sz="1600" dirty="0"/>
          </a:p>
          <a:p>
            <a:pPr marL="457200" lvl="1" indent="0">
              <a:buNone/>
            </a:pPr>
            <a:endParaRPr lang="en-US" sz="1800" dirty="0"/>
          </a:p>
          <a:p>
            <a:pPr lvl="1"/>
            <a:r>
              <a:rPr lang="en-US" dirty="0"/>
              <a:t>This page will be reviewed but not stamped</a:t>
            </a:r>
            <a:endParaRPr lang="en-US" sz="2800" dirty="0"/>
          </a:p>
          <a:p>
            <a:endParaRPr lang="en-US" dirty="0"/>
          </a:p>
        </p:txBody>
      </p:sp>
    </p:spTree>
    <p:extLst>
      <p:ext uri="{BB962C8B-B14F-4D97-AF65-F5344CB8AC3E}">
        <p14:creationId xmlns:p14="http://schemas.microsoft.com/office/powerpoint/2010/main" val="235640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DEEC-B14B-4F1E-875C-58AF164B68EF}"/>
              </a:ext>
            </a:extLst>
          </p:cNvPr>
          <p:cNvSpPr>
            <a:spLocks noGrp="1"/>
          </p:cNvSpPr>
          <p:nvPr>
            <p:ph type="title"/>
          </p:nvPr>
        </p:nvSpPr>
        <p:spPr/>
        <p:txBody>
          <a:bodyPr/>
          <a:lstStyle/>
          <a:p>
            <a:r>
              <a:rPr lang="en-US" dirty="0"/>
              <a:t>Sponsor/Other </a:t>
            </a:r>
            <a:r>
              <a:rPr lang="en-US" dirty="0" err="1"/>
              <a:t>eConsent</a:t>
            </a:r>
            <a:r>
              <a:rPr lang="en-US" dirty="0"/>
              <a:t> Systems</a:t>
            </a:r>
          </a:p>
        </p:txBody>
      </p:sp>
      <p:sp>
        <p:nvSpPr>
          <p:cNvPr id="3" name="Content Placeholder 2">
            <a:extLst>
              <a:ext uri="{FF2B5EF4-FFF2-40B4-BE49-F238E27FC236}">
                <a16:creationId xmlns:a16="http://schemas.microsoft.com/office/drawing/2014/main" id="{B93E0D02-5B9B-4F1E-8661-830B1C2CCF28}"/>
              </a:ext>
            </a:extLst>
          </p:cNvPr>
          <p:cNvSpPr>
            <a:spLocks noGrp="1"/>
          </p:cNvSpPr>
          <p:nvPr>
            <p:ph idx="1"/>
          </p:nvPr>
        </p:nvSpPr>
        <p:spPr/>
        <p:txBody>
          <a:bodyPr/>
          <a:lstStyle/>
          <a:p>
            <a:endParaRPr lang="en-US" sz="2000" dirty="0"/>
          </a:p>
          <a:p>
            <a:r>
              <a:rPr lang="en-US" sz="2400" dirty="0"/>
              <a:t>Sponsor or other institutions’ </a:t>
            </a:r>
            <a:r>
              <a:rPr lang="en-US" sz="2400" dirty="0" err="1"/>
              <a:t>eConsent</a:t>
            </a:r>
            <a:r>
              <a:rPr lang="en-US" sz="2400" dirty="0"/>
              <a:t> systems may be used if they can be modified to include state law and Hopkins institutional requirements:</a:t>
            </a:r>
          </a:p>
          <a:p>
            <a:pPr lvl="1"/>
            <a:r>
              <a:rPr lang="en-US" dirty="0"/>
              <a:t>Physician consent page</a:t>
            </a:r>
          </a:p>
          <a:p>
            <a:pPr lvl="1"/>
            <a:r>
              <a:rPr lang="en-US" dirty="0"/>
              <a:t>Financial Information Sheet signature line</a:t>
            </a:r>
          </a:p>
          <a:p>
            <a:pPr marL="0" indent="0">
              <a:buNone/>
            </a:pPr>
            <a:endParaRPr lang="en-US" sz="2400" dirty="0"/>
          </a:p>
          <a:p>
            <a:r>
              <a:rPr lang="en-US" sz="2400" dirty="0"/>
              <a:t>Example: can add the physician consent as a separate “survey” in </a:t>
            </a:r>
            <a:r>
              <a:rPr lang="en-US" sz="2400" dirty="0" err="1"/>
              <a:t>REDCap</a:t>
            </a:r>
            <a:endParaRPr lang="en-US" sz="2400" dirty="0"/>
          </a:p>
          <a:p>
            <a:endParaRPr lang="en-US" sz="2400" dirty="0"/>
          </a:p>
          <a:p>
            <a:r>
              <a:rPr lang="en-US" sz="2400" dirty="0"/>
              <a:t>Sometimes these systems cannot accommodate Hopkins requirements and the study teams are not able to use </a:t>
            </a:r>
            <a:r>
              <a:rPr lang="en-US" sz="2400" dirty="0" err="1"/>
              <a:t>eConsent</a:t>
            </a:r>
            <a:endParaRPr lang="en-US" sz="2400" dirty="0"/>
          </a:p>
          <a:p>
            <a:endParaRPr lang="en-US" dirty="0"/>
          </a:p>
        </p:txBody>
      </p:sp>
    </p:spTree>
    <p:extLst>
      <p:ext uri="{BB962C8B-B14F-4D97-AF65-F5344CB8AC3E}">
        <p14:creationId xmlns:p14="http://schemas.microsoft.com/office/powerpoint/2010/main" val="115621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49F3-697F-482A-8A94-721A424D0BCD}"/>
              </a:ext>
            </a:extLst>
          </p:cNvPr>
          <p:cNvSpPr>
            <a:spLocks noGrp="1"/>
          </p:cNvSpPr>
          <p:nvPr>
            <p:ph type="title"/>
          </p:nvPr>
        </p:nvSpPr>
        <p:spPr/>
        <p:txBody>
          <a:bodyPr/>
          <a:lstStyle/>
          <a:p>
            <a:r>
              <a:rPr lang="en-US" dirty="0" err="1"/>
              <a:t>eConsents</a:t>
            </a:r>
            <a:endParaRPr lang="en-US" dirty="0"/>
          </a:p>
        </p:txBody>
      </p:sp>
      <p:sp>
        <p:nvSpPr>
          <p:cNvPr id="3" name="Content Placeholder 2">
            <a:extLst>
              <a:ext uri="{FF2B5EF4-FFF2-40B4-BE49-F238E27FC236}">
                <a16:creationId xmlns:a16="http://schemas.microsoft.com/office/drawing/2014/main" id="{70A4F3ED-7870-4035-9B25-831AD5A613FF}"/>
              </a:ext>
            </a:extLst>
          </p:cNvPr>
          <p:cNvSpPr>
            <a:spLocks noGrp="1"/>
          </p:cNvSpPr>
          <p:nvPr>
            <p:ph idx="1"/>
          </p:nvPr>
        </p:nvSpPr>
        <p:spPr/>
        <p:txBody>
          <a:bodyPr/>
          <a:lstStyle/>
          <a:p>
            <a:pPr marL="0" indent="0" algn="ctr">
              <a:buNone/>
            </a:pPr>
            <a:r>
              <a:rPr lang="en-US" dirty="0"/>
              <a:t>Consent Forms</a:t>
            </a:r>
          </a:p>
          <a:p>
            <a:pPr marL="0" indent="0">
              <a:buNone/>
            </a:pPr>
            <a:endParaRPr lang="en-US" b="1" dirty="0"/>
          </a:p>
          <a:p>
            <a:pPr marL="0" indent="0">
              <a:buNone/>
            </a:pPr>
            <a:r>
              <a:rPr lang="en-US" b="1" dirty="0"/>
              <a:t>	Reminder</a:t>
            </a:r>
            <a:r>
              <a:rPr lang="en-US" dirty="0"/>
              <a:t>: Whenever edits to the consent form are IRB 	approved, don’t forget to update the consent in the 	</a:t>
            </a:r>
            <a:r>
              <a:rPr lang="en-US" dirty="0" err="1"/>
              <a:t>eConsent</a:t>
            </a:r>
            <a:r>
              <a:rPr lang="en-US" dirty="0"/>
              <a:t> system</a:t>
            </a:r>
          </a:p>
          <a:p>
            <a:endParaRPr lang="en-US" dirty="0"/>
          </a:p>
        </p:txBody>
      </p:sp>
      <p:pic>
        <p:nvPicPr>
          <p:cNvPr id="5" name="Graphic 4" descr="Warning">
            <a:extLst>
              <a:ext uri="{FF2B5EF4-FFF2-40B4-BE49-F238E27FC236}">
                <a16:creationId xmlns:a16="http://schemas.microsoft.com/office/drawing/2014/main" id="{DB75A415-EEDA-4B43-AD71-8B1CC0E210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708365"/>
            <a:ext cx="836023" cy="836023"/>
          </a:xfrm>
          <a:prstGeom prst="rect">
            <a:avLst/>
          </a:prstGeom>
        </p:spPr>
      </p:pic>
    </p:spTree>
    <p:extLst>
      <p:ext uri="{BB962C8B-B14F-4D97-AF65-F5344CB8AC3E}">
        <p14:creationId xmlns:p14="http://schemas.microsoft.com/office/powerpoint/2010/main" val="2584346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20D5-716A-4D11-AF34-E71349229738}"/>
              </a:ext>
            </a:extLst>
          </p:cNvPr>
          <p:cNvSpPr>
            <a:spLocks noGrp="1"/>
          </p:cNvSpPr>
          <p:nvPr>
            <p:ph type="title"/>
          </p:nvPr>
        </p:nvSpPr>
        <p:spPr/>
        <p:txBody>
          <a:bodyPr/>
          <a:lstStyle/>
          <a:p>
            <a:r>
              <a:rPr lang="en-US" dirty="0"/>
              <a:t>What to submit to the IRB:</a:t>
            </a:r>
            <a:br>
              <a:rPr lang="en-US" dirty="0"/>
            </a:br>
            <a:r>
              <a:rPr lang="en-US" dirty="0"/>
              <a:t>Outside </a:t>
            </a:r>
            <a:r>
              <a:rPr lang="en-US" dirty="0" err="1"/>
              <a:t>eConsent</a:t>
            </a:r>
            <a:r>
              <a:rPr lang="en-US" dirty="0"/>
              <a:t> Systems</a:t>
            </a:r>
          </a:p>
        </p:txBody>
      </p:sp>
      <p:sp>
        <p:nvSpPr>
          <p:cNvPr id="3" name="Content Placeholder 2">
            <a:extLst>
              <a:ext uri="{FF2B5EF4-FFF2-40B4-BE49-F238E27FC236}">
                <a16:creationId xmlns:a16="http://schemas.microsoft.com/office/drawing/2014/main" id="{22CF6E16-77A1-42D8-9A9E-F002FB3B3289}"/>
              </a:ext>
            </a:extLst>
          </p:cNvPr>
          <p:cNvSpPr>
            <a:spLocks noGrp="1"/>
          </p:cNvSpPr>
          <p:nvPr>
            <p:ph idx="1"/>
          </p:nvPr>
        </p:nvSpPr>
        <p:spPr/>
        <p:txBody>
          <a:bodyPr>
            <a:normAutofit fontScale="77500" lnSpcReduction="20000"/>
          </a:bodyPr>
          <a:lstStyle/>
          <a:p>
            <a:pPr marL="0" indent="0" algn="ctr">
              <a:buNone/>
            </a:pPr>
            <a:endParaRPr lang="en-US" dirty="0"/>
          </a:p>
          <a:p>
            <a:pPr marL="0" indent="0" algn="ctr">
              <a:buNone/>
            </a:pPr>
            <a:r>
              <a:rPr lang="en-US" dirty="0"/>
              <a:t>eIRB Section 20.2</a:t>
            </a:r>
          </a:p>
          <a:p>
            <a:pPr marL="0" indent="0" algn="ctr">
              <a:buNone/>
            </a:pPr>
            <a:endParaRPr lang="en-US" sz="3200" dirty="0"/>
          </a:p>
          <a:p>
            <a:pPr marL="0" indent="0">
              <a:buNone/>
            </a:pPr>
            <a:r>
              <a:rPr lang="en-US" sz="3600" dirty="0"/>
              <a:t>If using a Part 11 compliant </a:t>
            </a:r>
            <a:r>
              <a:rPr lang="en-US" sz="3600" dirty="0" err="1"/>
              <a:t>eConsent</a:t>
            </a:r>
            <a:r>
              <a:rPr lang="en-US" sz="3600" dirty="0"/>
              <a:t> system, upload any of the following:</a:t>
            </a:r>
          </a:p>
          <a:p>
            <a:pPr marL="0" indent="0">
              <a:buNone/>
            </a:pPr>
            <a:endParaRPr lang="en-US" sz="2000" dirty="0"/>
          </a:p>
          <a:p>
            <a:r>
              <a:rPr lang="en-US" dirty="0"/>
              <a:t>A letter/email from the system “owner” verifying that the system is Part 11 compliant</a:t>
            </a:r>
          </a:p>
          <a:p>
            <a:r>
              <a:rPr lang="en-US" dirty="0"/>
              <a:t>An official product descriptor of the </a:t>
            </a:r>
            <a:r>
              <a:rPr lang="en-US" dirty="0" err="1"/>
              <a:t>eConsent</a:t>
            </a:r>
            <a:r>
              <a:rPr lang="en-US" dirty="0"/>
              <a:t> system (i.e. from the </a:t>
            </a:r>
            <a:r>
              <a:rPr lang="en-US" dirty="0" err="1"/>
              <a:t>eConsent</a:t>
            </a:r>
            <a:r>
              <a:rPr lang="en-US" dirty="0"/>
              <a:t> system’s official website) verifying it is Part 11 compliant</a:t>
            </a:r>
          </a:p>
          <a:p>
            <a:r>
              <a:rPr lang="en-US" dirty="0"/>
              <a:t>An email from an IT professional at the host institution verifying the system is Part 11 compliant</a:t>
            </a:r>
          </a:p>
          <a:p>
            <a:r>
              <a:rPr lang="en-US" dirty="0"/>
              <a:t>Documentation from the sponsor that the system is Part 11 compliant.</a:t>
            </a:r>
          </a:p>
          <a:p>
            <a:endParaRPr lang="en-US" dirty="0"/>
          </a:p>
        </p:txBody>
      </p:sp>
      <p:pic>
        <p:nvPicPr>
          <p:cNvPr id="4" name="Picture 3">
            <a:extLst>
              <a:ext uri="{FF2B5EF4-FFF2-40B4-BE49-F238E27FC236}">
                <a16:creationId xmlns:a16="http://schemas.microsoft.com/office/drawing/2014/main" id="{1CE9F353-FD59-4DC6-88F5-C8F683EE98BD}"/>
              </a:ext>
            </a:extLst>
          </p:cNvPr>
          <p:cNvPicPr>
            <a:picLocks noChangeAspect="1"/>
          </p:cNvPicPr>
          <p:nvPr/>
        </p:nvPicPr>
        <p:blipFill>
          <a:blip r:embed="rId2"/>
          <a:stretch>
            <a:fillRect/>
          </a:stretch>
        </p:blipFill>
        <p:spPr>
          <a:xfrm>
            <a:off x="10013623" y="1388620"/>
            <a:ext cx="2514600" cy="1349502"/>
          </a:xfrm>
          <a:prstGeom prst="rect">
            <a:avLst/>
          </a:prstGeom>
        </p:spPr>
      </p:pic>
    </p:spTree>
    <p:extLst>
      <p:ext uri="{BB962C8B-B14F-4D97-AF65-F5344CB8AC3E}">
        <p14:creationId xmlns:p14="http://schemas.microsoft.com/office/powerpoint/2010/main" val="1247799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391584"/>
            <a:ext cx="10363200" cy="802216"/>
          </a:xfrm>
        </p:spPr>
        <p:txBody>
          <a:bodyPr/>
          <a:lstStyle/>
          <a:p>
            <a:r>
              <a:rPr lang="en-US" dirty="0"/>
              <a:t>What a Monitor Expects </a:t>
            </a:r>
          </a:p>
        </p:txBody>
      </p:sp>
      <p:sp>
        <p:nvSpPr>
          <p:cNvPr id="5" name="Content Placeholder 4">
            <a:extLst>
              <a:ext uri="{FF2B5EF4-FFF2-40B4-BE49-F238E27FC236}">
                <a16:creationId xmlns:a16="http://schemas.microsoft.com/office/drawing/2014/main" id="{EED6DA1B-8604-4C7A-9FE2-8E77109E1CCA}"/>
              </a:ext>
            </a:extLst>
          </p:cNvPr>
          <p:cNvSpPr>
            <a:spLocks noGrp="1"/>
          </p:cNvSpPr>
          <p:nvPr>
            <p:ph idx="1"/>
          </p:nvPr>
        </p:nvSpPr>
        <p:spPr>
          <a:xfrm>
            <a:off x="838200" y="1580705"/>
            <a:ext cx="10515600" cy="4885711"/>
          </a:xfrm>
        </p:spPr>
        <p:txBody>
          <a:bodyPr>
            <a:normAutofit fontScale="92500" lnSpcReduction="10000"/>
          </a:bodyPr>
          <a:lstStyle/>
          <a:p>
            <a:r>
              <a:rPr lang="en-US" dirty="0"/>
              <a:t>Per FDA, HHS, and JHU requirements, consent documentation, regardless of the modality, must be obtained prior to the initiation of study procedures.</a:t>
            </a:r>
          </a:p>
          <a:p>
            <a:endParaRPr lang="en-US" dirty="0"/>
          </a:p>
          <a:p>
            <a:r>
              <a:rPr lang="en-US" dirty="0"/>
              <a:t>The presence of fully signed and dated consent forms, in their original modality, either in hard-copy or electronic.  </a:t>
            </a:r>
          </a:p>
          <a:p>
            <a:endParaRPr lang="en-US" dirty="0"/>
          </a:p>
          <a:p>
            <a:r>
              <a:rPr lang="en-US" dirty="0"/>
              <a:t>Additional signatures must be obtained for internal options, Financial Information, and MD/APP, if applicable.</a:t>
            </a:r>
          </a:p>
          <a:p>
            <a:endParaRPr lang="en-US" dirty="0"/>
          </a:p>
          <a:p>
            <a:r>
              <a:rPr lang="en-US" dirty="0"/>
              <a:t>That the methods employed are approved by the eIRB in 15.1/16.1 and specify the use of </a:t>
            </a:r>
            <a:r>
              <a:rPr lang="en-US" dirty="0" err="1"/>
              <a:t>eConsent</a:t>
            </a:r>
            <a:r>
              <a:rPr lang="en-US" dirty="0"/>
              <a:t> and/or remote consent </a:t>
            </a:r>
          </a:p>
          <a:p>
            <a:pPr marL="0" indent="0">
              <a:buNone/>
            </a:pPr>
            <a:endParaRPr lang="en-US" dirty="0"/>
          </a:p>
        </p:txBody>
      </p:sp>
      <p:sp>
        <p:nvSpPr>
          <p:cNvPr id="7" name="Rectangle 6">
            <a:extLst>
              <a:ext uri="{FF2B5EF4-FFF2-40B4-BE49-F238E27FC236}">
                <a16:creationId xmlns:a16="http://schemas.microsoft.com/office/drawing/2014/main" id="{4D4530FA-98B9-4975-8550-B48481B394B0}"/>
              </a:ext>
            </a:extLst>
          </p:cNvPr>
          <p:cNvSpPr/>
          <p:nvPr/>
        </p:nvSpPr>
        <p:spPr>
          <a:xfrm>
            <a:off x="9756742" y="5835192"/>
            <a:ext cx="2309567" cy="810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654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E55B-D40E-4D1F-A174-E4ADE47E7546}"/>
              </a:ext>
            </a:extLst>
          </p:cNvPr>
          <p:cNvSpPr>
            <a:spLocks noGrp="1"/>
          </p:cNvSpPr>
          <p:nvPr>
            <p:ph type="title"/>
          </p:nvPr>
        </p:nvSpPr>
        <p:spPr/>
        <p:txBody>
          <a:bodyPr/>
          <a:lstStyle/>
          <a:p>
            <a:r>
              <a:rPr lang="en-US" dirty="0"/>
              <a:t>Remote/</a:t>
            </a:r>
            <a:r>
              <a:rPr lang="en-US" dirty="0" err="1"/>
              <a:t>eConsent</a:t>
            </a:r>
            <a:r>
              <a:rPr lang="en-US" dirty="0"/>
              <a:t> Questions?</a:t>
            </a:r>
          </a:p>
        </p:txBody>
      </p:sp>
      <p:sp>
        <p:nvSpPr>
          <p:cNvPr id="4" name="Content Placeholder 2">
            <a:extLst>
              <a:ext uri="{FF2B5EF4-FFF2-40B4-BE49-F238E27FC236}">
                <a16:creationId xmlns:a16="http://schemas.microsoft.com/office/drawing/2014/main" id="{3C97AABD-56DE-4EA3-9250-5377CDD753E5}"/>
              </a:ext>
            </a:extLst>
          </p:cNvPr>
          <p:cNvSpPr txBox="1">
            <a:spLocks/>
          </p:cNvSpPr>
          <p:nvPr/>
        </p:nvSpPr>
        <p:spPr>
          <a:xfrm>
            <a:off x="914890" y="1858032"/>
            <a:ext cx="7980915"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a:p>
            <a:pPr marL="0" indent="0">
              <a:buNone/>
            </a:pPr>
            <a:r>
              <a:rPr lang="en-US" dirty="0"/>
              <a:t>	Review the Remote/Electronic Consent </a:t>
            </a:r>
            <a:r>
              <a:rPr lang="en-US" dirty="0">
                <a:hlinkClick r:id="rId2"/>
              </a:rPr>
              <a:t>FAQ</a:t>
            </a:r>
            <a:r>
              <a:rPr lang="en-US" dirty="0"/>
              <a:t> on 	the IRB website</a:t>
            </a:r>
          </a:p>
          <a:p>
            <a:pPr marL="0" indent="0">
              <a:buNone/>
            </a:pPr>
            <a:r>
              <a:rPr lang="en-US" sz="2000" dirty="0"/>
              <a:t>https://www.hopkinsmedicine.org/institutional_review_board/guidelines_policies/guidelines/remote_consent_and_eletronic_consent.html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None/>
            </a:pPr>
            <a:r>
              <a:rPr lang="en-US" dirty="0"/>
              <a:t>	Reach out to </a:t>
            </a:r>
            <a:r>
              <a:rPr lang="en-US" dirty="0">
                <a:hlinkClick r:id="rId3"/>
              </a:rPr>
              <a:t>IRB staff </a:t>
            </a:r>
            <a:r>
              <a:rPr lang="en-US" dirty="0"/>
              <a:t>with questions about 	remote or </a:t>
            </a:r>
            <a:r>
              <a:rPr lang="en-US" dirty="0" err="1"/>
              <a:t>eConsent</a:t>
            </a:r>
            <a:r>
              <a:rPr lang="en-US" dirty="0"/>
              <a:t> options</a:t>
            </a:r>
          </a:p>
          <a:p>
            <a:pPr marL="0" indent="0">
              <a:buFont typeface="Arial" panose="020B0604020202020204" pitchFamily="34" charset="0"/>
              <a:buNone/>
            </a:pPr>
            <a:endParaRPr lang="en-US" dirty="0"/>
          </a:p>
        </p:txBody>
      </p:sp>
      <p:pic>
        <p:nvPicPr>
          <p:cNvPr id="5" name="Graphic 4" descr="Envelope">
            <a:extLst>
              <a:ext uri="{FF2B5EF4-FFF2-40B4-BE49-F238E27FC236}">
                <a16:creationId xmlns:a16="http://schemas.microsoft.com/office/drawing/2014/main" id="{423C2790-7CC6-4FF8-9619-91A3028CCB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890" y="4895147"/>
            <a:ext cx="914400" cy="914400"/>
          </a:xfrm>
          <a:prstGeom prst="rect">
            <a:avLst/>
          </a:prstGeom>
        </p:spPr>
      </p:pic>
      <p:pic>
        <p:nvPicPr>
          <p:cNvPr id="6" name="Graphic 5" descr="Document">
            <a:extLst>
              <a:ext uri="{FF2B5EF4-FFF2-40B4-BE49-F238E27FC236}">
                <a16:creationId xmlns:a16="http://schemas.microsoft.com/office/drawing/2014/main" id="{35D867D7-1C43-439D-9051-8399A261A5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6331" y="2250236"/>
            <a:ext cx="914400" cy="914400"/>
          </a:xfrm>
          <a:prstGeom prst="rect">
            <a:avLst/>
          </a:prstGeom>
        </p:spPr>
      </p:pic>
    </p:spTree>
    <p:extLst>
      <p:ext uri="{BB962C8B-B14F-4D97-AF65-F5344CB8AC3E}">
        <p14:creationId xmlns:p14="http://schemas.microsoft.com/office/powerpoint/2010/main" val="258652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0447-3241-45B5-A5CA-09B2B28A84AD}"/>
              </a:ext>
            </a:extLst>
          </p:cNvPr>
          <p:cNvSpPr>
            <a:spLocks noGrp="1"/>
          </p:cNvSpPr>
          <p:nvPr>
            <p:ph type="title"/>
          </p:nvPr>
        </p:nvSpPr>
        <p:spPr/>
        <p:txBody>
          <a:bodyPr/>
          <a:lstStyle/>
          <a:p>
            <a:r>
              <a:rPr lang="en-US" dirty="0"/>
              <a:t>Remote Consent and </a:t>
            </a:r>
            <a:r>
              <a:rPr lang="en-US" dirty="0" err="1"/>
              <a:t>eConsent</a:t>
            </a:r>
            <a:endParaRPr lang="en-US" dirty="0"/>
          </a:p>
        </p:txBody>
      </p:sp>
      <p:sp>
        <p:nvSpPr>
          <p:cNvPr id="3" name="Rectangle 2">
            <a:extLst>
              <a:ext uri="{FF2B5EF4-FFF2-40B4-BE49-F238E27FC236}">
                <a16:creationId xmlns:a16="http://schemas.microsoft.com/office/drawing/2014/main" id="{A99268E1-4F63-456E-8762-CF5A14669F2A}"/>
              </a:ext>
            </a:extLst>
          </p:cNvPr>
          <p:cNvSpPr/>
          <p:nvPr/>
        </p:nvSpPr>
        <p:spPr>
          <a:xfrm>
            <a:off x="1028920" y="1834509"/>
            <a:ext cx="5466683" cy="4358116"/>
          </a:xfrm>
          <a:prstGeom prst="rect">
            <a:avLst/>
          </a:prstGeom>
          <a:solidFill>
            <a:srgbClr val="C6D8EC"/>
          </a:solidFill>
          <a:ln w="53975" cmpd="dbl">
            <a:solidFill>
              <a:srgbClr val="002060"/>
            </a:solidFill>
          </a:ln>
        </p:spPr>
        <p:txBody>
          <a:bodyPr wrap="square" lIns="182880" tIns="182880" rIns="182880" bIns="182880">
            <a:spAutoFit/>
          </a:bodyPr>
          <a:lstStyle/>
          <a:p>
            <a:pPr lvl="0" eaLnBrk="1" hangingPunct="1">
              <a:spcBef>
                <a:spcPct val="20000"/>
              </a:spcBef>
            </a:pPr>
            <a:r>
              <a:rPr lang="en-US" sz="2400" kern="0" dirty="0">
                <a:solidFill>
                  <a:srgbClr val="254B8E"/>
                </a:solidFill>
                <a:latin typeface="Arial"/>
                <a:ea typeface="ＭＳ Ｐゴシック" charset="-128"/>
              </a:rPr>
              <a:t>Both remote consent and eConsent were in limited use pre-pandemic. </a:t>
            </a:r>
          </a:p>
          <a:p>
            <a:pPr lvl="0" eaLnBrk="1" hangingPunct="1">
              <a:spcBef>
                <a:spcPct val="20000"/>
              </a:spcBef>
            </a:pPr>
            <a:endParaRPr lang="en-US" sz="2400" kern="0" dirty="0">
              <a:solidFill>
                <a:srgbClr val="254B8E"/>
              </a:solidFill>
              <a:latin typeface="Arial"/>
              <a:ea typeface="ＭＳ Ｐゴシック" charset="-128"/>
            </a:endParaRPr>
          </a:p>
          <a:p>
            <a:pPr lvl="0" eaLnBrk="1" hangingPunct="1">
              <a:spcBef>
                <a:spcPct val="20000"/>
              </a:spcBef>
            </a:pPr>
            <a:r>
              <a:rPr lang="en-US" sz="2400" kern="0" dirty="0">
                <a:solidFill>
                  <a:srgbClr val="254B8E"/>
                </a:solidFill>
                <a:latin typeface="Arial"/>
                <a:ea typeface="ＭＳ Ｐゴシック" charset="-128"/>
              </a:rPr>
              <a:t>Not surprisingly, there was an increase in their use during the Covid-19 pandemic. </a:t>
            </a:r>
          </a:p>
          <a:p>
            <a:pPr lvl="0" eaLnBrk="1" hangingPunct="1">
              <a:spcBef>
                <a:spcPct val="20000"/>
              </a:spcBef>
            </a:pPr>
            <a:endParaRPr lang="en-US" sz="2400" kern="0" dirty="0">
              <a:solidFill>
                <a:srgbClr val="254B8E"/>
              </a:solidFill>
              <a:latin typeface="Arial"/>
              <a:ea typeface="ＭＳ Ｐゴシック" charset="-128"/>
            </a:endParaRPr>
          </a:p>
          <a:p>
            <a:pPr lvl="0" eaLnBrk="1" hangingPunct="1">
              <a:spcBef>
                <a:spcPct val="20000"/>
              </a:spcBef>
            </a:pPr>
            <a:r>
              <a:rPr lang="en-US" sz="2400" kern="0" dirty="0">
                <a:solidFill>
                  <a:srgbClr val="254B8E"/>
                </a:solidFill>
                <a:latin typeface="Arial"/>
                <a:ea typeface="ＭＳ Ｐゴシック" charset="-128"/>
              </a:rPr>
              <a:t>Will there be continued or increasing use of these modalities in the consent process moving forward? </a:t>
            </a:r>
          </a:p>
        </p:txBody>
      </p:sp>
      <p:pic>
        <p:nvPicPr>
          <p:cNvPr id="4" name="Content Placeholder 7">
            <a:extLst>
              <a:ext uri="{FF2B5EF4-FFF2-40B4-BE49-F238E27FC236}">
                <a16:creationId xmlns:a16="http://schemas.microsoft.com/office/drawing/2014/main" id="{D0B2C301-CAAC-4040-AC67-179F445054C8}"/>
              </a:ext>
            </a:extLst>
          </p:cNvPr>
          <p:cNvPicPr>
            <a:picLocks noChangeAspect="1"/>
          </p:cNvPicPr>
          <p:nvPr/>
        </p:nvPicPr>
        <p:blipFill>
          <a:blip r:embed="rId2"/>
          <a:stretch>
            <a:fillRect/>
          </a:stretch>
        </p:blipFill>
        <p:spPr>
          <a:xfrm>
            <a:off x="7227630" y="1834509"/>
            <a:ext cx="2254731" cy="1409985"/>
          </a:xfrm>
          <a:prstGeom prst="rect">
            <a:avLst/>
          </a:prstGeom>
        </p:spPr>
      </p:pic>
      <p:pic>
        <p:nvPicPr>
          <p:cNvPr id="5" name="Picture 4">
            <a:extLst>
              <a:ext uri="{FF2B5EF4-FFF2-40B4-BE49-F238E27FC236}">
                <a16:creationId xmlns:a16="http://schemas.microsoft.com/office/drawing/2014/main" id="{BBCC225B-0F2D-41FC-8A1A-4447A2249C4F}"/>
              </a:ext>
            </a:extLst>
          </p:cNvPr>
          <p:cNvPicPr>
            <a:picLocks noChangeAspect="1"/>
          </p:cNvPicPr>
          <p:nvPr/>
        </p:nvPicPr>
        <p:blipFill>
          <a:blip r:embed="rId3"/>
          <a:stretch>
            <a:fillRect/>
          </a:stretch>
        </p:blipFill>
        <p:spPr>
          <a:xfrm>
            <a:off x="7227630" y="3506639"/>
            <a:ext cx="2255736" cy="270804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Tree>
    <p:extLst>
      <p:ext uri="{BB962C8B-B14F-4D97-AF65-F5344CB8AC3E}">
        <p14:creationId xmlns:p14="http://schemas.microsoft.com/office/powerpoint/2010/main" val="70056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8591-4C96-4D9C-86BF-8B465525E10D}"/>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D8D77231-23CB-47CE-A6A1-8F724485BBA1}"/>
              </a:ext>
            </a:extLst>
          </p:cNvPr>
          <p:cNvSpPr>
            <a:spLocks noGrp="1"/>
          </p:cNvSpPr>
          <p:nvPr>
            <p:ph type="body" sz="quarter" idx="10"/>
          </p:nvPr>
        </p:nvSpPr>
        <p:spPr/>
        <p:txBody>
          <a:bodyPr/>
          <a:lstStyle/>
          <a:p>
            <a:pPr marL="0" indent="0">
              <a:buNone/>
            </a:pPr>
            <a:r>
              <a:rPr lang="en-US" dirty="0"/>
              <a:t>Contact Information:</a:t>
            </a:r>
          </a:p>
          <a:p>
            <a:pPr marL="0" indent="0">
              <a:buNone/>
            </a:pPr>
            <a:endParaRPr lang="en-US" dirty="0"/>
          </a:p>
          <a:p>
            <a:pPr marL="0" indent="0">
              <a:buNone/>
            </a:pPr>
            <a:r>
              <a:rPr lang="en-US" dirty="0"/>
              <a:t>Stephanie Swords: </a:t>
            </a:r>
            <a:r>
              <a:rPr lang="en-US" dirty="0">
                <a:hlinkClick r:id="rId2"/>
              </a:rPr>
              <a:t>sswords1@jhmi.edu</a:t>
            </a:r>
            <a:endParaRPr lang="en-US" dirty="0"/>
          </a:p>
          <a:p>
            <a:pPr marL="0" indent="0">
              <a:buNone/>
            </a:pPr>
            <a:r>
              <a:rPr lang="en-US" dirty="0"/>
              <a:t>Liz Martinez: </a:t>
            </a:r>
            <a:r>
              <a:rPr lang="en-US" dirty="0">
                <a:hlinkClick r:id="rId3"/>
              </a:rPr>
              <a:t>liz@jhmi.edu</a:t>
            </a:r>
            <a:r>
              <a:rPr lang="en-US" dirty="0"/>
              <a:t> </a:t>
            </a:r>
          </a:p>
          <a:p>
            <a:pPr marL="0" indent="0">
              <a:buNone/>
            </a:pPr>
            <a:r>
              <a:rPr lang="en-US" dirty="0"/>
              <a:t>Suzanna Roettger: </a:t>
            </a:r>
            <a:r>
              <a:rPr lang="sv-SE" dirty="0">
                <a:hlinkClick r:id="rId4"/>
              </a:rPr>
              <a:t>sroettg1@jhmi.edu</a:t>
            </a:r>
            <a:r>
              <a:rPr lang="sv-SE" dirty="0"/>
              <a:t> </a:t>
            </a:r>
            <a:endParaRPr lang="en-US" dirty="0"/>
          </a:p>
          <a:p>
            <a:pPr marL="0" indent="0">
              <a:buNone/>
            </a:pPr>
            <a:r>
              <a:rPr lang="en-US" dirty="0"/>
              <a:t>Lauren Swedberg: </a:t>
            </a:r>
            <a:r>
              <a:rPr lang="en-US" dirty="0">
                <a:hlinkClick r:id="rId5"/>
              </a:rPr>
              <a:t>lswedbe1@jhmi.edu</a:t>
            </a:r>
            <a:r>
              <a:rPr lang="en-US" dirty="0"/>
              <a:t> </a:t>
            </a:r>
          </a:p>
        </p:txBody>
      </p:sp>
    </p:spTree>
    <p:extLst>
      <p:ext uri="{BB962C8B-B14F-4D97-AF65-F5344CB8AC3E}">
        <p14:creationId xmlns:p14="http://schemas.microsoft.com/office/powerpoint/2010/main" val="1136687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6299-85F3-47F7-B1DD-B261B8859887}"/>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0930EAA1-8096-4CF1-A25B-9834DC722AA5}"/>
              </a:ext>
            </a:extLst>
          </p:cNvPr>
          <p:cNvSpPr>
            <a:spLocks noGrp="1"/>
          </p:cNvSpPr>
          <p:nvPr>
            <p:ph idx="1"/>
          </p:nvPr>
        </p:nvSpPr>
        <p:spPr/>
        <p:txBody>
          <a:bodyPr/>
          <a:lstStyle/>
          <a:p>
            <a:r>
              <a:rPr lang="en-US" dirty="0"/>
              <a:t>Rothwell, E., </a:t>
            </a:r>
            <a:r>
              <a:rPr lang="en-US" dirty="0" err="1"/>
              <a:t>Brassil</a:t>
            </a:r>
            <a:r>
              <a:rPr lang="en-US" dirty="0"/>
              <a:t>, D., Barton-Baxter, M., Brownley, K., </a:t>
            </a:r>
            <a:r>
              <a:rPr lang="en-US" dirty="0" err="1"/>
              <a:t>Dickert</a:t>
            </a:r>
            <a:r>
              <a:rPr lang="en-US" dirty="0"/>
              <a:t>, N., Ford, D.,   </a:t>
            </a:r>
            <a:r>
              <a:rPr lang="en-US" dirty="0" err="1"/>
              <a:t>Wilfond</a:t>
            </a:r>
            <a:r>
              <a:rPr lang="en-US" dirty="0"/>
              <a:t>, B. (2021). Informed consent: Old and new challenges in the context of the COVID-19 pandemic. </a:t>
            </a:r>
            <a:r>
              <a:rPr lang="en-US" i="1" dirty="0"/>
              <a:t>Journal of Clinical and Translational Science,</a:t>
            </a:r>
            <a:r>
              <a:rPr lang="en-US" dirty="0"/>
              <a:t> </a:t>
            </a:r>
            <a:r>
              <a:rPr lang="en-US" i="1" dirty="0"/>
              <a:t>5</a:t>
            </a:r>
            <a:r>
              <a:rPr lang="en-US" dirty="0"/>
              <a:t>(1), E105. doi:10.1017/cts.2021.401</a:t>
            </a:r>
          </a:p>
          <a:p>
            <a:endParaRPr lang="en-US" dirty="0"/>
          </a:p>
        </p:txBody>
      </p:sp>
    </p:spTree>
    <p:extLst>
      <p:ext uri="{BB962C8B-B14F-4D97-AF65-F5344CB8AC3E}">
        <p14:creationId xmlns:p14="http://schemas.microsoft.com/office/powerpoint/2010/main" val="3186941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EA3D-BB01-4641-99A1-C0F13395223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D3A6BA9-FE70-4B0E-A8C2-D3B40480532D}"/>
              </a:ext>
            </a:extLst>
          </p:cNvPr>
          <p:cNvSpPr>
            <a:spLocks noGrp="1"/>
          </p:cNvSpPr>
          <p:nvPr>
            <p:ph idx="1"/>
          </p:nvPr>
        </p:nvSpPr>
        <p:spPr/>
        <p:txBody>
          <a:bodyPr>
            <a:normAutofit fontScale="70000" lnSpcReduction="20000"/>
          </a:bodyPr>
          <a:lstStyle/>
          <a:p>
            <a:r>
              <a:rPr lang="en-US" dirty="0"/>
              <a:t>Chen C, Lee PI, Pain KJ, Delgado D, Cole CL, Campion TR Jr. Replacing Paper Informed Consent with Electronic Informed Consent for Research in Academic Medical Centers: A Scoping Review. AMIA </a:t>
            </a:r>
            <a:r>
              <a:rPr lang="en-US" dirty="0" err="1"/>
              <a:t>Jt</a:t>
            </a:r>
            <a:r>
              <a:rPr lang="en-US" dirty="0"/>
              <a:t> Summits </a:t>
            </a:r>
            <a:r>
              <a:rPr lang="en-US" dirty="0" err="1"/>
              <a:t>Transl</a:t>
            </a:r>
            <a:r>
              <a:rPr lang="en-US" dirty="0"/>
              <a:t> Sci Proc. 2020 May 30;2020:80-88. PMID: 32477626; PMCID: PMC7233043.</a:t>
            </a:r>
          </a:p>
          <a:p>
            <a:endParaRPr lang="en-US" dirty="0"/>
          </a:p>
          <a:p>
            <a:r>
              <a:rPr lang="en-US" dirty="0"/>
              <a:t>“Conduct of Clinical Trials of Medical Products During the COVID-19 Public Health Emergency Guidance for Industry, Investigators, and Institutional Review Boards March 2020 Updated on August 30, 2021” </a:t>
            </a:r>
            <a:r>
              <a:rPr lang="en-US" dirty="0">
                <a:hlinkClick r:id="rId2"/>
              </a:rPr>
              <a:t>https://www.fda.gov/media/136238/download</a:t>
            </a:r>
            <a:endParaRPr lang="en-US" dirty="0"/>
          </a:p>
          <a:p>
            <a:endParaRPr lang="en-US" dirty="0"/>
          </a:p>
          <a:p>
            <a:r>
              <a:rPr lang="en-US" dirty="0"/>
              <a:t>“Use of Electronic Informed Consent Questions and Answers Guidance for Institutional Review Boards, Investigators, and Sponsors” December 2016 </a:t>
            </a:r>
            <a:r>
              <a:rPr lang="en-US" dirty="0">
                <a:hlinkClick r:id="rId3"/>
              </a:rPr>
              <a:t>https://www.fda.gov/media/116850/download</a:t>
            </a:r>
            <a:endParaRPr lang="en-US" dirty="0"/>
          </a:p>
          <a:p>
            <a:endParaRPr lang="en-US" dirty="0"/>
          </a:p>
          <a:p>
            <a:r>
              <a:rPr lang="en-US" dirty="0"/>
              <a:t>Vanderbilt Institute for Clinical and Translational Research </a:t>
            </a:r>
            <a:r>
              <a:rPr lang="en-US" dirty="0" err="1"/>
              <a:t>RedCap</a:t>
            </a:r>
            <a:r>
              <a:rPr lang="en-US" dirty="0"/>
              <a:t> </a:t>
            </a:r>
            <a:r>
              <a:rPr lang="en-US" dirty="0" err="1"/>
              <a:t>eConsent</a:t>
            </a:r>
            <a:r>
              <a:rPr lang="en-US" dirty="0"/>
              <a:t> Website </a:t>
            </a:r>
            <a:r>
              <a:rPr lang="en-US" dirty="0">
                <a:hlinkClick r:id="rId4"/>
              </a:rPr>
              <a:t>https://victr.vumc.org/econsent_basics/</a:t>
            </a:r>
            <a:endParaRPr lang="en-US" dirty="0"/>
          </a:p>
          <a:p>
            <a:endParaRPr lang="en-US" dirty="0"/>
          </a:p>
        </p:txBody>
      </p:sp>
    </p:spTree>
    <p:extLst>
      <p:ext uri="{BB962C8B-B14F-4D97-AF65-F5344CB8AC3E}">
        <p14:creationId xmlns:p14="http://schemas.microsoft.com/office/powerpoint/2010/main" val="2765519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D129-2BC0-4664-A2D2-878A2B2562D4}"/>
              </a:ext>
            </a:extLst>
          </p:cNvPr>
          <p:cNvSpPr>
            <a:spLocks noGrp="1"/>
          </p:cNvSpPr>
          <p:nvPr>
            <p:ph type="title"/>
          </p:nvPr>
        </p:nvSpPr>
        <p:spPr/>
        <p:txBody>
          <a:bodyPr/>
          <a:lstStyle/>
          <a:p>
            <a:r>
              <a:rPr lang="en-US" dirty="0"/>
              <a:t>Learning as we go	</a:t>
            </a:r>
          </a:p>
        </p:txBody>
      </p:sp>
      <p:sp>
        <p:nvSpPr>
          <p:cNvPr id="4" name="Content Placeholder 3">
            <a:extLst>
              <a:ext uri="{FF2B5EF4-FFF2-40B4-BE49-F238E27FC236}">
                <a16:creationId xmlns:a16="http://schemas.microsoft.com/office/drawing/2014/main" id="{E5C27E7E-36B3-4FC8-8E98-AAD1FB3A9173}"/>
              </a:ext>
            </a:extLst>
          </p:cNvPr>
          <p:cNvSpPr>
            <a:spLocks noGrp="1"/>
          </p:cNvSpPr>
          <p:nvPr>
            <p:ph idx="1"/>
          </p:nvPr>
        </p:nvSpPr>
        <p:spPr>
          <a:xfrm>
            <a:off x="838200" y="2057783"/>
            <a:ext cx="10515600" cy="4109323"/>
          </a:xfrm>
        </p:spPr>
        <p:txBody>
          <a:bodyPr>
            <a:normAutofit fontScale="92500" lnSpcReduction="10000"/>
          </a:bodyPr>
          <a:lstStyle/>
          <a:p>
            <a:pPr marL="0" indent="0">
              <a:buNone/>
            </a:pPr>
            <a:r>
              <a:rPr lang="en-US" dirty="0"/>
              <a:t>“The pandemic spurred innovation and demonstrated the feasibility of different approaches to informed consent. Most concretely, e-consent and other remote consent methods were rapidly implemented in order to facilitate important research in a situation where traditional methods could not be used. Moving forward, more tools are now available to research teams, but important questions remain regarding how to use these tools most effectively in order to advance key goals of consent. It is especially important that novel platforms be harnessed to address, and not exacerbate, well-known problems with traditional informed consent.” </a:t>
            </a:r>
          </a:p>
          <a:p>
            <a:pPr marL="0" indent="0">
              <a:buNone/>
            </a:pPr>
            <a:endParaRPr lang="en-US" dirty="0"/>
          </a:p>
          <a:p>
            <a:pPr marL="0" indent="0">
              <a:buNone/>
            </a:pPr>
            <a:r>
              <a:rPr lang="en-US" dirty="0"/>
              <a:t>	</a:t>
            </a:r>
            <a:r>
              <a:rPr lang="en-US" sz="2400" dirty="0"/>
              <a:t>Rothwell, E (2021) </a:t>
            </a:r>
            <a:r>
              <a:rPr lang="en-US" sz="2400" i="1" dirty="0"/>
              <a:t>Journal of Clinical and Translational Science.</a:t>
            </a:r>
            <a:endParaRPr lang="en-US" sz="2400" dirty="0"/>
          </a:p>
          <a:p>
            <a:pPr marL="0" indent="0">
              <a:buNone/>
            </a:pPr>
            <a:endParaRPr lang="en-US" dirty="0"/>
          </a:p>
        </p:txBody>
      </p:sp>
    </p:spTree>
    <p:extLst>
      <p:ext uri="{BB962C8B-B14F-4D97-AF65-F5344CB8AC3E}">
        <p14:creationId xmlns:p14="http://schemas.microsoft.com/office/powerpoint/2010/main" val="2154281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8A82-B802-422F-9606-638BA3936E14}"/>
              </a:ext>
            </a:extLst>
          </p:cNvPr>
          <p:cNvSpPr>
            <a:spLocks noGrp="1"/>
          </p:cNvSpPr>
          <p:nvPr>
            <p:ph type="title"/>
          </p:nvPr>
        </p:nvSpPr>
        <p:spPr/>
        <p:txBody>
          <a:bodyPr/>
          <a:lstStyle/>
          <a:p>
            <a:r>
              <a:rPr lang="en-US" dirty="0"/>
              <a:t>“Quick Look Data” at JH</a:t>
            </a:r>
          </a:p>
        </p:txBody>
      </p:sp>
      <p:sp>
        <p:nvSpPr>
          <p:cNvPr id="3" name="Content Placeholder 2">
            <a:extLst>
              <a:ext uri="{FF2B5EF4-FFF2-40B4-BE49-F238E27FC236}">
                <a16:creationId xmlns:a16="http://schemas.microsoft.com/office/drawing/2014/main" id="{A00103FF-D758-4C5E-8F78-8850ACC91D0D}"/>
              </a:ext>
            </a:extLst>
          </p:cNvPr>
          <p:cNvSpPr>
            <a:spLocks noGrp="1"/>
          </p:cNvSpPr>
          <p:nvPr>
            <p:ph idx="1"/>
          </p:nvPr>
        </p:nvSpPr>
        <p:spPr>
          <a:xfrm>
            <a:off x="970722" y="2269818"/>
            <a:ext cx="10515600" cy="4109323"/>
          </a:xfrm>
        </p:spPr>
        <p:txBody>
          <a:bodyPr/>
          <a:lstStyle/>
          <a:p>
            <a:r>
              <a:rPr lang="en-US" dirty="0"/>
              <a:t>The RPSS (Research Participant Satisfaction Survey)</a:t>
            </a:r>
          </a:p>
          <a:p>
            <a:r>
              <a:rPr lang="en-US" dirty="0"/>
              <a:t>For 5 years we have been asking questions about how well the consent and consent discussions prepared participants for what to expect during the study</a:t>
            </a:r>
          </a:p>
          <a:p>
            <a:r>
              <a:rPr lang="en-US" dirty="0"/>
              <a:t>During the pandemic we added a couple of questions about how consent was conducted</a:t>
            </a:r>
          </a:p>
          <a:p>
            <a:r>
              <a:rPr lang="en-US" dirty="0"/>
              <a:t>Surveys completed July 2021 and February 2022</a:t>
            </a:r>
          </a:p>
        </p:txBody>
      </p:sp>
    </p:spTree>
    <p:extLst>
      <p:ext uri="{BB962C8B-B14F-4D97-AF65-F5344CB8AC3E}">
        <p14:creationId xmlns:p14="http://schemas.microsoft.com/office/powerpoint/2010/main" val="1379460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8A82-B802-422F-9606-638BA3936E14}"/>
              </a:ext>
            </a:extLst>
          </p:cNvPr>
          <p:cNvSpPr>
            <a:spLocks noGrp="1"/>
          </p:cNvSpPr>
          <p:nvPr>
            <p:ph type="title"/>
          </p:nvPr>
        </p:nvSpPr>
        <p:spPr/>
        <p:txBody>
          <a:bodyPr/>
          <a:lstStyle/>
          <a:p>
            <a:r>
              <a:rPr lang="en-US" dirty="0"/>
              <a:t>“Quick Look Data” at JH</a:t>
            </a:r>
          </a:p>
        </p:txBody>
      </p:sp>
      <p:graphicFrame>
        <p:nvGraphicFramePr>
          <p:cNvPr id="6" name="Content Placeholder 5">
            <a:extLst>
              <a:ext uri="{FF2B5EF4-FFF2-40B4-BE49-F238E27FC236}">
                <a16:creationId xmlns:a16="http://schemas.microsoft.com/office/drawing/2014/main" id="{F3B041E4-9312-4562-922D-896879207A56}"/>
              </a:ext>
            </a:extLst>
          </p:cNvPr>
          <p:cNvGraphicFramePr>
            <a:graphicFrameLocks noGrp="1"/>
          </p:cNvGraphicFramePr>
          <p:nvPr>
            <p:ph idx="1"/>
            <p:extLst>
              <p:ext uri="{D42A27DB-BD31-4B8C-83A1-F6EECF244321}">
                <p14:modId xmlns:p14="http://schemas.microsoft.com/office/powerpoint/2010/main" val="3996257865"/>
              </p:ext>
            </p:extLst>
          </p:nvPr>
        </p:nvGraphicFramePr>
        <p:xfrm>
          <a:off x="282804" y="1581150"/>
          <a:ext cx="11623250" cy="5036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2880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8A82-B802-422F-9606-638BA3936E14}"/>
              </a:ext>
            </a:extLst>
          </p:cNvPr>
          <p:cNvSpPr>
            <a:spLocks noGrp="1"/>
          </p:cNvSpPr>
          <p:nvPr>
            <p:ph type="title"/>
          </p:nvPr>
        </p:nvSpPr>
        <p:spPr/>
        <p:txBody>
          <a:bodyPr/>
          <a:lstStyle/>
          <a:p>
            <a:r>
              <a:rPr lang="en-US" dirty="0"/>
              <a:t>“Quick Look Data” at JH</a:t>
            </a:r>
          </a:p>
        </p:txBody>
      </p:sp>
      <p:sp>
        <p:nvSpPr>
          <p:cNvPr id="3" name="Content Placeholder 2">
            <a:extLst>
              <a:ext uri="{FF2B5EF4-FFF2-40B4-BE49-F238E27FC236}">
                <a16:creationId xmlns:a16="http://schemas.microsoft.com/office/drawing/2014/main" id="{7A34FAB8-7618-44DB-8B02-BFDE4A7F14D3}"/>
              </a:ext>
            </a:extLst>
          </p:cNvPr>
          <p:cNvSpPr>
            <a:spLocks noGrp="1"/>
          </p:cNvSpPr>
          <p:nvPr>
            <p:ph idx="1"/>
          </p:nvPr>
        </p:nvSpPr>
        <p:spPr/>
        <p:txBody>
          <a:bodyPr/>
          <a:lstStyle/>
          <a:p>
            <a:endParaRPr lang="en-US"/>
          </a:p>
        </p:txBody>
      </p:sp>
      <p:graphicFrame>
        <p:nvGraphicFramePr>
          <p:cNvPr id="5" name="Content Placeholder 6">
            <a:extLst>
              <a:ext uri="{FF2B5EF4-FFF2-40B4-BE49-F238E27FC236}">
                <a16:creationId xmlns:a16="http://schemas.microsoft.com/office/drawing/2014/main" id="{0C654D55-1247-4DFB-84D4-44E8E5394F08}"/>
              </a:ext>
            </a:extLst>
          </p:cNvPr>
          <p:cNvGraphicFramePr>
            <a:graphicFrameLocks/>
          </p:cNvGraphicFramePr>
          <p:nvPr>
            <p:extLst>
              <p:ext uri="{D42A27DB-BD31-4B8C-83A1-F6EECF244321}">
                <p14:modId xmlns:p14="http://schemas.microsoft.com/office/powerpoint/2010/main" val="1973378396"/>
              </p:ext>
            </p:extLst>
          </p:nvPr>
        </p:nvGraphicFramePr>
        <p:xfrm>
          <a:off x="216816" y="1580705"/>
          <a:ext cx="11736371" cy="5093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369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71C0-64C1-46F5-A9CE-2D32C265A1EC}"/>
              </a:ext>
            </a:extLst>
          </p:cNvPr>
          <p:cNvSpPr>
            <a:spLocks noGrp="1"/>
          </p:cNvSpPr>
          <p:nvPr>
            <p:ph type="title"/>
          </p:nvPr>
        </p:nvSpPr>
        <p:spPr/>
        <p:txBody>
          <a:bodyPr/>
          <a:lstStyle/>
          <a:p>
            <a:r>
              <a:rPr lang="en-US" dirty="0"/>
              <a:t>Remote Consent</a:t>
            </a:r>
          </a:p>
        </p:txBody>
      </p:sp>
      <p:sp>
        <p:nvSpPr>
          <p:cNvPr id="3" name="Content Placeholder 2">
            <a:extLst>
              <a:ext uri="{FF2B5EF4-FFF2-40B4-BE49-F238E27FC236}">
                <a16:creationId xmlns:a16="http://schemas.microsoft.com/office/drawing/2014/main" id="{04CF6D84-D187-444F-9183-885F8A09F009}"/>
              </a:ext>
            </a:extLst>
          </p:cNvPr>
          <p:cNvSpPr>
            <a:spLocks noGrp="1"/>
          </p:cNvSpPr>
          <p:nvPr>
            <p:ph idx="1"/>
          </p:nvPr>
        </p:nvSpPr>
        <p:spPr/>
        <p:txBody>
          <a:bodyPr/>
          <a:lstStyle/>
          <a:p>
            <a:pPr marL="0" indent="0">
              <a:buNone/>
            </a:pPr>
            <a:endParaRPr lang="en-US" b="1" dirty="0">
              <a:solidFill>
                <a:srgbClr val="5984E5"/>
              </a:solidFill>
            </a:endParaRPr>
          </a:p>
          <a:p>
            <a:pPr marL="0" indent="0">
              <a:buNone/>
            </a:pPr>
            <a:endParaRPr lang="en-US" b="1" dirty="0">
              <a:solidFill>
                <a:srgbClr val="5984E5"/>
              </a:solidFill>
            </a:endParaRPr>
          </a:p>
          <a:p>
            <a:pPr marL="0" indent="0">
              <a:buNone/>
            </a:pPr>
            <a:r>
              <a:rPr lang="en-US" b="1" dirty="0">
                <a:solidFill>
                  <a:srgbClr val="5984E5"/>
                </a:solidFill>
              </a:rPr>
              <a:t>Remote consent </a:t>
            </a:r>
            <a:r>
              <a:rPr lang="en-US" dirty="0"/>
              <a:t>is a consent process that allows the person conducting the consent and the potential participant to engage in the informed </a:t>
            </a:r>
            <a:r>
              <a:rPr lang="en-US" b="1" dirty="0">
                <a:solidFill>
                  <a:srgbClr val="5984E5"/>
                </a:solidFill>
                <a:effectLst>
                  <a:innerShdw blurRad="63500" dist="50800" dir="16200000">
                    <a:srgbClr val="5984E5">
                      <a:alpha val="50000"/>
                    </a:srgbClr>
                  </a:innerShdw>
                </a:effectLst>
              </a:rPr>
              <a:t>consent process </a:t>
            </a:r>
            <a:r>
              <a:rPr lang="en-US" dirty="0"/>
              <a:t>in a way that is similar to what would be conducted in-person under normal circumstances </a:t>
            </a:r>
            <a:r>
              <a:rPr lang="en-US" b="1" dirty="0">
                <a:solidFill>
                  <a:srgbClr val="5984E5"/>
                </a:solidFill>
              </a:rPr>
              <a:t>without being in the same physical location</a:t>
            </a:r>
            <a:r>
              <a:rPr lang="en-US" dirty="0"/>
              <a:t>. </a:t>
            </a:r>
            <a:endParaRPr lang="en-US" sz="2400" dirty="0"/>
          </a:p>
          <a:p>
            <a:pPr marL="0" indent="0">
              <a:buNone/>
            </a:pPr>
            <a:endParaRPr lang="en-US" dirty="0"/>
          </a:p>
        </p:txBody>
      </p:sp>
    </p:spTree>
    <p:extLst>
      <p:ext uri="{BB962C8B-B14F-4D97-AF65-F5344CB8AC3E}">
        <p14:creationId xmlns:p14="http://schemas.microsoft.com/office/powerpoint/2010/main" val="408130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5208-C54D-4140-A94F-5CCE3AFC6435}"/>
              </a:ext>
            </a:extLst>
          </p:cNvPr>
          <p:cNvSpPr>
            <a:spLocks noGrp="1"/>
          </p:cNvSpPr>
          <p:nvPr>
            <p:ph type="title"/>
          </p:nvPr>
        </p:nvSpPr>
        <p:spPr/>
        <p:txBody>
          <a:bodyPr/>
          <a:lstStyle/>
          <a:p>
            <a:r>
              <a:rPr lang="en-US" dirty="0" err="1"/>
              <a:t>eConsent</a:t>
            </a:r>
            <a:endParaRPr lang="en-US" dirty="0"/>
          </a:p>
        </p:txBody>
      </p:sp>
      <p:sp>
        <p:nvSpPr>
          <p:cNvPr id="3" name="Content Placeholder 2">
            <a:extLst>
              <a:ext uri="{FF2B5EF4-FFF2-40B4-BE49-F238E27FC236}">
                <a16:creationId xmlns:a16="http://schemas.microsoft.com/office/drawing/2014/main" id="{06BE3A52-D6C5-4ADA-AE30-C33C73915A76}"/>
              </a:ext>
            </a:extLst>
          </p:cNvPr>
          <p:cNvSpPr>
            <a:spLocks noGrp="1"/>
          </p:cNvSpPr>
          <p:nvPr>
            <p:ph idx="1"/>
          </p:nvPr>
        </p:nvSpPr>
        <p:spPr/>
        <p:txBody>
          <a:bodyPr/>
          <a:lstStyle/>
          <a:p>
            <a:pPr marL="0" lvl="0" indent="0">
              <a:buNone/>
            </a:pPr>
            <a:endParaRPr lang="en-US" b="1" dirty="0">
              <a:solidFill>
                <a:srgbClr val="5984E5"/>
              </a:solidFill>
            </a:endParaRPr>
          </a:p>
          <a:p>
            <a:pPr marL="0" lvl="0" indent="0">
              <a:buNone/>
            </a:pPr>
            <a:endParaRPr lang="en-US" b="1" dirty="0">
              <a:solidFill>
                <a:srgbClr val="5984E5"/>
              </a:solidFill>
            </a:endParaRPr>
          </a:p>
          <a:p>
            <a:pPr marL="0" lvl="0" indent="0">
              <a:buNone/>
            </a:pPr>
            <a:r>
              <a:rPr lang="en-US" b="1" dirty="0">
                <a:solidFill>
                  <a:srgbClr val="5984E5"/>
                </a:solidFill>
              </a:rPr>
              <a:t>eConsent</a:t>
            </a:r>
            <a:r>
              <a:rPr lang="en-US" dirty="0"/>
              <a:t> is an </a:t>
            </a:r>
            <a:r>
              <a:rPr lang="en-US" b="1" dirty="0">
                <a:solidFill>
                  <a:srgbClr val="5984E5"/>
                </a:solidFill>
              </a:rPr>
              <a:t>electronic </a:t>
            </a:r>
            <a:r>
              <a:rPr lang="en-US" dirty="0"/>
              <a:t>media/format that can be used to </a:t>
            </a:r>
            <a:r>
              <a:rPr lang="en-US" i="1" dirty="0"/>
              <a:t>supplement</a:t>
            </a:r>
            <a:r>
              <a:rPr lang="en-US" dirty="0"/>
              <a:t> or </a:t>
            </a:r>
            <a:r>
              <a:rPr lang="en-US" i="1" dirty="0"/>
              <a:t>replace</a:t>
            </a:r>
            <a:r>
              <a:rPr lang="en-US" dirty="0"/>
              <a:t> paper-based informed consent forms </a:t>
            </a:r>
            <a:r>
              <a:rPr lang="en-US" b="1" dirty="0">
                <a:solidFill>
                  <a:srgbClr val="5984E5"/>
                </a:solidFill>
              </a:rPr>
              <a:t>to provide information</a:t>
            </a:r>
            <a:r>
              <a:rPr lang="en-US" dirty="0"/>
              <a:t> to a potential research participant. It can also be used to </a:t>
            </a:r>
            <a:r>
              <a:rPr lang="en-US" b="1" dirty="0">
                <a:solidFill>
                  <a:srgbClr val="5984E5"/>
                </a:solidFill>
              </a:rPr>
              <a:t>obtain documentation </a:t>
            </a:r>
            <a:r>
              <a:rPr lang="en-US" dirty="0"/>
              <a:t>of consent (e-signatures.) </a:t>
            </a:r>
          </a:p>
          <a:p>
            <a:pPr marL="0" lvl="0" indent="0">
              <a:buNone/>
            </a:pPr>
            <a:endParaRPr lang="en-US" dirty="0"/>
          </a:p>
          <a:p>
            <a:pPr marL="0" lvl="0" indent="0">
              <a:buNone/>
            </a:pPr>
            <a:r>
              <a:rPr lang="en-US" dirty="0" err="1"/>
              <a:t>eConsent</a:t>
            </a:r>
            <a:r>
              <a:rPr lang="en-US" dirty="0"/>
              <a:t> can be conducted both in person or remotely. </a:t>
            </a:r>
          </a:p>
          <a:p>
            <a:pPr marL="0" indent="0">
              <a:buNone/>
            </a:pPr>
            <a:endParaRPr lang="en-US" dirty="0"/>
          </a:p>
        </p:txBody>
      </p:sp>
    </p:spTree>
    <p:extLst>
      <p:ext uri="{BB962C8B-B14F-4D97-AF65-F5344CB8AC3E}">
        <p14:creationId xmlns:p14="http://schemas.microsoft.com/office/powerpoint/2010/main" val="217823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16F4-9292-4299-B420-B48E222C4ED7}"/>
              </a:ext>
            </a:extLst>
          </p:cNvPr>
          <p:cNvSpPr>
            <a:spLocks noGrp="1"/>
          </p:cNvSpPr>
          <p:nvPr>
            <p:ph type="title"/>
          </p:nvPr>
        </p:nvSpPr>
        <p:spPr/>
        <p:txBody>
          <a:bodyPr/>
          <a:lstStyle/>
          <a:p>
            <a:r>
              <a:rPr lang="en-US" dirty="0"/>
              <a:t>Remote and eConsent</a:t>
            </a:r>
          </a:p>
        </p:txBody>
      </p:sp>
      <p:sp>
        <p:nvSpPr>
          <p:cNvPr id="3" name="Content Placeholder 2">
            <a:extLst>
              <a:ext uri="{FF2B5EF4-FFF2-40B4-BE49-F238E27FC236}">
                <a16:creationId xmlns:a16="http://schemas.microsoft.com/office/drawing/2014/main" id="{7535DE94-892E-4D62-BF9C-011D47BE74E8}"/>
              </a:ext>
            </a:extLst>
          </p:cNvPr>
          <p:cNvSpPr>
            <a:spLocks noGrp="1"/>
          </p:cNvSpPr>
          <p:nvPr>
            <p:ph idx="1"/>
          </p:nvPr>
        </p:nvSpPr>
        <p:spPr/>
        <p:txBody>
          <a:bodyPr>
            <a:normAutofit fontScale="92500" lnSpcReduction="10000"/>
          </a:bodyPr>
          <a:lstStyle/>
          <a:p>
            <a:pPr marL="0" lvl="0" indent="0">
              <a:buNone/>
            </a:pPr>
            <a:endParaRPr lang="en-US" dirty="0"/>
          </a:p>
          <a:p>
            <a:pPr marL="0" lvl="0" indent="0">
              <a:buNone/>
            </a:pPr>
            <a:r>
              <a:rPr lang="en-US" dirty="0"/>
              <a:t>Combinations of remote, e-consent, and or e-signatures can be used together to accomplish the Informed Consent Process. </a:t>
            </a:r>
          </a:p>
          <a:p>
            <a:pPr marL="0" lvl="0" indent="0">
              <a:buNone/>
            </a:pPr>
            <a:endParaRPr lang="en-US" sz="1900" dirty="0"/>
          </a:p>
          <a:p>
            <a:pPr marL="0" lvl="0" indent="0">
              <a:buNone/>
            </a:pPr>
            <a:r>
              <a:rPr lang="en-US" dirty="0"/>
              <a:t>How these modalities are implemented should take into consideration the qualities of the research study, the type of participants, regulations, institutional policies and the research team itself. </a:t>
            </a:r>
          </a:p>
          <a:p>
            <a:pPr marL="0" lvl="0" indent="0">
              <a:buNone/>
            </a:pPr>
            <a:endParaRPr lang="en-US" b="1" dirty="0"/>
          </a:p>
          <a:p>
            <a:pPr marL="0" lvl="0" indent="0">
              <a:buNone/>
            </a:pPr>
            <a:r>
              <a:rPr lang="en-US" b="1" dirty="0"/>
              <a:t>There is no single “best way” to execute these consent modalities for </a:t>
            </a:r>
            <a:r>
              <a:rPr lang="en-US" b="1" i="1" dirty="0"/>
              <a:t>all</a:t>
            </a:r>
            <a:r>
              <a:rPr lang="en-US" b="1" dirty="0"/>
              <a:t> research.</a:t>
            </a:r>
          </a:p>
          <a:p>
            <a:pPr marL="0" indent="0">
              <a:buNone/>
            </a:pPr>
            <a:endParaRPr lang="en-US" dirty="0"/>
          </a:p>
        </p:txBody>
      </p:sp>
    </p:spTree>
    <p:extLst>
      <p:ext uri="{BB962C8B-B14F-4D97-AF65-F5344CB8AC3E}">
        <p14:creationId xmlns:p14="http://schemas.microsoft.com/office/powerpoint/2010/main" val="326057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5080-E59D-45E4-AB21-143449381F21}"/>
              </a:ext>
            </a:extLst>
          </p:cNvPr>
          <p:cNvSpPr>
            <a:spLocks noGrp="1"/>
          </p:cNvSpPr>
          <p:nvPr>
            <p:ph type="title"/>
          </p:nvPr>
        </p:nvSpPr>
        <p:spPr/>
        <p:txBody>
          <a:bodyPr/>
          <a:lstStyle/>
          <a:p>
            <a:r>
              <a:rPr lang="en-US" dirty="0"/>
              <a:t>Use of Remote and </a:t>
            </a:r>
            <a:r>
              <a:rPr lang="en-US" dirty="0" err="1"/>
              <a:t>eConsent</a:t>
            </a:r>
            <a:endParaRPr lang="en-US" dirty="0"/>
          </a:p>
        </p:txBody>
      </p:sp>
      <p:graphicFrame>
        <p:nvGraphicFramePr>
          <p:cNvPr id="4" name="Content Placeholder 9">
            <a:extLst>
              <a:ext uri="{FF2B5EF4-FFF2-40B4-BE49-F238E27FC236}">
                <a16:creationId xmlns:a16="http://schemas.microsoft.com/office/drawing/2014/main" id="{BBF42DB4-24FB-4D60-A733-8E6C63FB5F31}"/>
              </a:ext>
            </a:extLst>
          </p:cNvPr>
          <p:cNvGraphicFramePr>
            <a:graphicFrameLocks/>
          </p:cNvGraphicFramePr>
          <p:nvPr>
            <p:extLst>
              <p:ext uri="{D42A27DB-BD31-4B8C-83A1-F6EECF244321}">
                <p14:modId xmlns:p14="http://schemas.microsoft.com/office/powerpoint/2010/main" val="3517309625"/>
              </p:ext>
            </p:extLst>
          </p:nvPr>
        </p:nvGraphicFramePr>
        <p:xfrm>
          <a:off x="1646941" y="1580705"/>
          <a:ext cx="8581142" cy="430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097C599-2707-429D-A1A3-53553478BB0F}"/>
              </a:ext>
            </a:extLst>
          </p:cNvPr>
          <p:cNvSpPr txBox="1"/>
          <p:nvPr/>
        </p:nvSpPr>
        <p:spPr>
          <a:xfrm>
            <a:off x="2313942" y="4138480"/>
            <a:ext cx="2944510" cy="1323439"/>
          </a:xfrm>
          <a:prstGeom prst="rect">
            <a:avLst/>
          </a:prstGeom>
          <a:noFill/>
        </p:spPr>
        <p:txBody>
          <a:bodyPr wrap="square" rtlCol="0">
            <a:spAutoFit/>
          </a:bodyPr>
          <a:lstStyle/>
          <a:p>
            <a:pPr lvl="0" algn="ctr"/>
            <a:r>
              <a:rPr lang="en-US" sz="2000" b="1" dirty="0">
                <a:solidFill>
                  <a:srgbClr val="FFFF00"/>
                </a:solidFill>
                <a:latin typeface="Calibri" panose="020F0502020204030204" pitchFamily="34" charset="0"/>
                <a:cs typeface="Calibri" panose="020F0502020204030204" pitchFamily="34" charset="0"/>
              </a:rPr>
              <a:t>Participants*</a:t>
            </a:r>
          </a:p>
          <a:p>
            <a:pPr lvl="0" algn="ctr"/>
            <a:r>
              <a:rPr lang="en-US" sz="2000" dirty="0">
                <a:solidFill>
                  <a:schemeClr val="bg1"/>
                </a:solidFill>
                <a:latin typeface="Calibri" panose="020F0502020204030204" pitchFamily="34" charset="0"/>
                <a:cs typeface="Calibri" panose="020F0502020204030204" pitchFamily="34" charset="0"/>
              </a:rPr>
              <a:t>Demographics</a:t>
            </a:r>
          </a:p>
          <a:p>
            <a:pPr lvl="0" algn="ctr"/>
            <a:r>
              <a:rPr lang="en-US" sz="2000" dirty="0">
                <a:solidFill>
                  <a:schemeClr val="bg1"/>
                </a:solidFill>
                <a:latin typeface="Calibri" panose="020F0502020204030204" pitchFamily="34" charset="0"/>
                <a:cs typeface="Calibri" panose="020F0502020204030204" pitchFamily="34" charset="0"/>
              </a:rPr>
              <a:t>Access to Technology</a:t>
            </a:r>
          </a:p>
          <a:p>
            <a:pPr lvl="0" algn="ctr"/>
            <a:r>
              <a:rPr lang="en-US" sz="2000" dirty="0">
                <a:solidFill>
                  <a:schemeClr val="bg1"/>
                </a:solidFill>
                <a:latin typeface="Calibri" panose="020F0502020204030204" pitchFamily="34" charset="0"/>
                <a:cs typeface="Calibri" panose="020F0502020204030204" pitchFamily="34" charset="0"/>
              </a:rPr>
              <a:t>Trust/Acceptance</a:t>
            </a:r>
          </a:p>
        </p:txBody>
      </p:sp>
      <p:sp>
        <p:nvSpPr>
          <p:cNvPr id="6" name="TextBox 5">
            <a:extLst>
              <a:ext uri="{FF2B5EF4-FFF2-40B4-BE49-F238E27FC236}">
                <a16:creationId xmlns:a16="http://schemas.microsoft.com/office/drawing/2014/main" id="{C0C20756-68B1-46BC-A54E-057AEB8874EF}"/>
              </a:ext>
            </a:extLst>
          </p:cNvPr>
          <p:cNvSpPr txBox="1"/>
          <p:nvPr/>
        </p:nvSpPr>
        <p:spPr>
          <a:xfrm>
            <a:off x="6281275" y="4138480"/>
            <a:ext cx="3869924" cy="1631216"/>
          </a:xfrm>
          <a:prstGeom prst="rect">
            <a:avLst/>
          </a:prstGeom>
          <a:noFill/>
        </p:spPr>
        <p:txBody>
          <a:bodyPr wrap="square" rtlCol="0">
            <a:spAutoFit/>
          </a:bodyPr>
          <a:lstStyle/>
          <a:p>
            <a:pPr lvl="0" algn="ctr"/>
            <a:r>
              <a:rPr lang="en-US" sz="2000" b="1" dirty="0">
                <a:solidFill>
                  <a:srgbClr val="FFFF00"/>
                </a:solidFill>
                <a:latin typeface="Calibri" panose="020F0502020204030204" pitchFamily="34" charset="0"/>
                <a:cs typeface="Calibri" panose="020F0502020204030204" pitchFamily="34" charset="0"/>
              </a:rPr>
              <a:t>Institution</a:t>
            </a:r>
          </a:p>
          <a:p>
            <a:pPr lvl="0" algn="ctr"/>
            <a:r>
              <a:rPr lang="en-US" sz="2000" dirty="0">
                <a:solidFill>
                  <a:schemeClr val="bg1"/>
                </a:solidFill>
                <a:latin typeface="Calibri" panose="020F0502020204030204" pitchFamily="34" charset="0"/>
                <a:cs typeface="Calibri" panose="020F0502020204030204" pitchFamily="34" charset="0"/>
              </a:rPr>
              <a:t>Local Resources</a:t>
            </a:r>
          </a:p>
          <a:p>
            <a:pPr lvl="0" algn="ctr"/>
            <a:r>
              <a:rPr lang="en-US" sz="2000" dirty="0">
                <a:solidFill>
                  <a:schemeClr val="bg1"/>
                </a:solidFill>
                <a:latin typeface="Calibri" panose="020F0502020204030204" pitchFamily="34" charset="0"/>
                <a:cs typeface="Calibri" panose="020F0502020204030204" pitchFamily="34" charset="0"/>
              </a:rPr>
              <a:t>IRB and Institutional Policy</a:t>
            </a:r>
          </a:p>
          <a:p>
            <a:pPr lvl="0" algn="ctr"/>
            <a:r>
              <a:rPr lang="en-US" sz="2000" dirty="0">
                <a:solidFill>
                  <a:schemeClr val="bg1"/>
                </a:solidFill>
                <a:latin typeface="Calibri" panose="020F0502020204030204" pitchFamily="34" charset="0"/>
                <a:cs typeface="Calibri" panose="020F0502020204030204" pitchFamily="34" charset="0"/>
              </a:rPr>
              <a:t>Laws/Regulations</a:t>
            </a:r>
          </a:p>
          <a:p>
            <a:pPr lvl="0" algn="ctr"/>
            <a:endParaRPr lang="en-US"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E3DFFD1-05B9-4EB0-B8D0-42B6D233F8A5}"/>
              </a:ext>
            </a:extLst>
          </p:cNvPr>
          <p:cNvSpPr txBox="1"/>
          <p:nvPr/>
        </p:nvSpPr>
        <p:spPr>
          <a:xfrm>
            <a:off x="2183975" y="1840462"/>
            <a:ext cx="3204445" cy="1631216"/>
          </a:xfrm>
          <a:prstGeom prst="rect">
            <a:avLst/>
          </a:prstGeom>
          <a:noFill/>
        </p:spPr>
        <p:txBody>
          <a:bodyPr wrap="square" rtlCol="0">
            <a:spAutoFit/>
          </a:bodyPr>
          <a:lstStyle/>
          <a:p>
            <a:pPr lvl="0" algn="ctr"/>
            <a:r>
              <a:rPr lang="en-US" sz="2000" b="1" dirty="0">
                <a:solidFill>
                  <a:srgbClr val="FFFF00"/>
                </a:solidFill>
                <a:latin typeface="Calibri" panose="020F0502020204030204" pitchFamily="34" charset="0"/>
                <a:cs typeface="Calibri" panose="020F0502020204030204" pitchFamily="34" charset="0"/>
              </a:rPr>
              <a:t>The Research</a:t>
            </a:r>
          </a:p>
          <a:p>
            <a:pPr lvl="0" algn="ctr"/>
            <a:r>
              <a:rPr lang="en-US" sz="2000" dirty="0">
                <a:solidFill>
                  <a:schemeClr val="bg1"/>
                </a:solidFill>
                <a:latin typeface="Calibri" panose="020F0502020204030204" pitchFamily="34" charset="0"/>
                <a:cs typeface="Calibri" panose="020F0502020204030204" pitchFamily="34" charset="0"/>
              </a:rPr>
              <a:t>Level of Risk</a:t>
            </a:r>
          </a:p>
          <a:p>
            <a:pPr algn="ctr"/>
            <a:r>
              <a:rPr lang="en-US" sz="2000" dirty="0">
                <a:solidFill>
                  <a:schemeClr val="bg1"/>
                </a:solidFill>
                <a:latin typeface="Calibri" panose="020F0502020204030204" pitchFamily="34" charset="0"/>
                <a:cs typeface="Calibri" panose="020F0502020204030204" pitchFamily="34" charset="0"/>
              </a:rPr>
              <a:t>Complexity of the Study</a:t>
            </a:r>
          </a:p>
          <a:p>
            <a:pPr lvl="0" algn="ctr"/>
            <a:r>
              <a:rPr lang="en-US" sz="2000" dirty="0">
                <a:solidFill>
                  <a:schemeClr val="bg1"/>
                </a:solidFill>
                <a:latin typeface="Calibri" panose="020F0502020204030204" pitchFamily="34" charset="0"/>
                <a:cs typeface="Calibri" panose="020F0502020204030204" pitchFamily="34" charset="0"/>
              </a:rPr>
              <a:t>Acuity of Disease</a:t>
            </a:r>
          </a:p>
          <a:p>
            <a:pPr lvl="0" algn="ctr"/>
            <a:r>
              <a:rPr lang="en-US" sz="2000" dirty="0">
                <a:solidFill>
                  <a:schemeClr val="bg1"/>
                </a:solidFill>
                <a:latin typeface="Calibri" panose="020F0502020204030204" pitchFamily="34" charset="0"/>
                <a:cs typeface="Calibri" panose="020F0502020204030204" pitchFamily="34" charset="0"/>
              </a:rPr>
              <a:t># of consents</a:t>
            </a:r>
          </a:p>
        </p:txBody>
      </p:sp>
      <p:sp>
        <p:nvSpPr>
          <p:cNvPr id="8" name="TextBox 7">
            <a:extLst>
              <a:ext uri="{FF2B5EF4-FFF2-40B4-BE49-F238E27FC236}">
                <a16:creationId xmlns:a16="http://schemas.microsoft.com/office/drawing/2014/main" id="{D7C6C52D-2F9E-4278-A42E-8189B52E3441}"/>
              </a:ext>
            </a:extLst>
          </p:cNvPr>
          <p:cNvSpPr txBox="1"/>
          <p:nvPr/>
        </p:nvSpPr>
        <p:spPr>
          <a:xfrm>
            <a:off x="6803582" y="1994350"/>
            <a:ext cx="2825310" cy="1323439"/>
          </a:xfrm>
          <a:prstGeom prst="rect">
            <a:avLst/>
          </a:prstGeom>
          <a:noFill/>
        </p:spPr>
        <p:txBody>
          <a:bodyPr wrap="square" rtlCol="0">
            <a:spAutoFit/>
          </a:bodyPr>
          <a:lstStyle/>
          <a:p>
            <a:pPr lvl="0" algn="ctr"/>
            <a:r>
              <a:rPr lang="en-US" sz="2000" b="1" dirty="0">
                <a:solidFill>
                  <a:srgbClr val="FFFF00"/>
                </a:solidFill>
                <a:latin typeface="Calibri" panose="020F0502020204030204" pitchFamily="34" charset="0"/>
                <a:cs typeface="Calibri" panose="020F0502020204030204" pitchFamily="34" charset="0"/>
              </a:rPr>
              <a:t>Research Team</a:t>
            </a:r>
          </a:p>
          <a:p>
            <a:pPr lvl="0" algn="ctr"/>
            <a:r>
              <a:rPr lang="en-US" sz="2000" dirty="0">
                <a:solidFill>
                  <a:schemeClr val="bg1"/>
                </a:solidFill>
                <a:latin typeface="Calibri" panose="020F0502020204030204" pitchFamily="34" charset="0"/>
                <a:cs typeface="Calibri" panose="020F0502020204030204" pitchFamily="34" charset="0"/>
              </a:rPr>
              <a:t>Level of Training</a:t>
            </a:r>
          </a:p>
          <a:p>
            <a:pPr algn="ctr"/>
            <a:r>
              <a:rPr lang="en-US" sz="2000" dirty="0">
                <a:solidFill>
                  <a:schemeClr val="bg1"/>
                </a:solidFill>
                <a:latin typeface="Calibri" panose="020F0502020204030204" pitchFamily="34" charset="0"/>
                <a:cs typeface="Calibri" panose="020F0502020204030204" pitchFamily="34" charset="0"/>
              </a:rPr>
              <a:t>Communication Ability</a:t>
            </a:r>
          </a:p>
          <a:p>
            <a:pPr lvl="0" algn="ctr"/>
            <a:r>
              <a:rPr lang="en-US" sz="2000" dirty="0">
                <a:solidFill>
                  <a:schemeClr val="bg1"/>
                </a:solidFill>
                <a:latin typeface="Calibri" panose="020F0502020204030204" pitchFamily="34" charset="0"/>
                <a:cs typeface="Calibri" panose="020F0502020204030204" pitchFamily="34" charset="0"/>
              </a:rPr>
              <a:t>Access to Technology</a:t>
            </a:r>
          </a:p>
        </p:txBody>
      </p:sp>
      <p:sp>
        <p:nvSpPr>
          <p:cNvPr id="9" name="TextBox 8">
            <a:extLst>
              <a:ext uri="{FF2B5EF4-FFF2-40B4-BE49-F238E27FC236}">
                <a16:creationId xmlns:a16="http://schemas.microsoft.com/office/drawing/2014/main" id="{EF27E573-5C9A-4E75-B36C-AAC98D08FEBD}"/>
              </a:ext>
            </a:extLst>
          </p:cNvPr>
          <p:cNvSpPr txBox="1"/>
          <p:nvPr/>
        </p:nvSpPr>
        <p:spPr>
          <a:xfrm>
            <a:off x="5273976" y="3429000"/>
            <a:ext cx="1354605" cy="646331"/>
          </a:xfrm>
          <a:prstGeom prst="rect">
            <a:avLst/>
          </a:prstGeom>
          <a:noFill/>
        </p:spPr>
        <p:txBody>
          <a:bodyPr wrap="square" rtlCol="0">
            <a:spAutoFit/>
          </a:bodyPr>
          <a:lstStyle/>
          <a:p>
            <a:pPr algn="ctr"/>
            <a:r>
              <a:rPr lang="en-US" b="1" dirty="0">
                <a:solidFill>
                  <a:srgbClr val="002060"/>
                </a:solidFill>
                <a:latin typeface="Calibri" panose="020F0502020204030204" pitchFamily="34" charset="0"/>
                <a:cs typeface="Calibri" panose="020F0502020204030204" pitchFamily="34" charset="0"/>
              </a:rPr>
              <a:t>Consent</a:t>
            </a:r>
          </a:p>
          <a:p>
            <a:pPr algn="ctr"/>
            <a:r>
              <a:rPr lang="en-US" b="1" dirty="0">
                <a:solidFill>
                  <a:srgbClr val="002060"/>
                </a:solidFill>
                <a:latin typeface="Calibri" panose="020F0502020204030204" pitchFamily="34" charset="0"/>
                <a:cs typeface="Calibri" panose="020F0502020204030204" pitchFamily="34" charset="0"/>
              </a:rPr>
              <a:t>Method</a:t>
            </a:r>
          </a:p>
        </p:txBody>
      </p:sp>
      <p:sp>
        <p:nvSpPr>
          <p:cNvPr id="10" name="TextBox 9">
            <a:extLst>
              <a:ext uri="{FF2B5EF4-FFF2-40B4-BE49-F238E27FC236}">
                <a16:creationId xmlns:a16="http://schemas.microsoft.com/office/drawing/2014/main" id="{45BC248A-603C-4A5F-A3EE-57C3DD42BE21}"/>
              </a:ext>
            </a:extLst>
          </p:cNvPr>
          <p:cNvSpPr txBox="1"/>
          <p:nvPr/>
        </p:nvSpPr>
        <p:spPr>
          <a:xfrm>
            <a:off x="659875" y="6007336"/>
            <a:ext cx="9153427" cy="923330"/>
          </a:xfrm>
          <a:prstGeom prst="rect">
            <a:avLst/>
          </a:prstGeom>
          <a:noFill/>
        </p:spPr>
        <p:txBody>
          <a:bodyPr wrap="square" rtlCol="0">
            <a:spAutoFit/>
          </a:bodyPr>
          <a:lstStyle/>
          <a:p>
            <a:r>
              <a:rPr lang="en-US" kern="0" dirty="0">
                <a:solidFill>
                  <a:srgbClr val="254B8E"/>
                </a:solidFill>
                <a:latin typeface="Calibri" panose="020F0502020204030204" pitchFamily="34" charset="0"/>
                <a:ea typeface="ＭＳ Ｐゴシック" charset="-128"/>
              </a:rPr>
              <a:t>*See Resource: Chen C, Replacing Paper Informed Consent with Electronic Informed Consent for Research in Academic Medical Centers: A Scoping Review. (2020)</a:t>
            </a:r>
          </a:p>
          <a:p>
            <a:endParaRPr lang="en-US" dirty="0"/>
          </a:p>
        </p:txBody>
      </p:sp>
    </p:spTree>
    <p:extLst>
      <p:ext uri="{BB962C8B-B14F-4D97-AF65-F5344CB8AC3E}">
        <p14:creationId xmlns:p14="http://schemas.microsoft.com/office/powerpoint/2010/main" val="30473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17AC7-F407-480E-A38E-05709AD52881}"/>
              </a:ext>
            </a:extLst>
          </p:cNvPr>
          <p:cNvSpPr>
            <a:spLocks noGrp="1"/>
          </p:cNvSpPr>
          <p:nvPr>
            <p:ph type="title"/>
          </p:nvPr>
        </p:nvSpPr>
        <p:spPr/>
        <p:txBody>
          <a:bodyPr/>
          <a:lstStyle/>
          <a:p>
            <a:r>
              <a:rPr lang="en-US" dirty="0"/>
              <a:t>Remote Consent Best Practices</a:t>
            </a:r>
          </a:p>
        </p:txBody>
      </p:sp>
      <p:sp>
        <p:nvSpPr>
          <p:cNvPr id="3" name="Content Placeholder 2">
            <a:extLst>
              <a:ext uri="{FF2B5EF4-FFF2-40B4-BE49-F238E27FC236}">
                <a16:creationId xmlns:a16="http://schemas.microsoft.com/office/drawing/2014/main" id="{EF64F47B-7EC9-4C37-BA4C-79D797275AE7}"/>
              </a:ext>
            </a:extLst>
          </p:cNvPr>
          <p:cNvSpPr>
            <a:spLocks noGrp="1"/>
          </p:cNvSpPr>
          <p:nvPr>
            <p:ph sz="half" idx="1"/>
          </p:nvPr>
        </p:nvSpPr>
        <p:spPr/>
        <p:txBody>
          <a:bodyPr/>
          <a:lstStyle/>
          <a:p>
            <a:pPr marL="0" indent="0">
              <a:buNone/>
            </a:pPr>
            <a:r>
              <a:rPr lang="en-US" dirty="0"/>
              <a:t>FDA Guidance provided during the </a:t>
            </a:r>
            <a:r>
              <a:rPr lang="en-US" dirty="0" err="1"/>
              <a:t>Covid</a:t>
            </a:r>
            <a:r>
              <a:rPr lang="en-US" dirty="0"/>
              <a:t> pandemic provided detailed considerations for conducting remote consent processes. </a:t>
            </a:r>
          </a:p>
          <a:p>
            <a:pPr marL="0" indent="0">
              <a:buNone/>
            </a:pPr>
            <a:endParaRPr lang="en-US" dirty="0"/>
          </a:p>
          <a:p>
            <a:pPr marL="0" indent="0">
              <a:buNone/>
            </a:pPr>
            <a:r>
              <a:rPr lang="en-US" dirty="0"/>
              <a:t>We can use this material to guide practices for appropriate conduct of remote consent processes.</a:t>
            </a:r>
          </a:p>
          <a:p>
            <a:endParaRPr lang="en-US" dirty="0"/>
          </a:p>
        </p:txBody>
      </p:sp>
      <p:pic>
        <p:nvPicPr>
          <p:cNvPr id="5" name="Content Placeholder 4">
            <a:extLst>
              <a:ext uri="{FF2B5EF4-FFF2-40B4-BE49-F238E27FC236}">
                <a16:creationId xmlns:a16="http://schemas.microsoft.com/office/drawing/2014/main" id="{580661D5-138F-4C86-834B-B352BEFF71CD}"/>
              </a:ext>
            </a:extLst>
          </p:cNvPr>
          <p:cNvPicPr>
            <a:picLocks noGrp="1" noChangeAspect="1"/>
          </p:cNvPicPr>
          <p:nvPr>
            <p:ph sz="half" idx="2"/>
          </p:nvPr>
        </p:nvPicPr>
        <p:blipFill>
          <a:blip r:embed="rId2"/>
          <a:stretch>
            <a:fillRect/>
          </a:stretch>
        </p:blipFill>
        <p:spPr>
          <a:xfrm>
            <a:off x="7516594" y="1584209"/>
            <a:ext cx="3322372" cy="4251325"/>
          </a:xfrm>
          <a:prstGeom prst="rect">
            <a:avLst/>
          </a:prstGeom>
        </p:spPr>
      </p:pic>
    </p:spTree>
    <p:extLst>
      <p:ext uri="{BB962C8B-B14F-4D97-AF65-F5344CB8AC3E}">
        <p14:creationId xmlns:p14="http://schemas.microsoft.com/office/powerpoint/2010/main" val="2746170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60C6C9E-E306-4417-9CAE-64B0A8FFFDA5}" vid="{5F6ADEB0-61B2-4BF3-986A-6E394E8917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ICTR HD Powerpoint Template</Template>
  <TotalTime>941</TotalTime>
  <Words>2945</Words>
  <Application>Microsoft Office PowerPoint</Application>
  <PresentationFormat>Widescreen</PresentationFormat>
  <Paragraphs>358</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Calibri</vt:lpstr>
      <vt:lpstr>Calibri Light</vt:lpstr>
      <vt:lpstr>Courier New</vt:lpstr>
      <vt:lpstr>Wingdings</vt:lpstr>
      <vt:lpstr>Office Theme</vt:lpstr>
      <vt:lpstr>ICTR Clinical Research Professionals Lecture Series</vt:lpstr>
      <vt:lpstr>WELCOME</vt:lpstr>
      <vt:lpstr>Agenda </vt:lpstr>
      <vt:lpstr>Remote Consent and eConsent</vt:lpstr>
      <vt:lpstr>Remote Consent</vt:lpstr>
      <vt:lpstr>eConsent</vt:lpstr>
      <vt:lpstr>Remote and eConsent</vt:lpstr>
      <vt:lpstr>Use of Remote and eConsent</vt:lpstr>
      <vt:lpstr>Remote Consent Best Practices</vt:lpstr>
      <vt:lpstr>Remote Consent Best Practices</vt:lpstr>
      <vt:lpstr>Remote Consent Best Practices</vt:lpstr>
      <vt:lpstr>Remote Consent Best Practices</vt:lpstr>
      <vt:lpstr>eConsent Best Practices</vt:lpstr>
      <vt:lpstr>eConsent Best Practices</vt:lpstr>
      <vt:lpstr>eConsent Best Practices</vt:lpstr>
      <vt:lpstr>Johns Hopkins DocuSign</vt:lpstr>
      <vt:lpstr>DocuSign Continued </vt:lpstr>
      <vt:lpstr>Johns Hopkins DocuSign Experience</vt:lpstr>
      <vt:lpstr>Johns Hopkins REDCap</vt:lpstr>
      <vt:lpstr>REDCap</vt:lpstr>
      <vt:lpstr>Johns Hopkins REDCap Experience</vt:lpstr>
      <vt:lpstr>Remote and eConsent Best Practices</vt:lpstr>
      <vt:lpstr>REDCap versus DocuSign</vt:lpstr>
      <vt:lpstr>DocuSign versus REDCap cont.</vt:lpstr>
      <vt:lpstr>IRB Approval</vt:lpstr>
      <vt:lpstr>Submitting Remote/eConsent Requests to IRB</vt:lpstr>
      <vt:lpstr>Submitting Remote/eConsent Requests to IRB</vt:lpstr>
      <vt:lpstr>What to submit to the IRB: Remote/eConsent</vt:lpstr>
      <vt:lpstr>What to submit to the IRB: Other eConsent</vt:lpstr>
      <vt:lpstr>What to submit to the IRB: Remote/eConsent</vt:lpstr>
      <vt:lpstr>What to submit to the IRB: Other eConsent</vt:lpstr>
      <vt:lpstr>eConsent Script with REDCap  ‘Agree to Participate’ Page</vt:lpstr>
      <vt:lpstr>What to submit to the IRB: eConsent</vt:lpstr>
      <vt:lpstr>What to submit to the IRB: eConsent</vt:lpstr>
      <vt:lpstr>Sponsor/Other eConsent Systems</vt:lpstr>
      <vt:lpstr>eConsents</vt:lpstr>
      <vt:lpstr>What to submit to the IRB: Outside eConsent Systems</vt:lpstr>
      <vt:lpstr>What a Monitor Expects </vt:lpstr>
      <vt:lpstr>Remote/eConsent Questions?</vt:lpstr>
      <vt:lpstr>Questions?</vt:lpstr>
      <vt:lpstr>Reference</vt:lpstr>
      <vt:lpstr>Resources</vt:lpstr>
      <vt:lpstr>Learning as we go </vt:lpstr>
      <vt:lpstr>“Quick Look Data” at JH</vt:lpstr>
      <vt:lpstr>“Quick Look Data” at JH</vt:lpstr>
      <vt:lpstr>“Quick Look Data” at JH</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Swords</dc:creator>
  <cp:lastModifiedBy>Stephanie Swords</cp:lastModifiedBy>
  <cp:revision>97</cp:revision>
  <dcterms:created xsi:type="dcterms:W3CDTF">2020-10-13T14:07:53Z</dcterms:created>
  <dcterms:modified xsi:type="dcterms:W3CDTF">2022-08-29T15:05:26Z</dcterms:modified>
</cp:coreProperties>
</file>