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512" r:id="rId2"/>
    <p:sldId id="257" r:id="rId3"/>
    <p:sldId id="513" r:id="rId4"/>
    <p:sldId id="514" r:id="rId5"/>
    <p:sldId id="515" r:id="rId6"/>
    <p:sldId id="516" r:id="rId7"/>
    <p:sldId id="258" r:id="rId8"/>
    <p:sldId id="256" r:id="rId9"/>
    <p:sldId id="505" r:id="rId10"/>
    <p:sldId id="506" r:id="rId11"/>
    <p:sldId id="292" r:id="rId12"/>
    <p:sldId id="293" r:id="rId13"/>
    <p:sldId id="507" r:id="rId14"/>
    <p:sldId id="295" r:id="rId15"/>
    <p:sldId id="508" r:id="rId16"/>
    <p:sldId id="296" r:id="rId17"/>
    <p:sldId id="509" r:id="rId18"/>
    <p:sldId id="510" r:id="rId19"/>
    <p:sldId id="259" r:id="rId20"/>
    <p:sldId id="274" r:id="rId21"/>
    <p:sldId id="495" r:id="rId22"/>
    <p:sldId id="496" r:id="rId23"/>
    <p:sldId id="271" r:id="rId24"/>
    <p:sldId id="497" r:id="rId25"/>
    <p:sldId id="498" r:id="rId26"/>
    <p:sldId id="499" r:id="rId27"/>
    <p:sldId id="262" r:id="rId28"/>
    <p:sldId id="291" r:id="rId29"/>
    <p:sldId id="275" r:id="rId30"/>
    <p:sldId id="266" r:id="rId31"/>
    <p:sldId id="272" r:id="rId32"/>
    <p:sldId id="276" r:id="rId33"/>
    <p:sldId id="277" r:id="rId34"/>
    <p:sldId id="278" r:id="rId35"/>
    <p:sldId id="279" r:id="rId36"/>
    <p:sldId id="280" r:id="rId37"/>
    <p:sldId id="500" r:id="rId38"/>
    <p:sldId id="286" r:id="rId39"/>
    <p:sldId id="282" r:id="rId40"/>
    <p:sldId id="501" r:id="rId41"/>
    <p:sldId id="285" r:id="rId42"/>
    <p:sldId id="283" r:id="rId43"/>
    <p:sldId id="288" r:id="rId44"/>
    <p:sldId id="273" r:id="rId45"/>
    <p:sldId id="270" r:id="rId46"/>
    <p:sldId id="260" r:id="rId47"/>
    <p:sldId id="471" r:id="rId48"/>
    <p:sldId id="455" r:id="rId49"/>
    <p:sldId id="458" r:id="rId50"/>
    <p:sldId id="479" r:id="rId51"/>
    <p:sldId id="303" r:id="rId52"/>
    <p:sldId id="475" r:id="rId53"/>
    <p:sldId id="484" r:id="rId54"/>
    <p:sldId id="463" r:id="rId55"/>
    <p:sldId id="486" r:id="rId56"/>
    <p:sldId id="480" r:id="rId57"/>
    <p:sldId id="464" r:id="rId58"/>
    <p:sldId id="467" r:id="rId59"/>
    <p:sldId id="462" r:id="rId60"/>
    <p:sldId id="494" r:id="rId61"/>
    <p:sldId id="493" r:id="rId62"/>
    <p:sldId id="309" r:id="rId63"/>
    <p:sldId id="310" r:id="rId64"/>
    <p:sldId id="284" r:id="rId65"/>
    <p:sldId id="281" r:id="rId66"/>
    <p:sldId id="299" r:id="rId67"/>
    <p:sldId id="459" r:id="rId68"/>
    <p:sldId id="298" r:id="rId69"/>
    <p:sldId id="481" r:id="rId70"/>
    <p:sldId id="294" r:id="rId71"/>
    <p:sldId id="261" r:id="rId72"/>
    <p:sldId id="263" r:id="rId73"/>
    <p:sldId id="503" r:id="rId74"/>
    <p:sldId id="264" r:id="rId75"/>
    <p:sldId id="265" r:id="rId76"/>
    <p:sldId id="504" r:id="rId77"/>
    <p:sldId id="267" r:id="rId78"/>
    <p:sldId id="268" r:id="rId79"/>
    <p:sldId id="269" r:id="rId80"/>
    <p:sldId id="51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96" y="12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Williams" userId="254e336b-09e1-479f-8da2-2cfa78e3adb9" providerId="ADAL" clId="{8A7B344B-26E6-42AD-86E6-A0350FB298DC}"/>
    <pc:docChg chg="undo custSel addSld delSld modSld sldOrd">
      <pc:chgData name="Crystal Williams" userId="254e336b-09e1-479f-8da2-2cfa78e3adb9" providerId="ADAL" clId="{8A7B344B-26E6-42AD-86E6-A0350FB298DC}" dt="2025-06-06T19:02:04.236" v="300" actId="122"/>
      <pc:docMkLst>
        <pc:docMk/>
      </pc:docMkLst>
      <pc:sldChg chg="modSp mod">
        <pc:chgData name="Crystal Williams" userId="254e336b-09e1-479f-8da2-2cfa78e3adb9" providerId="ADAL" clId="{8A7B344B-26E6-42AD-86E6-A0350FB298DC}" dt="2025-06-06T18:32:34.280" v="126" actId="113"/>
        <pc:sldMkLst>
          <pc:docMk/>
          <pc:sldMk cId="1172390746" sldId="257"/>
        </pc:sldMkLst>
        <pc:spChg chg="mod">
          <ac:chgData name="Crystal Williams" userId="254e336b-09e1-479f-8da2-2cfa78e3adb9" providerId="ADAL" clId="{8A7B344B-26E6-42AD-86E6-A0350FB298DC}" dt="2025-06-06T18:32:34.280" v="126" actId="113"/>
          <ac:spMkLst>
            <pc:docMk/>
            <pc:sldMk cId="1172390746" sldId="257"/>
            <ac:spMk id="2" creationId="{00000000-0000-0000-0000-000000000000}"/>
          </ac:spMkLst>
        </pc:spChg>
        <pc:spChg chg="mod">
          <ac:chgData name="Crystal Williams" userId="254e336b-09e1-479f-8da2-2cfa78e3adb9" providerId="ADAL" clId="{8A7B344B-26E6-42AD-86E6-A0350FB298DC}" dt="2025-06-06T18:30:24.166" v="111" actId="27636"/>
          <ac:spMkLst>
            <pc:docMk/>
            <pc:sldMk cId="1172390746" sldId="257"/>
            <ac:spMk id="3" creationId="{00000000-0000-0000-0000-000000000000}"/>
          </ac:spMkLst>
        </pc:spChg>
      </pc:sldChg>
      <pc:sldChg chg="modSp mod">
        <pc:chgData name="Crystal Williams" userId="254e336b-09e1-479f-8da2-2cfa78e3adb9" providerId="ADAL" clId="{8A7B344B-26E6-42AD-86E6-A0350FB298DC}" dt="2025-06-06T18:58:17.228" v="254" actId="207"/>
        <pc:sldMkLst>
          <pc:docMk/>
          <pc:sldMk cId="4081932400" sldId="262"/>
        </pc:sldMkLst>
        <pc:spChg chg="mod">
          <ac:chgData name="Crystal Williams" userId="254e336b-09e1-479f-8da2-2cfa78e3adb9" providerId="ADAL" clId="{8A7B344B-26E6-42AD-86E6-A0350FB298DC}" dt="2025-06-06T18:58:17.228" v="254" actId="207"/>
          <ac:spMkLst>
            <pc:docMk/>
            <pc:sldMk cId="4081932400" sldId="262"/>
            <ac:spMk id="7" creationId="{469C8BF4-D021-90D9-19DF-EB247FA00019}"/>
          </ac:spMkLst>
        </pc:spChg>
      </pc:sldChg>
      <pc:sldChg chg="modSp mod">
        <pc:chgData name="Crystal Williams" userId="254e336b-09e1-479f-8da2-2cfa78e3adb9" providerId="ADAL" clId="{8A7B344B-26E6-42AD-86E6-A0350FB298DC}" dt="2025-06-06T18:55:56.382" v="220" actId="2711"/>
        <pc:sldMkLst>
          <pc:docMk/>
          <pc:sldMk cId="2603307520" sldId="266"/>
        </pc:sldMkLst>
        <pc:spChg chg="mod">
          <ac:chgData name="Crystal Williams" userId="254e336b-09e1-479f-8da2-2cfa78e3adb9" providerId="ADAL" clId="{8A7B344B-26E6-42AD-86E6-A0350FB298DC}" dt="2025-06-06T18:55:56.382" v="220" actId="2711"/>
          <ac:spMkLst>
            <pc:docMk/>
            <pc:sldMk cId="2603307520" sldId="266"/>
            <ac:spMk id="3" creationId="{EC43C167-CAB4-898E-BBFA-9FCDF4880812}"/>
          </ac:spMkLst>
        </pc:spChg>
      </pc:sldChg>
      <pc:sldChg chg="modSp">
        <pc:chgData name="Crystal Williams" userId="254e336b-09e1-479f-8da2-2cfa78e3adb9" providerId="ADAL" clId="{8A7B344B-26E6-42AD-86E6-A0350FB298DC}" dt="2025-06-06T18:46:24.207" v="207" actId="1076"/>
        <pc:sldMkLst>
          <pc:docMk/>
          <pc:sldMk cId="1580634137" sldId="268"/>
        </pc:sldMkLst>
        <pc:picChg chg="mod">
          <ac:chgData name="Crystal Williams" userId="254e336b-09e1-479f-8da2-2cfa78e3adb9" providerId="ADAL" clId="{8A7B344B-26E6-42AD-86E6-A0350FB298DC}" dt="2025-06-06T18:46:24.207" v="207" actId="1076"/>
          <ac:picMkLst>
            <pc:docMk/>
            <pc:sldMk cId="1580634137" sldId="268"/>
            <ac:picMk id="8194" creationId="{BB801792-FEC4-424C-A285-3E396812BE0A}"/>
          </ac:picMkLst>
        </pc:picChg>
      </pc:sldChg>
      <pc:sldChg chg="modSp mod">
        <pc:chgData name="Crystal Williams" userId="254e336b-09e1-479f-8da2-2cfa78e3adb9" providerId="ADAL" clId="{8A7B344B-26E6-42AD-86E6-A0350FB298DC}" dt="2025-06-06T18:46:40.579" v="211" actId="120"/>
        <pc:sldMkLst>
          <pc:docMk/>
          <pc:sldMk cId="3345111253" sldId="269"/>
        </pc:sldMkLst>
        <pc:spChg chg="mod">
          <ac:chgData name="Crystal Williams" userId="254e336b-09e1-479f-8da2-2cfa78e3adb9" providerId="ADAL" clId="{8A7B344B-26E6-42AD-86E6-A0350FB298DC}" dt="2025-06-06T18:46:40.579" v="211" actId="120"/>
          <ac:spMkLst>
            <pc:docMk/>
            <pc:sldMk cId="3345111253" sldId="269"/>
            <ac:spMk id="2" creationId="{8774D73E-7FE2-8E4D-AAED-42CB9CC983A1}"/>
          </ac:spMkLst>
        </pc:spChg>
      </pc:sldChg>
      <pc:sldChg chg="modSp mod">
        <pc:chgData name="Crystal Williams" userId="254e336b-09e1-479f-8da2-2cfa78e3adb9" providerId="ADAL" clId="{8A7B344B-26E6-42AD-86E6-A0350FB298DC}" dt="2025-06-06T18:45:05.711" v="197" actId="122"/>
        <pc:sldMkLst>
          <pc:docMk/>
          <pc:sldMk cId="773757530" sldId="270"/>
        </pc:sldMkLst>
        <pc:spChg chg="mod">
          <ac:chgData name="Crystal Williams" userId="254e336b-09e1-479f-8da2-2cfa78e3adb9" providerId="ADAL" clId="{8A7B344B-26E6-42AD-86E6-A0350FB298DC}" dt="2025-06-06T18:45:05.711" v="197" actId="122"/>
          <ac:spMkLst>
            <pc:docMk/>
            <pc:sldMk cId="773757530" sldId="270"/>
            <ac:spMk id="13" creationId="{6D199D0D-6F7D-4A9C-A0C0-9BAEA23BD046}"/>
          </ac:spMkLst>
        </pc:spChg>
      </pc:sldChg>
      <pc:sldChg chg="modSp mod">
        <pc:chgData name="Crystal Williams" userId="254e336b-09e1-479f-8da2-2cfa78e3adb9" providerId="ADAL" clId="{8A7B344B-26E6-42AD-86E6-A0350FB298DC}" dt="2025-06-06T18:57:18.935" v="237" actId="207"/>
        <pc:sldMkLst>
          <pc:docMk/>
          <pc:sldMk cId="2411540176" sldId="271"/>
        </pc:sldMkLst>
        <pc:spChg chg="mod">
          <ac:chgData name="Crystal Williams" userId="254e336b-09e1-479f-8da2-2cfa78e3adb9" providerId="ADAL" clId="{8A7B344B-26E6-42AD-86E6-A0350FB298DC}" dt="2025-06-06T18:57:18.935" v="237" actId="207"/>
          <ac:spMkLst>
            <pc:docMk/>
            <pc:sldMk cId="2411540176" sldId="271"/>
            <ac:spMk id="12" creationId="{95E46788-1AB6-3C27-88CC-06727E2AE12A}"/>
          </ac:spMkLst>
        </pc:spChg>
      </pc:sldChg>
      <pc:sldChg chg="modSp mod">
        <pc:chgData name="Crystal Williams" userId="254e336b-09e1-479f-8da2-2cfa78e3adb9" providerId="ADAL" clId="{8A7B344B-26E6-42AD-86E6-A0350FB298DC}" dt="2025-06-06T18:58:35.201" v="257" actId="207"/>
        <pc:sldMkLst>
          <pc:docMk/>
          <pc:sldMk cId="461143152" sldId="272"/>
        </pc:sldMkLst>
        <pc:spChg chg="mod">
          <ac:chgData name="Crystal Williams" userId="254e336b-09e1-479f-8da2-2cfa78e3adb9" providerId="ADAL" clId="{8A7B344B-26E6-42AD-86E6-A0350FB298DC}" dt="2025-06-06T18:58:35.201" v="257" actId="207"/>
          <ac:spMkLst>
            <pc:docMk/>
            <pc:sldMk cId="461143152" sldId="272"/>
            <ac:spMk id="6" creationId="{B600C24F-6BCF-8CCC-EAE0-3DDEB9DF1CF8}"/>
          </ac:spMkLst>
        </pc:spChg>
      </pc:sldChg>
      <pc:sldChg chg="modSp mod">
        <pc:chgData name="Crystal Williams" userId="254e336b-09e1-479f-8da2-2cfa78e3adb9" providerId="ADAL" clId="{8A7B344B-26E6-42AD-86E6-A0350FB298DC}" dt="2025-06-06T19:01:07.689" v="295" actId="2711"/>
        <pc:sldMkLst>
          <pc:docMk/>
          <pc:sldMk cId="2006406901" sldId="273"/>
        </pc:sldMkLst>
        <pc:spChg chg="mod">
          <ac:chgData name="Crystal Williams" userId="254e336b-09e1-479f-8da2-2cfa78e3adb9" providerId="ADAL" clId="{8A7B344B-26E6-42AD-86E6-A0350FB298DC}" dt="2025-06-06T19:01:07.689" v="295" actId="2711"/>
          <ac:spMkLst>
            <pc:docMk/>
            <pc:sldMk cId="2006406901" sldId="273"/>
            <ac:spMk id="6" creationId="{B600C24F-6BCF-8CCC-EAE0-3DDEB9DF1CF8}"/>
          </ac:spMkLst>
        </pc:spChg>
      </pc:sldChg>
      <pc:sldChg chg="modSp mod">
        <pc:chgData name="Crystal Williams" userId="254e336b-09e1-479f-8da2-2cfa78e3adb9" providerId="ADAL" clId="{8A7B344B-26E6-42AD-86E6-A0350FB298DC}" dt="2025-06-06T18:58:28.391" v="256" actId="207"/>
        <pc:sldMkLst>
          <pc:docMk/>
          <pc:sldMk cId="466490107" sldId="275"/>
        </pc:sldMkLst>
        <pc:spChg chg="mod">
          <ac:chgData name="Crystal Williams" userId="254e336b-09e1-479f-8da2-2cfa78e3adb9" providerId="ADAL" clId="{8A7B344B-26E6-42AD-86E6-A0350FB298DC}" dt="2025-06-06T18:58:28.391" v="256" actId="207"/>
          <ac:spMkLst>
            <pc:docMk/>
            <pc:sldMk cId="466490107" sldId="275"/>
            <ac:spMk id="7" creationId="{469C8BF4-D021-90D9-19DF-EB247FA00019}"/>
          </ac:spMkLst>
        </pc:spChg>
      </pc:sldChg>
      <pc:sldChg chg="modSp mod">
        <pc:chgData name="Crystal Williams" userId="254e336b-09e1-479f-8da2-2cfa78e3adb9" providerId="ADAL" clId="{8A7B344B-26E6-42AD-86E6-A0350FB298DC}" dt="2025-06-06T18:58:40.424" v="258" actId="207"/>
        <pc:sldMkLst>
          <pc:docMk/>
          <pc:sldMk cId="907338972" sldId="276"/>
        </pc:sldMkLst>
        <pc:spChg chg="mod">
          <ac:chgData name="Crystal Williams" userId="254e336b-09e1-479f-8da2-2cfa78e3adb9" providerId="ADAL" clId="{8A7B344B-26E6-42AD-86E6-A0350FB298DC}" dt="2025-06-06T18:58:40.424" v="258" actId="207"/>
          <ac:spMkLst>
            <pc:docMk/>
            <pc:sldMk cId="907338972" sldId="276"/>
            <ac:spMk id="6" creationId="{B600C24F-6BCF-8CCC-EAE0-3DDEB9DF1CF8}"/>
          </ac:spMkLst>
        </pc:spChg>
      </pc:sldChg>
      <pc:sldChg chg="modSp mod">
        <pc:chgData name="Crystal Williams" userId="254e336b-09e1-479f-8da2-2cfa78e3adb9" providerId="ADAL" clId="{8A7B344B-26E6-42AD-86E6-A0350FB298DC}" dt="2025-06-06T18:58:45.346" v="259" actId="207"/>
        <pc:sldMkLst>
          <pc:docMk/>
          <pc:sldMk cId="3884733058" sldId="277"/>
        </pc:sldMkLst>
        <pc:spChg chg="mod">
          <ac:chgData name="Crystal Williams" userId="254e336b-09e1-479f-8da2-2cfa78e3adb9" providerId="ADAL" clId="{8A7B344B-26E6-42AD-86E6-A0350FB298DC}" dt="2025-06-06T18:58:45.346" v="259" actId="207"/>
          <ac:spMkLst>
            <pc:docMk/>
            <pc:sldMk cId="3884733058" sldId="277"/>
            <ac:spMk id="6" creationId="{B600C24F-6BCF-8CCC-EAE0-3DDEB9DF1CF8}"/>
          </ac:spMkLst>
        </pc:spChg>
      </pc:sldChg>
      <pc:sldChg chg="modSp mod">
        <pc:chgData name="Crystal Williams" userId="254e336b-09e1-479f-8da2-2cfa78e3adb9" providerId="ADAL" clId="{8A7B344B-26E6-42AD-86E6-A0350FB298DC}" dt="2025-06-06T18:58:54.143" v="261" actId="2711"/>
        <pc:sldMkLst>
          <pc:docMk/>
          <pc:sldMk cId="1571609419" sldId="278"/>
        </pc:sldMkLst>
        <pc:spChg chg="mod">
          <ac:chgData name="Crystal Williams" userId="254e336b-09e1-479f-8da2-2cfa78e3adb9" providerId="ADAL" clId="{8A7B344B-26E6-42AD-86E6-A0350FB298DC}" dt="2025-06-06T18:58:54.143" v="261" actId="2711"/>
          <ac:spMkLst>
            <pc:docMk/>
            <pc:sldMk cId="1571609419" sldId="278"/>
            <ac:spMk id="6" creationId="{B600C24F-6BCF-8CCC-EAE0-3DDEB9DF1CF8}"/>
          </ac:spMkLst>
        </pc:spChg>
      </pc:sldChg>
      <pc:sldChg chg="modSp mod">
        <pc:chgData name="Crystal Williams" userId="254e336b-09e1-479f-8da2-2cfa78e3adb9" providerId="ADAL" clId="{8A7B344B-26E6-42AD-86E6-A0350FB298DC}" dt="2025-06-06T18:59:05.750" v="264" actId="1076"/>
        <pc:sldMkLst>
          <pc:docMk/>
          <pc:sldMk cId="4155572040" sldId="279"/>
        </pc:sldMkLst>
        <pc:spChg chg="mod">
          <ac:chgData name="Crystal Williams" userId="254e336b-09e1-479f-8da2-2cfa78e3adb9" providerId="ADAL" clId="{8A7B344B-26E6-42AD-86E6-A0350FB298DC}" dt="2025-06-06T18:59:05.750" v="264" actId="1076"/>
          <ac:spMkLst>
            <pc:docMk/>
            <pc:sldMk cId="4155572040" sldId="279"/>
            <ac:spMk id="6" creationId="{B600C24F-6BCF-8CCC-EAE0-3DDEB9DF1CF8}"/>
          </ac:spMkLst>
        </pc:spChg>
      </pc:sldChg>
      <pc:sldChg chg="modSp mod">
        <pc:chgData name="Crystal Williams" userId="254e336b-09e1-479f-8da2-2cfa78e3adb9" providerId="ADAL" clId="{8A7B344B-26E6-42AD-86E6-A0350FB298DC}" dt="2025-06-06T18:59:13.556" v="266" actId="2711"/>
        <pc:sldMkLst>
          <pc:docMk/>
          <pc:sldMk cId="2188443031" sldId="280"/>
        </pc:sldMkLst>
        <pc:spChg chg="mod">
          <ac:chgData name="Crystal Williams" userId="254e336b-09e1-479f-8da2-2cfa78e3adb9" providerId="ADAL" clId="{8A7B344B-26E6-42AD-86E6-A0350FB298DC}" dt="2025-06-06T18:59:13.556" v="266" actId="2711"/>
          <ac:spMkLst>
            <pc:docMk/>
            <pc:sldMk cId="2188443031" sldId="280"/>
            <ac:spMk id="6" creationId="{B600C24F-6BCF-8CCC-EAE0-3DDEB9DF1CF8}"/>
          </ac:spMkLst>
        </pc:spChg>
      </pc:sldChg>
      <pc:sldChg chg="modSp mod">
        <pc:chgData name="Crystal Williams" userId="254e336b-09e1-479f-8da2-2cfa78e3adb9" providerId="ADAL" clId="{8A7B344B-26E6-42AD-86E6-A0350FB298DC}" dt="2025-06-06T18:45:50.663" v="201" actId="113"/>
        <pc:sldMkLst>
          <pc:docMk/>
          <pc:sldMk cId="1696686589" sldId="281"/>
        </pc:sldMkLst>
        <pc:spChg chg="mod">
          <ac:chgData name="Crystal Williams" userId="254e336b-09e1-479f-8da2-2cfa78e3adb9" providerId="ADAL" clId="{8A7B344B-26E6-42AD-86E6-A0350FB298DC}" dt="2025-06-06T18:45:50.663" v="201" actId="113"/>
          <ac:spMkLst>
            <pc:docMk/>
            <pc:sldMk cId="1696686589" sldId="281"/>
            <ac:spMk id="2" creationId="{EFF8BB7B-BBF8-4B67-B949-A966D9237F55}"/>
          </ac:spMkLst>
        </pc:spChg>
      </pc:sldChg>
      <pc:sldChg chg="modSp mod">
        <pc:chgData name="Crystal Williams" userId="254e336b-09e1-479f-8da2-2cfa78e3adb9" providerId="ADAL" clId="{8A7B344B-26E6-42AD-86E6-A0350FB298DC}" dt="2025-06-06T19:00:03.469" v="286" actId="2711"/>
        <pc:sldMkLst>
          <pc:docMk/>
          <pc:sldMk cId="3324548477" sldId="282"/>
        </pc:sldMkLst>
        <pc:spChg chg="mod">
          <ac:chgData name="Crystal Williams" userId="254e336b-09e1-479f-8da2-2cfa78e3adb9" providerId="ADAL" clId="{8A7B344B-26E6-42AD-86E6-A0350FB298DC}" dt="2025-06-06T19:00:03.469" v="286" actId="2711"/>
          <ac:spMkLst>
            <pc:docMk/>
            <pc:sldMk cId="3324548477" sldId="282"/>
            <ac:spMk id="6" creationId="{B600C24F-6BCF-8CCC-EAE0-3DDEB9DF1CF8}"/>
          </ac:spMkLst>
        </pc:spChg>
      </pc:sldChg>
      <pc:sldChg chg="modSp mod">
        <pc:chgData name="Crystal Williams" userId="254e336b-09e1-479f-8da2-2cfa78e3adb9" providerId="ADAL" clId="{8A7B344B-26E6-42AD-86E6-A0350FB298DC}" dt="2025-06-06T19:00:43.703" v="292" actId="207"/>
        <pc:sldMkLst>
          <pc:docMk/>
          <pc:sldMk cId="3838056950" sldId="283"/>
        </pc:sldMkLst>
        <pc:spChg chg="mod">
          <ac:chgData name="Crystal Williams" userId="254e336b-09e1-479f-8da2-2cfa78e3adb9" providerId="ADAL" clId="{8A7B344B-26E6-42AD-86E6-A0350FB298DC}" dt="2025-06-06T19:00:43.703" v="292" actId="207"/>
          <ac:spMkLst>
            <pc:docMk/>
            <pc:sldMk cId="3838056950" sldId="283"/>
            <ac:spMk id="9" creationId="{EFD0B6BE-94F5-42F3-96E8-5469FC1A89F2}"/>
          </ac:spMkLst>
        </pc:spChg>
      </pc:sldChg>
      <pc:sldChg chg="modSp mod">
        <pc:chgData name="Crystal Williams" userId="254e336b-09e1-479f-8da2-2cfa78e3adb9" providerId="ADAL" clId="{8A7B344B-26E6-42AD-86E6-A0350FB298DC}" dt="2025-06-06T18:45:45.757" v="200" actId="113"/>
        <pc:sldMkLst>
          <pc:docMk/>
          <pc:sldMk cId="2255370246" sldId="284"/>
        </pc:sldMkLst>
        <pc:spChg chg="mod">
          <ac:chgData name="Crystal Williams" userId="254e336b-09e1-479f-8da2-2cfa78e3adb9" providerId="ADAL" clId="{8A7B344B-26E6-42AD-86E6-A0350FB298DC}" dt="2025-06-06T18:45:45.757" v="200" actId="113"/>
          <ac:spMkLst>
            <pc:docMk/>
            <pc:sldMk cId="2255370246" sldId="284"/>
            <ac:spMk id="2" creationId="{BC450552-E1B8-465E-AA20-1F06501865F6}"/>
          </ac:spMkLst>
        </pc:spChg>
      </pc:sldChg>
      <pc:sldChg chg="modSp mod">
        <pc:chgData name="Crystal Williams" userId="254e336b-09e1-479f-8da2-2cfa78e3adb9" providerId="ADAL" clId="{8A7B344B-26E6-42AD-86E6-A0350FB298DC}" dt="2025-06-06T19:00:32.743" v="290" actId="207"/>
        <pc:sldMkLst>
          <pc:docMk/>
          <pc:sldMk cId="1450825124" sldId="285"/>
        </pc:sldMkLst>
        <pc:spChg chg="mod">
          <ac:chgData name="Crystal Williams" userId="254e336b-09e1-479f-8da2-2cfa78e3adb9" providerId="ADAL" clId="{8A7B344B-26E6-42AD-86E6-A0350FB298DC}" dt="2025-06-06T19:00:32.743" v="290" actId="207"/>
          <ac:spMkLst>
            <pc:docMk/>
            <pc:sldMk cId="1450825124" sldId="285"/>
            <ac:spMk id="6" creationId="{B600C24F-6BCF-8CCC-EAE0-3DDEB9DF1CF8}"/>
          </ac:spMkLst>
        </pc:spChg>
      </pc:sldChg>
      <pc:sldChg chg="modSp mod">
        <pc:chgData name="Crystal Williams" userId="254e336b-09e1-479f-8da2-2cfa78e3adb9" providerId="ADAL" clId="{8A7B344B-26E6-42AD-86E6-A0350FB298DC}" dt="2025-06-06T18:59:50.972" v="284" actId="113"/>
        <pc:sldMkLst>
          <pc:docMk/>
          <pc:sldMk cId="2611217356" sldId="286"/>
        </pc:sldMkLst>
        <pc:spChg chg="mod">
          <ac:chgData name="Crystal Williams" userId="254e336b-09e1-479f-8da2-2cfa78e3adb9" providerId="ADAL" clId="{8A7B344B-26E6-42AD-86E6-A0350FB298DC}" dt="2025-06-06T18:59:50.972" v="284" actId="113"/>
          <ac:spMkLst>
            <pc:docMk/>
            <pc:sldMk cId="2611217356" sldId="286"/>
            <ac:spMk id="6" creationId="{B600C24F-6BCF-8CCC-EAE0-3DDEB9DF1CF8}"/>
          </ac:spMkLst>
        </pc:spChg>
      </pc:sldChg>
      <pc:sldChg chg="modSp mod">
        <pc:chgData name="Crystal Williams" userId="254e336b-09e1-479f-8da2-2cfa78e3adb9" providerId="ADAL" clId="{8A7B344B-26E6-42AD-86E6-A0350FB298DC}" dt="2025-06-06T19:00:56.916" v="294" actId="207"/>
        <pc:sldMkLst>
          <pc:docMk/>
          <pc:sldMk cId="1976142834" sldId="288"/>
        </pc:sldMkLst>
        <pc:spChg chg="mod">
          <ac:chgData name="Crystal Williams" userId="254e336b-09e1-479f-8da2-2cfa78e3adb9" providerId="ADAL" clId="{8A7B344B-26E6-42AD-86E6-A0350FB298DC}" dt="2025-06-06T19:00:56.916" v="294" actId="207"/>
          <ac:spMkLst>
            <pc:docMk/>
            <pc:sldMk cId="1976142834" sldId="288"/>
            <ac:spMk id="6" creationId="{B600C24F-6BCF-8CCC-EAE0-3DDEB9DF1CF8}"/>
          </ac:spMkLst>
        </pc:spChg>
      </pc:sldChg>
      <pc:sldChg chg="modSp mod">
        <pc:chgData name="Crystal Williams" userId="254e336b-09e1-479f-8da2-2cfa78e3adb9" providerId="ADAL" clId="{8A7B344B-26E6-42AD-86E6-A0350FB298DC}" dt="2025-06-06T19:02:04.236" v="300" actId="122"/>
        <pc:sldMkLst>
          <pc:docMk/>
          <pc:sldMk cId="1160865648" sldId="291"/>
        </pc:sldMkLst>
        <pc:spChg chg="mod">
          <ac:chgData name="Crystal Williams" userId="254e336b-09e1-479f-8da2-2cfa78e3adb9" providerId="ADAL" clId="{8A7B344B-26E6-42AD-86E6-A0350FB298DC}" dt="2025-06-06T19:02:04.236" v="300" actId="122"/>
          <ac:spMkLst>
            <pc:docMk/>
            <pc:sldMk cId="1160865648" sldId="291"/>
            <ac:spMk id="6" creationId="{B600C24F-6BCF-8CCC-EAE0-3DDEB9DF1CF8}"/>
          </ac:spMkLst>
        </pc:spChg>
      </pc:sldChg>
      <pc:sldChg chg="modSp mod">
        <pc:chgData name="Crystal Williams" userId="254e336b-09e1-479f-8da2-2cfa78e3adb9" providerId="ADAL" clId="{8A7B344B-26E6-42AD-86E6-A0350FB298DC}" dt="2025-06-06T18:33:33.403" v="133" actId="2711"/>
        <pc:sldMkLst>
          <pc:docMk/>
          <pc:sldMk cId="1897726163" sldId="292"/>
        </pc:sldMkLst>
        <pc:spChg chg="mod">
          <ac:chgData name="Crystal Williams" userId="254e336b-09e1-479f-8da2-2cfa78e3adb9" providerId="ADAL" clId="{8A7B344B-26E6-42AD-86E6-A0350FB298DC}" dt="2025-06-06T18:33:33.403" v="133" actId="2711"/>
          <ac:spMkLst>
            <pc:docMk/>
            <pc:sldMk cId="1897726163" sldId="292"/>
            <ac:spMk id="2" creationId="{FEB2DA48-7792-F1C0-36C7-ED54C5D4253B}"/>
          </ac:spMkLst>
        </pc:spChg>
      </pc:sldChg>
      <pc:sldChg chg="modSp mod">
        <pc:chgData name="Crystal Williams" userId="254e336b-09e1-479f-8da2-2cfa78e3adb9" providerId="ADAL" clId="{8A7B344B-26E6-42AD-86E6-A0350FB298DC}" dt="2025-06-06T18:33:44.028" v="134" actId="2711"/>
        <pc:sldMkLst>
          <pc:docMk/>
          <pc:sldMk cId="3067175050" sldId="293"/>
        </pc:sldMkLst>
        <pc:spChg chg="mod">
          <ac:chgData name="Crystal Williams" userId="254e336b-09e1-479f-8da2-2cfa78e3adb9" providerId="ADAL" clId="{8A7B344B-26E6-42AD-86E6-A0350FB298DC}" dt="2025-06-06T18:33:44.028" v="134" actId="2711"/>
          <ac:spMkLst>
            <pc:docMk/>
            <pc:sldMk cId="3067175050" sldId="293"/>
            <ac:spMk id="2" creationId="{DB7C8FDC-E2EC-36EA-3B2E-01C9C71291A5}"/>
          </ac:spMkLst>
        </pc:spChg>
      </pc:sldChg>
      <pc:sldChg chg="modSp mod">
        <pc:chgData name="Crystal Williams" userId="254e336b-09e1-479f-8da2-2cfa78e3adb9" providerId="ADAL" clId="{8A7B344B-26E6-42AD-86E6-A0350FB298DC}" dt="2025-06-06T18:46:15.322" v="206" actId="122"/>
        <pc:sldMkLst>
          <pc:docMk/>
          <pc:sldMk cId="520078976" sldId="294"/>
        </pc:sldMkLst>
        <pc:spChg chg="mod">
          <ac:chgData name="Crystal Williams" userId="254e336b-09e1-479f-8da2-2cfa78e3adb9" providerId="ADAL" clId="{8A7B344B-26E6-42AD-86E6-A0350FB298DC}" dt="2025-06-06T18:46:15.322" v="206" actId="122"/>
          <ac:spMkLst>
            <pc:docMk/>
            <pc:sldMk cId="520078976" sldId="294"/>
            <ac:spMk id="4" creationId="{2EF7D07D-21CB-4A2B-99BF-D99B9995CE94}"/>
          </ac:spMkLst>
        </pc:spChg>
      </pc:sldChg>
      <pc:sldChg chg="modSp mod">
        <pc:chgData name="Crystal Williams" userId="254e336b-09e1-479f-8da2-2cfa78e3adb9" providerId="ADAL" clId="{8A7B344B-26E6-42AD-86E6-A0350FB298DC}" dt="2025-06-06T18:34:05.350" v="136" actId="2711"/>
        <pc:sldMkLst>
          <pc:docMk/>
          <pc:sldMk cId="2679280884" sldId="295"/>
        </pc:sldMkLst>
        <pc:spChg chg="mod">
          <ac:chgData name="Crystal Williams" userId="254e336b-09e1-479f-8da2-2cfa78e3adb9" providerId="ADAL" clId="{8A7B344B-26E6-42AD-86E6-A0350FB298DC}" dt="2025-06-06T18:34:05.350" v="136" actId="2711"/>
          <ac:spMkLst>
            <pc:docMk/>
            <pc:sldMk cId="2679280884" sldId="295"/>
            <ac:spMk id="2" creationId="{444F0ED6-60C6-F63C-132D-6C19CE507D52}"/>
          </ac:spMkLst>
        </pc:spChg>
      </pc:sldChg>
      <pc:sldChg chg="modSp mod">
        <pc:chgData name="Crystal Williams" userId="254e336b-09e1-479f-8da2-2cfa78e3adb9" providerId="ADAL" clId="{8A7B344B-26E6-42AD-86E6-A0350FB298DC}" dt="2025-06-06T18:34:18.128" v="138" actId="122"/>
        <pc:sldMkLst>
          <pc:docMk/>
          <pc:sldMk cId="222230429" sldId="296"/>
        </pc:sldMkLst>
        <pc:spChg chg="mod">
          <ac:chgData name="Crystal Williams" userId="254e336b-09e1-479f-8da2-2cfa78e3adb9" providerId="ADAL" clId="{8A7B344B-26E6-42AD-86E6-A0350FB298DC}" dt="2025-06-06T18:34:18.128" v="138" actId="122"/>
          <ac:spMkLst>
            <pc:docMk/>
            <pc:sldMk cId="222230429" sldId="296"/>
            <ac:spMk id="2" creationId="{AE787FCF-4DE0-6D2E-E116-F590CA25F64E}"/>
          </ac:spMkLst>
        </pc:spChg>
      </pc:sldChg>
      <pc:sldChg chg="modSp mod">
        <pc:chgData name="Crystal Williams" userId="254e336b-09e1-479f-8da2-2cfa78e3adb9" providerId="ADAL" clId="{8A7B344B-26E6-42AD-86E6-A0350FB298DC}" dt="2025-06-06T18:46:02.921" v="203" actId="113"/>
        <pc:sldMkLst>
          <pc:docMk/>
          <pc:sldMk cId="1110941178" sldId="298"/>
        </pc:sldMkLst>
        <pc:spChg chg="mod">
          <ac:chgData name="Crystal Williams" userId="254e336b-09e1-479f-8da2-2cfa78e3adb9" providerId="ADAL" clId="{8A7B344B-26E6-42AD-86E6-A0350FB298DC}" dt="2025-06-06T18:46:02.921" v="203" actId="113"/>
          <ac:spMkLst>
            <pc:docMk/>
            <pc:sldMk cId="1110941178" sldId="298"/>
            <ac:spMk id="2" creationId="{859D7B32-38EB-42CC-B0FB-15F4E77182AE}"/>
          </ac:spMkLst>
        </pc:spChg>
      </pc:sldChg>
      <pc:sldChg chg="modSp mod">
        <pc:chgData name="Crystal Williams" userId="254e336b-09e1-479f-8da2-2cfa78e3adb9" providerId="ADAL" clId="{8A7B344B-26E6-42AD-86E6-A0350FB298DC}" dt="2025-06-06T18:43:01.868" v="168" actId="122"/>
        <pc:sldMkLst>
          <pc:docMk/>
          <pc:sldMk cId="4002940621" sldId="299"/>
        </pc:sldMkLst>
        <pc:spChg chg="mod">
          <ac:chgData name="Crystal Williams" userId="254e336b-09e1-479f-8da2-2cfa78e3adb9" providerId="ADAL" clId="{8A7B344B-26E6-42AD-86E6-A0350FB298DC}" dt="2025-06-06T18:43:01.868" v="168" actId="122"/>
          <ac:spMkLst>
            <pc:docMk/>
            <pc:sldMk cId="4002940621" sldId="299"/>
            <ac:spMk id="2" creationId="{BC450552-E1B8-465E-AA20-1F06501865F6}"/>
          </ac:spMkLst>
        </pc:spChg>
      </pc:sldChg>
      <pc:sldChg chg="modSp mod">
        <pc:chgData name="Crystal Williams" userId="254e336b-09e1-479f-8da2-2cfa78e3adb9" providerId="ADAL" clId="{8A7B344B-26E6-42AD-86E6-A0350FB298DC}" dt="2025-06-06T18:41:13.574" v="146" actId="122"/>
        <pc:sldMkLst>
          <pc:docMk/>
          <pc:sldMk cId="35808554" sldId="303"/>
        </pc:sldMkLst>
        <pc:spChg chg="mod">
          <ac:chgData name="Crystal Williams" userId="254e336b-09e1-479f-8da2-2cfa78e3adb9" providerId="ADAL" clId="{8A7B344B-26E6-42AD-86E6-A0350FB298DC}" dt="2025-06-06T18:41:13.574" v="146" actId="122"/>
          <ac:spMkLst>
            <pc:docMk/>
            <pc:sldMk cId="35808554" sldId="303"/>
            <ac:spMk id="2" creationId="{00000000-0000-0000-0000-000000000000}"/>
          </ac:spMkLst>
        </pc:spChg>
      </pc:sldChg>
      <pc:sldChg chg="modSp mod">
        <pc:chgData name="Crystal Williams" userId="254e336b-09e1-479f-8da2-2cfa78e3adb9" providerId="ADAL" clId="{8A7B344B-26E6-42AD-86E6-A0350FB298DC}" dt="2025-06-06T18:42:49.384" v="164" actId="122"/>
        <pc:sldMkLst>
          <pc:docMk/>
          <pc:sldMk cId="1182497230" sldId="309"/>
        </pc:sldMkLst>
        <pc:spChg chg="mod">
          <ac:chgData name="Crystal Williams" userId="254e336b-09e1-479f-8da2-2cfa78e3adb9" providerId="ADAL" clId="{8A7B344B-26E6-42AD-86E6-A0350FB298DC}" dt="2025-06-06T18:42:49.384" v="164" actId="122"/>
          <ac:spMkLst>
            <pc:docMk/>
            <pc:sldMk cId="1182497230" sldId="309"/>
            <ac:spMk id="2" creationId="{EFF8BB7B-BBF8-4B67-B949-A966D9237F55}"/>
          </ac:spMkLst>
        </pc:spChg>
      </pc:sldChg>
      <pc:sldChg chg="modSp mod">
        <pc:chgData name="Crystal Williams" userId="254e336b-09e1-479f-8da2-2cfa78e3adb9" providerId="ADAL" clId="{8A7B344B-26E6-42AD-86E6-A0350FB298DC}" dt="2025-06-06T18:42:52.516" v="165" actId="122"/>
        <pc:sldMkLst>
          <pc:docMk/>
          <pc:sldMk cId="823661377" sldId="310"/>
        </pc:sldMkLst>
        <pc:spChg chg="mod">
          <ac:chgData name="Crystal Williams" userId="254e336b-09e1-479f-8da2-2cfa78e3adb9" providerId="ADAL" clId="{8A7B344B-26E6-42AD-86E6-A0350FB298DC}" dt="2025-06-06T18:42:52.516" v="165" actId="122"/>
          <ac:spMkLst>
            <pc:docMk/>
            <pc:sldMk cId="823661377" sldId="310"/>
            <ac:spMk id="2" creationId="{EFF8BB7B-BBF8-4B67-B949-A966D9237F55}"/>
          </ac:spMkLst>
        </pc:spChg>
      </pc:sldChg>
      <pc:sldChg chg="modSp mod">
        <pc:chgData name="Crystal Williams" userId="254e336b-09e1-479f-8da2-2cfa78e3adb9" providerId="ADAL" clId="{8A7B344B-26E6-42AD-86E6-A0350FB298DC}" dt="2025-06-06T18:54:42.543" v="214" actId="113"/>
        <pc:sldMkLst>
          <pc:docMk/>
          <pc:sldMk cId="2711504548" sldId="458"/>
        </pc:sldMkLst>
        <pc:spChg chg="mod">
          <ac:chgData name="Crystal Williams" userId="254e336b-09e1-479f-8da2-2cfa78e3adb9" providerId="ADAL" clId="{8A7B344B-26E6-42AD-86E6-A0350FB298DC}" dt="2025-06-06T18:54:42.543" v="214" actId="113"/>
          <ac:spMkLst>
            <pc:docMk/>
            <pc:sldMk cId="2711504548" sldId="458"/>
            <ac:spMk id="2" creationId="{00000000-0000-0000-0000-000000000000}"/>
          </ac:spMkLst>
        </pc:spChg>
      </pc:sldChg>
      <pc:sldChg chg="modSp mod">
        <pc:chgData name="Crystal Williams" userId="254e336b-09e1-479f-8da2-2cfa78e3adb9" providerId="ADAL" clId="{8A7B344B-26E6-42AD-86E6-A0350FB298DC}" dt="2025-06-06T18:45:57.806" v="202" actId="113"/>
        <pc:sldMkLst>
          <pc:docMk/>
          <pc:sldMk cId="2443672546" sldId="459"/>
        </pc:sldMkLst>
        <pc:spChg chg="mod">
          <ac:chgData name="Crystal Williams" userId="254e336b-09e1-479f-8da2-2cfa78e3adb9" providerId="ADAL" clId="{8A7B344B-26E6-42AD-86E6-A0350FB298DC}" dt="2025-06-06T18:45:57.806" v="202" actId="113"/>
          <ac:spMkLst>
            <pc:docMk/>
            <pc:sldMk cId="2443672546" sldId="459"/>
            <ac:spMk id="2" creationId="{878BDF79-04BD-451E-A6BA-AB06F0C7A3D2}"/>
          </ac:spMkLst>
        </pc:spChg>
      </pc:sldChg>
      <pc:sldChg chg="modSp mod">
        <pc:chgData name="Crystal Williams" userId="254e336b-09e1-479f-8da2-2cfa78e3adb9" providerId="ADAL" clId="{8A7B344B-26E6-42AD-86E6-A0350FB298DC}" dt="2025-06-06T18:42:30.566" v="160" actId="122"/>
        <pc:sldMkLst>
          <pc:docMk/>
          <pc:sldMk cId="4264363408" sldId="462"/>
        </pc:sldMkLst>
        <pc:spChg chg="mod">
          <ac:chgData name="Crystal Williams" userId="254e336b-09e1-479f-8da2-2cfa78e3adb9" providerId="ADAL" clId="{8A7B344B-26E6-42AD-86E6-A0350FB298DC}" dt="2025-06-06T18:42:30.566" v="160" actId="122"/>
          <ac:spMkLst>
            <pc:docMk/>
            <pc:sldMk cId="4264363408" sldId="462"/>
            <ac:spMk id="2" creationId="{00000000-0000-0000-0000-000000000000}"/>
          </ac:spMkLst>
        </pc:spChg>
      </pc:sldChg>
      <pc:sldChg chg="modSp mod">
        <pc:chgData name="Crystal Williams" userId="254e336b-09e1-479f-8da2-2cfa78e3adb9" providerId="ADAL" clId="{8A7B344B-26E6-42AD-86E6-A0350FB298DC}" dt="2025-06-06T18:41:23.344" v="149" actId="122"/>
        <pc:sldMkLst>
          <pc:docMk/>
          <pc:sldMk cId="3073305949" sldId="463"/>
        </pc:sldMkLst>
        <pc:spChg chg="mod">
          <ac:chgData name="Crystal Williams" userId="254e336b-09e1-479f-8da2-2cfa78e3adb9" providerId="ADAL" clId="{8A7B344B-26E6-42AD-86E6-A0350FB298DC}" dt="2025-06-06T18:41:23.344" v="149" actId="122"/>
          <ac:spMkLst>
            <pc:docMk/>
            <pc:sldMk cId="3073305949" sldId="463"/>
            <ac:spMk id="2" creationId="{878BDF79-04BD-451E-A6BA-AB06F0C7A3D2}"/>
          </ac:spMkLst>
        </pc:spChg>
      </pc:sldChg>
      <pc:sldChg chg="modSp mod">
        <pc:chgData name="Crystal Williams" userId="254e336b-09e1-479f-8da2-2cfa78e3adb9" providerId="ADAL" clId="{8A7B344B-26E6-42AD-86E6-A0350FB298DC}" dt="2025-06-06T18:41:51.564" v="156" actId="122"/>
        <pc:sldMkLst>
          <pc:docMk/>
          <pc:sldMk cId="221951741" sldId="464"/>
        </pc:sldMkLst>
        <pc:spChg chg="mod">
          <ac:chgData name="Crystal Williams" userId="254e336b-09e1-479f-8da2-2cfa78e3adb9" providerId="ADAL" clId="{8A7B344B-26E6-42AD-86E6-A0350FB298DC}" dt="2025-06-06T18:41:51.564" v="156" actId="122"/>
          <ac:spMkLst>
            <pc:docMk/>
            <pc:sldMk cId="221951741" sldId="464"/>
            <ac:spMk id="2" creationId="{216293A5-84A7-458C-AFEA-AE617A7E4836}"/>
          </ac:spMkLst>
        </pc:spChg>
      </pc:sldChg>
      <pc:sldChg chg="modSp mod">
        <pc:chgData name="Crystal Williams" userId="254e336b-09e1-479f-8da2-2cfa78e3adb9" providerId="ADAL" clId="{8A7B344B-26E6-42AD-86E6-A0350FB298DC}" dt="2025-06-06T18:42:04.705" v="159" actId="1076"/>
        <pc:sldMkLst>
          <pc:docMk/>
          <pc:sldMk cId="2562268152" sldId="467"/>
        </pc:sldMkLst>
        <pc:spChg chg="mod">
          <ac:chgData name="Crystal Williams" userId="254e336b-09e1-479f-8da2-2cfa78e3adb9" providerId="ADAL" clId="{8A7B344B-26E6-42AD-86E6-A0350FB298DC}" dt="2025-06-06T18:41:54.788" v="157" actId="122"/>
          <ac:spMkLst>
            <pc:docMk/>
            <pc:sldMk cId="2562268152" sldId="467"/>
            <ac:spMk id="2" creationId="{4615575F-A40A-459B-BAB5-5B5FBEEEB2B5}"/>
          </ac:spMkLst>
        </pc:spChg>
        <pc:spChg chg="mod">
          <ac:chgData name="Crystal Williams" userId="254e336b-09e1-479f-8da2-2cfa78e3adb9" providerId="ADAL" clId="{8A7B344B-26E6-42AD-86E6-A0350FB298DC}" dt="2025-06-06T18:42:04.705" v="159" actId="1076"/>
          <ac:spMkLst>
            <pc:docMk/>
            <pc:sldMk cId="2562268152" sldId="467"/>
            <ac:spMk id="10" creationId="{B782ABF7-FD12-4192-8810-BC14F64003DE}"/>
          </ac:spMkLst>
        </pc:spChg>
      </pc:sldChg>
      <pc:sldChg chg="modSp mod">
        <pc:chgData name="Crystal Williams" userId="254e336b-09e1-479f-8da2-2cfa78e3adb9" providerId="ADAL" clId="{8A7B344B-26E6-42AD-86E6-A0350FB298DC}" dt="2025-06-06T18:54:49.840" v="215" actId="113"/>
        <pc:sldMkLst>
          <pc:docMk/>
          <pc:sldMk cId="1807123923" sldId="471"/>
        </pc:sldMkLst>
        <pc:spChg chg="mod">
          <ac:chgData name="Crystal Williams" userId="254e336b-09e1-479f-8da2-2cfa78e3adb9" providerId="ADAL" clId="{8A7B344B-26E6-42AD-86E6-A0350FB298DC}" dt="2025-06-06T18:54:49.840" v="215" actId="113"/>
          <ac:spMkLst>
            <pc:docMk/>
            <pc:sldMk cId="1807123923" sldId="471"/>
            <ac:spMk id="2" creationId="{CF4BF43B-49EF-4BA3-A395-240C4DBE39F2}"/>
          </ac:spMkLst>
        </pc:spChg>
      </pc:sldChg>
      <pc:sldChg chg="modSp mod">
        <pc:chgData name="Crystal Williams" userId="254e336b-09e1-479f-8da2-2cfa78e3adb9" providerId="ADAL" clId="{8A7B344B-26E6-42AD-86E6-A0350FB298DC}" dt="2025-06-06T18:41:16.294" v="147" actId="122"/>
        <pc:sldMkLst>
          <pc:docMk/>
          <pc:sldMk cId="3150462339" sldId="475"/>
        </pc:sldMkLst>
        <pc:spChg chg="mod">
          <ac:chgData name="Crystal Williams" userId="254e336b-09e1-479f-8da2-2cfa78e3adb9" providerId="ADAL" clId="{8A7B344B-26E6-42AD-86E6-A0350FB298DC}" dt="2025-06-06T18:41:16.294" v="147" actId="122"/>
          <ac:spMkLst>
            <pc:docMk/>
            <pc:sldMk cId="3150462339" sldId="475"/>
            <ac:spMk id="2" creationId="{878BDF79-04BD-451E-A6BA-AB06F0C7A3D2}"/>
          </ac:spMkLst>
        </pc:spChg>
      </pc:sldChg>
      <pc:sldChg chg="modSp mod">
        <pc:chgData name="Crystal Williams" userId="254e336b-09e1-479f-8da2-2cfa78e3adb9" providerId="ADAL" clId="{8A7B344B-26E6-42AD-86E6-A0350FB298DC}" dt="2025-06-06T18:54:36.062" v="213" actId="113"/>
        <pc:sldMkLst>
          <pc:docMk/>
          <pc:sldMk cId="443651055" sldId="479"/>
        </pc:sldMkLst>
        <pc:spChg chg="mod">
          <ac:chgData name="Crystal Williams" userId="254e336b-09e1-479f-8da2-2cfa78e3adb9" providerId="ADAL" clId="{8A7B344B-26E6-42AD-86E6-A0350FB298DC}" dt="2025-06-06T18:54:36.062" v="213" actId="113"/>
          <ac:spMkLst>
            <pc:docMk/>
            <pc:sldMk cId="443651055" sldId="479"/>
            <ac:spMk id="2" creationId="{D1E2D67B-64B8-4775-979E-5AD69358CE29}"/>
          </ac:spMkLst>
        </pc:spChg>
      </pc:sldChg>
      <pc:sldChg chg="modSp mod">
        <pc:chgData name="Crystal Williams" userId="254e336b-09e1-479f-8da2-2cfa78e3adb9" providerId="ADAL" clId="{8A7B344B-26E6-42AD-86E6-A0350FB298DC}" dt="2025-06-06T18:45:34.487" v="199" actId="113"/>
        <pc:sldMkLst>
          <pc:docMk/>
          <pc:sldMk cId="3718890752" sldId="480"/>
        </pc:sldMkLst>
        <pc:spChg chg="mod">
          <ac:chgData name="Crystal Williams" userId="254e336b-09e1-479f-8da2-2cfa78e3adb9" providerId="ADAL" clId="{8A7B344B-26E6-42AD-86E6-A0350FB298DC}" dt="2025-06-06T18:45:34.487" v="199" actId="113"/>
          <ac:spMkLst>
            <pc:docMk/>
            <pc:sldMk cId="3718890752" sldId="480"/>
            <ac:spMk id="2" creationId="{BC450552-E1B8-465E-AA20-1F06501865F6}"/>
          </ac:spMkLst>
        </pc:spChg>
      </pc:sldChg>
      <pc:sldChg chg="modSp mod">
        <pc:chgData name="Crystal Williams" userId="254e336b-09e1-479f-8da2-2cfa78e3adb9" providerId="ADAL" clId="{8A7B344B-26E6-42AD-86E6-A0350FB298DC}" dt="2025-06-06T18:46:08.878" v="204" actId="113"/>
        <pc:sldMkLst>
          <pc:docMk/>
          <pc:sldMk cId="1128667993" sldId="481"/>
        </pc:sldMkLst>
        <pc:spChg chg="mod">
          <ac:chgData name="Crystal Williams" userId="254e336b-09e1-479f-8da2-2cfa78e3adb9" providerId="ADAL" clId="{8A7B344B-26E6-42AD-86E6-A0350FB298DC}" dt="2025-06-06T18:46:08.878" v="204" actId="113"/>
          <ac:spMkLst>
            <pc:docMk/>
            <pc:sldMk cId="1128667993" sldId="481"/>
            <ac:spMk id="2" creationId="{00000000-0000-0000-0000-000000000000}"/>
          </ac:spMkLst>
        </pc:spChg>
      </pc:sldChg>
      <pc:sldChg chg="modSp mod">
        <pc:chgData name="Crystal Williams" userId="254e336b-09e1-479f-8da2-2cfa78e3adb9" providerId="ADAL" clId="{8A7B344B-26E6-42AD-86E6-A0350FB298DC}" dt="2025-06-06T18:54:26.164" v="212" actId="113"/>
        <pc:sldMkLst>
          <pc:docMk/>
          <pc:sldMk cId="2948956942" sldId="484"/>
        </pc:sldMkLst>
        <pc:spChg chg="mod">
          <ac:chgData name="Crystal Williams" userId="254e336b-09e1-479f-8da2-2cfa78e3adb9" providerId="ADAL" clId="{8A7B344B-26E6-42AD-86E6-A0350FB298DC}" dt="2025-06-06T18:54:26.164" v="212" actId="113"/>
          <ac:spMkLst>
            <pc:docMk/>
            <pc:sldMk cId="2948956942" sldId="484"/>
            <ac:spMk id="2" creationId="{00000000-0000-0000-0000-000000000000}"/>
          </ac:spMkLst>
        </pc:spChg>
      </pc:sldChg>
      <pc:sldChg chg="modSp mod">
        <pc:chgData name="Crystal Williams" userId="254e336b-09e1-479f-8da2-2cfa78e3adb9" providerId="ADAL" clId="{8A7B344B-26E6-42AD-86E6-A0350FB298DC}" dt="2025-06-06T18:41:30.432" v="152" actId="20577"/>
        <pc:sldMkLst>
          <pc:docMk/>
          <pc:sldMk cId="2136138206" sldId="486"/>
        </pc:sldMkLst>
        <pc:spChg chg="mod">
          <ac:chgData name="Crystal Williams" userId="254e336b-09e1-479f-8da2-2cfa78e3adb9" providerId="ADAL" clId="{8A7B344B-26E6-42AD-86E6-A0350FB298DC}" dt="2025-06-06T18:41:30.432" v="152" actId="20577"/>
          <ac:spMkLst>
            <pc:docMk/>
            <pc:sldMk cId="2136138206" sldId="486"/>
            <ac:spMk id="2" creationId="{75699A08-4020-400D-B40C-3DCBDB1FC8F1}"/>
          </ac:spMkLst>
        </pc:spChg>
      </pc:sldChg>
      <pc:sldChg chg="modSp mod">
        <pc:chgData name="Crystal Williams" userId="254e336b-09e1-479f-8da2-2cfa78e3adb9" providerId="ADAL" clId="{8A7B344B-26E6-42AD-86E6-A0350FB298DC}" dt="2025-06-06T18:45:28.101" v="198" actId="113"/>
        <pc:sldMkLst>
          <pc:docMk/>
          <pc:sldMk cId="473203677" sldId="493"/>
        </pc:sldMkLst>
        <pc:spChg chg="mod">
          <ac:chgData name="Crystal Williams" userId="254e336b-09e1-479f-8da2-2cfa78e3adb9" providerId="ADAL" clId="{8A7B344B-26E6-42AD-86E6-A0350FB298DC}" dt="2025-06-06T18:45:28.101" v="198" actId="113"/>
          <ac:spMkLst>
            <pc:docMk/>
            <pc:sldMk cId="473203677" sldId="493"/>
            <ac:spMk id="2" creationId="{75699A08-4020-400D-B40C-3DCBDB1FC8F1}"/>
          </ac:spMkLst>
        </pc:spChg>
      </pc:sldChg>
      <pc:sldChg chg="modSp mod">
        <pc:chgData name="Crystal Williams" userId="254e336b-09e1-479f-8da2-2cfa78e3adb9" providerId="ADAL" clId="{8A7B344B-26E6-42AD-86E6-A0350FB298DC}" dt="2025-06-06T18:56:56.408" v="230" actId="207"/>
        <pc:sldMkLst>
          <pc:docMk/>
          <pc:sldMk cId="2838961871" sldId="495"/>
        </pc:sldMkLst>
        <pc:spChg chg="mod">
          <ac:chgData name="Crystal Williams" userId="254e336b-09e1-479f-8da2-2cfa78e3adb9" providerId="ADAL" clId="{8A7B344B-26E6-42AD-86E6-A0350FB298DC}" dt="2025-06-06T18:56:56.408" v="230" actId="207"/>
          <ac:spMkLst>
            <pc:docMk/>
            <pc:sldMk cId="2838961871" sldId="495"/>
            <ac:spMk id="22" creationId="{D3A061E2-376D-48C2-8D45-B6A26BBB66CE}"/>
          </ac:spMkLst>
        </pc:spChg>
      </pc:sldChg>
      <pc:sldChg chg="modSp mod">
        <pc:chgData name="Crystal Williams" userId="254e336b-09e1-479f-8da2-2cfa78e3adb9" providerId="ADAL" clId="{8A7B344B-26E6-42AD-86E6-A0350FB298DC}" dt="2025-06-06T18:57:12.531" v="236" actId="20577"/>
        <pc:sldMkLst>
          <pc:docMk/>
          <pc:sldMk cId="1124216004" sldId="496"/>
        </pc:sldMkLst>
        <pc:spChg chg="mod">
          <ac:chgData name="Crystal Williams" userId="254e336b-09e1-479f-8da2-2cfa78e3adb9" providerId="ADAL" clId="{8A7B344B-26E6-42AD-86E6-A0350FB298DC}" dt="2025-06-06T18:57:12.531" v="236" actId="20577"/>
          <ac:spMkLst>
            <pc:docMk/>
            <pc:sldMk cId="1124216004" sldId="496"/>
            <ac:spMk id="12" creationId="{95E46788-1AB6-3C27-88CC-06727E2AE12A}"/>
          </ac:spMkLst>
        </pc:spChg>
      </pc:sldChg>
      <pc:sldChg chg="modSp mod">
        <pc:chgData name="Crystal Williams" userId="254e336b-09e1-479f-8da2-2cfa78e3adb9" providerId="ADAL" clId="{8A7B344B-26E6-42AD-86E6-A0350FB298DC}" dt="2025-06-06T18:57:52.830" v="248" actId="20577"/>
        <pc:sldMkLst>
          <pc:docMk/>
          <pc:sldMk cId="1276685541" sldId="497"/>
        </pc:sldMkLst>
        <pc:spChg chg="mod">
          <ac:chgData name="Crystal Williams" userId="254e336b-09e1-479f-8da2-2cfa78e3adb9" providerId="ADAL" clId="{8A7B344B-26E6-42AD-86E6-A0350FB298DC}" dt="2025-06-06T18:57:52.830" v="248" actId="20577"/>
          <ac:spMkLst>
            <pc:docMk/>
            <pc:sldMk cId="1276685541" sldId="497"/>
            <ac:spMk id="6" creationId="{B600C24F-6BCF-8CCC-EAE0-3DDEB9DF1CF8}"/>
          </ac:spMkLst>
        </pc:spChg>
        <pc:spChg chg="mod">
          <ac:chgData name="Crystal Williams" userId="254e336b-09e1-479f-8da2-2cfa78e3adb9" providerId="ADAL" clId="{8A7B344B-26E6-42AD-86E6-A0350FB298DC}" dt="2025-06-06T18:57:30.461" v="240" actId="1076"/>
          <ac:spMkLst>
            <pc:docMk/>
            <pc:sldMk cId="1276685541" sldId="497"/>
            <ac:spMk id="7" creationId="{AE391966-8604-486A-834D-66331D30C013}"/>
          </ac:spMkLst>
        </pc:spChg>
      </pc:sldChg>
      <pc:sldChg chg="modSp mod">
        <pc:chgData name="Crystal Williams" userId="254e336b-09e1-479f-8da2-2cfa78e3adb9" providerId="ADAL" clId="{8A7B344B-26E6-42AD-86E6-A0350FB298DC}" dt="2025-06-06T18:58:02.381" v="251" actId="2711"/>
        <pc:sldMkLst>
          <pc:docMk/>
          <pc:sldMk cId="1122723561" sldId="498"/>
        </pc:sldMkLst>
        <pc:spChg chg="mod">
          <ac:chgData name="Crystal Williams" userId="254e336b-09e1-479f-8da2-2cfa78e3adb9" providerId="ADAL" clId="{8A7B344B-26E6-42AD-86E6-A0350FB298DC}" dt="2025-06-06T18:58:02.381" v="251" actId="2711"/>
          <ac:spMkLst>
            <pc:docMk/>
            <pc:sldMk cId="1122723561" sldId="498"/>
            <ac:spMk id="18" creationId="{D962B887-C25B-43A0-85D3-D4586BD4D8C2}"/>
          </ac:spMkLst>
        </pc:spChg>
      </pc:sldChg>
      <pc:sldChg chg="modSp mod">
        <pc:chgData name="Crystal Williams" userId="254e336b-09e1-479f-8da2-2cfa78e3adb9" providerId="ADAL" clId="{8A7B344B-26E6-42AD-86E6-A0350FB298DC}" dt="2025-06-06T18:58:10.029" v="253" actId="207"/>
        <pc:sldMkLst>
          <pc:docMk/>
          <pc:sldMk cId="1544145560" sldId="499"/>
        </pc:sldMkLst>
        <pc:spChg chg="mod">
          <ac:chgData name="Crystal Williams" userId="254e336b-09e1-479f-8da2-2cfa78e3adb9" providerId="ADAL" clId="{8A7B344B-26E6-42AD-86E6-A0350FB298DC}" dt="2025-06-06T18:58:10.029" v="253" actId="207"/>
          <ac:spMkLst>
            <pc:docMk/>
            <pc:sldMk cId="1544145560" sldId="499"/>
            <ac:spMk id="6" creationId="{55D5A2C6-7A0A-15E3-9715-2EF65678CDC1}"/>
          </ac:spMkLst>
        </pc:spChg>
      </pc:sldChg>
      <pc:sldChg chg="modSp mod">
        <pc:chgData name="Crystal Williams" userId="254e336b-09e1-479f-8da2-2cfa78e3adb9" providerId="ADAL" clId="{8A7B344B-26E6-42AD-86E6-A0350FB298DC}" dt="2025-06-06T18:59:21.236" v="268" actId="207"/>
        <pc:sldMkLst>
          <pc:docMk/>
          <pc:sldMk cId="3696085154" sldId="500"/>
        </pc:sldMkLst>
        <pc:spChg chg="mod">
          <ac:chgData name="Crystal Williams" userId="254e336b-09e1-479f-8da2-2cfa78e3adb9" providerId="ADAL" clId="{8A7B344B-26E6-42AD-86E6-A0350FB298DC}" dt="2025-06-06T18:59:21.236" v="268" actId="207"/>
          <ac:spMkLst>
            <pc:docMk/>
            <pc:sldMk cId="3696085154" sldId="500"/>
            <ac:spMk id="6" creationId="{B600C24F-6BCF-8CCC-EAE0-3DDEB9DF1CF8}"/>
          </ac:spMkLst>
        </pc:spChg>
      </pc:sldChg>
      <pc:sldChg chg="modSp mod">
        <pc:chgData name="Crystal Williams" userId="254e336b-09e1-479f-8da2-2cfa78e3adb9" providerId="ADAL" clId="{8A7B344B-26E6-42AD-86E6-A0350FB298DC}" dt="2025-06-06T19:00:21.678" v="288" actId="207"/>
        <pc:sldMkLst>
          <pc:docMk/>
          <pc:sldMk cId="2465257422" sldId="501"/>
        </pc:sldMkLst>
        <pc:spChg chg="mod">
          <ac:chgData name="Crystal Williams" userId="254e336b-09e1-479f-8da2-2cfa78e3adb9" providerId="ADAL" clId="{8A7B344B-26E6-42AD-86E6-A0350FB298DC}" dt="2025-06-06T19:00:21.678" v="288" actId="207"/>
          <ac:spMkLst>
            <pc:docMk/>
            <pc:sldMk cId="2465257422" sldId="501"/>
            <ac:spMk id="6" creationId="{B600C24F-6BCF-8CCC-EAE0-3DDEB9DF1CF8}"/>
          </ac:spMkLst>
        </pc:spChg>
      </pc:sldChg>
      <pc:sldChg chg="del">
        <pc:chgData name="Crystal Williams" userId="254e336b-09e1-479f-8da2-2cfa78e3adb9" providerId="ADAL" clId="{8A7B344B-26E6-42AD-86E6-A0350FB298DC}" dt="2025-06-06T18:43:26.241" v="172" actId="2696"/>
        <pc:sldMkLst>
          <pc:docMk/>
          <pc:sldMk cId="3974516376" sldId="502"/>
        </pc:sldMkLst>
      </pc:sldChg>
      <pc:sldChg chg="modSp mod">
        <pc:chgData name="Crystal Williams" userId="254e336b-09e1-479f-8da2-2cfa78e3adb9" providerId="ADAL" clId="{8A7B344B-26E6-42AD-86E6-A0350FB298DC}" dt="2025-06-06T18:22:59.533" v="68" actId="122"/>
        <pc:sldMkLst>
          <pc:docMk/>
          <pc:sldMk cId="1700498237" sldId="505"/>
        </pc:sldMkLst>
        <pc:spChg chg="mod">
          <ac:chgData name="Crystal Williams" userId="254e336b-09e1-479f-8da2-2cfa78e3adb9" providerId="ADAL" clId="{8A7B344B-26E6-42AD-86E6-A0350FB298DC}" dt="2025-06-06T18:22:59.533" v="68" actId="122"/>
          <ac:spMkLst>
            <pc:docMk/>
            <pc:sldMk cId="1700498237" sldId="505"/>
            <ac:spMk id="2" creationId="{00000000-0000-0000-0000-000000000000}"/>
          </ac:spMkLst>
        </pc:spChg>
      </pc:sldChg>
      <pc:sldChg chg="modSp mod">
        <pc:chgData name="Crystal Williams" userId="254e336b-09e1-479f-8da2-2cfa78e3adb9" providerId="ADAL" clId="{8A7B344B-26E6-42AD-86E6-A0350FB298DC}" dt="2025-06-06T18:33:18.277" v="132" actId="113"/>
        <pc:sldMkLst>
          <pc:docMk/>
          <pc:sldMk cId="282323725" sldId="506"/>
        </pc:sldMkLst>
        <pc:spChg chg="mod">
          <ac:chgData name="Crystal Williams" userId="254e336b-09e1-479f-8da2-2cfa78e3adb9" providerId="ADAL" clId="{8A7B344B-26E6-42AD-86E6-A0350FB298DC}" dt="2025-06-06T18:33:18.277" v="132" actId="113"/>
          <ac:spMkLst>
            <pc:docMk/>
            <pc:sldMk cId="282323725" sldId="506"/>
            <ac:spMk id="2" creationId="{0E99219A-1E02-F54A-9644-5C933725880F}"/>
          </ac:spMkLst>
        </pc:spChg>
      </pc:sldChg>
      <pc:sldChg chg="modSp mod">
        <pc:chgData name="Crystal Williams" userId="254e336b-09e1-479f-8da2-2cfa78e3adb9" providerId="ADAL" clId="{8A7B344B-26E6-42AD-86E6-A0350FB298DC}" dt="2025-06-06T18:33:54.764" v="135" actId="2711"/>
        <pc:sldMkLst>
          <pc:docMk/>
          <pc:sldMk cId="3115625453" sldId="507"/>
        </pc:sldMkLst>
        <pc:spChg chg="mod">
          <ac:chgData name="Crystal Williams" userId="254e336b-09e1-479f-8da2-2cfa78e3adb9" providerId="ADAL" clId="{8A7B344B-26E6-42AD-86E6-A0350FB298DC}" dt="2025-06-06T18:33:54.764" v="135" actId="2711"/>
          <ac:spMkLst>
            <pc:docMk/>
            <pc:sldMk cId="3115625453" sldId="507"/>
            <ac:spMk id="2" creationId="{DD1DDCEB-4A44-53BD-C3C4-A942B839E5CF}"/>
          </ac:spMkLst>
        </pc:spChg>
      </pc:sldChg>
      <pc:sldChg chg="modSp mod">
        <pc:chgData name="Crystal Williams" userId="254e336b-09e1-479f-8da2-2cfa78e3adb9" providerId="ADAL" clId="{8A7B344B-26E6-42AD-86E6-A0350FB298DC}" dt="2025-06-06T18:34:12.571" v="137" actId="122"/>
        <pc:sldMkLst>
          <pc:docMk/>
          <pc:sldMk cId="4269272736" sldId="508"/>
        </pc:sldMkLst>
        <pc:spChg chg="mod">
          <ac:chgData name="Crystal Williams" userId="254e336b-09e1-479f-8da2-2cfa78e3adb9" providerId="ADAL" clId="{8A7B344B-26E6-42AD-86E6-A0350FB298DC}" dt="2025-06-06T18:34:12.571" v="137" actId="122"/>
          <ac:spMkLst>
            <pc:docMk/>
            <pc:sldMk cId="4269272736" sldId="508"/>
            <ac:spMk id="2" creationId="{A720E8FE-DCA4-0C33-EEC1-B8E487AF67EE}"/>
          </ac:spMkLst>
        </pc:spChg>
      </pc:sldChg>
      <pc:sldChg chg="modSp mod">
        <pc:chgData name="Crystal Williams" userId="254e336b-09e1-479f-8da2-2cfa78e3adb9" providerId="ADAL" clId="{8A7B344B-26E6-42AD-86E6-A0350FB298DC}" dt="2025-06-06T18:34:44.617" v="142" actId="113"/>
        <pc:sldMkLst>
          <pc:docMk/>
          <pc:sldMk cId="245705254" sldId="510"/>
        </pc:sldMkLst>
        <pc:spChg chg="mod">
          <ac:chgData name="Crystal Williams" userId="254e336b-09e1-479f-8da2-2cfa78e3adb9" providerId="ADAL" clId="{8A7B344B-26E6-42AD-86E6-A0350FB298DC}" dt="2025-06-06T18:34:36.400" v="141" actId="404"/>
          <ac:spMkLst>
            <pc:docMk/>
            <pc:sldMk cId="245705254" sldId="510"/>
            <ac:spMk id="4" creationId="{E1AB5A18-5E84-4599-BF68-B1ADDAE0B11C}"/>
          </ac:spMkLst>
        </pc:spChg>
        <pc:spChg chg="mod">
          <ac:chgData name="Crystal Williams" userId="254e336b-09e1-479f-8da2-2cfa78e3adb9" providerId="ADAL" clId="{8A7B344B-26E6-42AD-86E6-A0350FB298DC}" dt="2025-06-06T18:34:44.617" v="142" actId="113"/>
          <ac:spMkLst>
            <pc:docMk/>
            <pc:sldMk cId="245705254" sldId="510"/>
            <ac:spMk id="6" creationId="{A300F19F-BAAD-473B-B8C1-617E927F2AFE}"/>
          </ac:spMkLst>
        </pc:spChg>
      </pc:sldChg>
      <pc:sldChg chg="addSp modSp new mod ord">
        <pc:chgData name="Crystal Williams" userId="254e336b-09e1-479f-8da2-2cfa78e3adb9" providerId="ADAL" clId="{8A7B344B-26E6-42AD-86E6-A0350FB298DC}" dt="2025-06-06T18:23:52.801" v="71" actId="122"/>
        <pc:sldMkLst>
          <pc:docMk/>
          <pc:sldMk cId="91683355" sldId="511"/>
        </pc:sldMkLst>
        <pc:spChg chg="mod">
          <ac:chgData name="Crystal Williams" userId="254e336b-09e1-479f-8da2-2cfa78e3adb9" providerId="ADAL" clId="{8A7B344B-26E6-42AD-86E6-A0350FB298DC}" dt="2025-06-06T18:23:52.801" v="71" actId="122"/>
          <ac:spMkLst>
            <pc:docMk/>
            <pc:sldMk cId="91683355" sldId="511"/>
            <ac:spMk id="2" creationId="{C4EA25BC-2258-47F6-B832-C78F9D0F8F95}"/>
          </ac:spMkLst>
        </pc:spChg>
        <pc:spChg chg="mod">
          <ac:chgData name="Crystal Williams" userId="254e336b-09e1-479f-8da2-2cfa78e3adb9" providerId="ADAL" clId="{8A7B344B-26E6-42AD-86E6-A0350FB298DC}" dt="2025-06-06T18:22:10.541" v="60" actId="403"/>
          <ac:spMkLst>
            <pc:docMk/>
            <pc:sldMk cId="91683355" sldId="511"/>
            <ac:spMk id="3" creationId="{290D831B-ECB2-485F-AD6C-66A2E6821D4B}"/>
          </ac:spMkLst>
        </pc:spChg>
        <pc:spChg chg="mod">
          <ac:chgData name="Crystal Williams" userId="254e336b-09e1-479f-8da2-2cfa78e3adb9" providerId="ADAL" clId="{8A7B344B-26E6-42AD-86E6-A0350FB298DC}" dt="2025-06-06T18:22:38.908" v="65" actId="12"/>
          <ac:spMkLst>
            <pc:docMk/>
            <pc:sldMk cId="91683355" sldId="511"/>
            <ac:spMk id="4" creationId="{F1053D1D-4654-49DD-8974-EF70D4DD3810}"/>
          </ac:spMkLst>
        </pc:spChg>
        <pc:picChg chg="add mod">
          <ac:chgData name="Crystal Williams" userId="254e336b-09e1-479f-8da2-2cfa78e3adb9" providerId="ADAL" clId="{8A7B344B-26E6-42AD-86E6-A0350FB298DC}" dt="2025-06-06T18:22:45.375" v="67" actId="14100"/>
          <ac:picMkLst>
            <pc:docMk/>
            <pc:sldMk cId="91683355" sldId="511"/>
            <ac:picMk id="5" creationId="{C6BF7B05-5FC8-46D1-A410-93D60CB2DFE0}"/>
          </ac:picMkLst>
        </pc:picChg>
      </pc:sldChg>
      <pc:sldChg chg="addSp delSp modSp add mod">
        <pc:chgData name="Crystal Williams" userId="254e336b-09e1-479f-8da2-2cfa78e3adb9" providerId="ADAL" clId="{8A7B344B-26E6-42AD-86E6-A0350FB298DC}" dt="2025-06-06T19:01:34.738" v="299" actId="120"/>
        <pc:sldMkLst>
          <pc:docMk/>
          <pc:sldMk cId="1597943687" sldId="512"/>
        </pc:sldMkLst>
        <pc:spChg chg="mod">
          <ac:chgData name="Crystal Williams" userId="254e336b-09e1-479f-8da2-2cfa78e3adb9" providerId="ADAL" clId="{8A7B344B-26E6-42AD-86E6-A0350FB298DC}" dt="2025-06-06T19:01:34.738" v="299" actId="120"/>
          <ac:spMkLst>
            <pc:docMk/>
            <pc:sldMk cId="1597943687" sldId="512"/>
            <ac:spMk id="2" creationId="{00000000-0000-0000-0000-000000000000}"/>
          </ac:spMkLst>
        </pc:spChg>
        <pc:spChg chg="mod">
          <ac:chgData name="Crystal Williams" userId="254e336b-09e1-479f-8da2-2cfa78e3adb9" providerId="ADAL" clId="{8A7B344B-26E6-42AD-86E6-A0350FB298DC}" dt="2025-06-06T18:30:17.748" v="109" actId="1076"/>
          <ac:spMkLst>
            <pc:docMk/>
            <pc:sldMk cId="1597943687" sldId="512"/>
            <ac:spMk id="3" creationId="{00000000-0000-0000-0000-000000000000}"/>
          </ac:spMkLst>
        </pc:spChg>
        <pc:picChg chg="add del mod">
          <ac:chgData name="Crystal Williams" userId="254e336b-09e1-479f-8da2-2cfa78e3adb9" providerId="ADAL" clId="{8A7B344B-26E6-42AD-86E6-A0350FB298DC}" dt="2025-06-06T18:29:15.672" v="84"/>
          <ac:picMkLst>
            <pc:docMk/>
            <pc:sldMk cId="1597943687" sldId="512"/>
            <ac:picMk id="4" creationId="{99160924-AE9D-45AE-8E4D-93715FBFDE48}"/>
          </ac:picMkLst>
        </pc:picChg>
      </pc:sldChg>
      <pc:sldChg chg="modSp add mod">
        <pc:chgData name="Crystal Williams" userId="254e336b-09e1-479f-8da2-2cfa78e3adb9" providerId="ADAL" clId="{8A7B344B-26E6-42AD-86E6-A0350FB298DC}" dt="2025-06-06T18:32:45.017" v="128" actId="113"/>
        <pc:sldMkLst>
          <pc:docMk/>
          <pc:sldMk cId="4073103375" sldId="513"/>
        </pc:sldMkLst>
        <pc:spChg chg="mod">
          <ac:chgData name="Crystal Williams" userId="254e336b-09e1-479f-8da2-2cfa78e3adb9" providerId="ADAL" clId="{8A7B344B-26E6-42AD-86E6-A0350FB298DC}" dt="2025-06-06T18:32:45.017" v="128" actId="113"/>
          <ac:spMkLst>
            <pc:docMk/>
            <pc:sldMk cId="4073103375" sldId="513"/>
            <ac:spMk id="2" creationId="{D99C37CA-BFC4-482E-B103-3DACC8A76843}"/>
          </ac:spMkLst>
        </pc:spChg>
      </pc:sldChg>
      <pc:sldChg chg="modSp add mod">
        <pc:chgData name="Crystal Williams" userId="254e336b-09e1-479f-8da2-2cfa78e3adb9" providerId="ADAL" clId="{8A7B344B-26E6-42AD-86E6-A0350FB298DC}" dt="2025-06-06T18:32:50.715" v="129" actId="113"/>
        <pc:sldMkLst>
          <pc:docMk/>
          <pc:sldMk cId="2433101501" sldId="514"/>
        </pc:sldMkLst>
        <pc:spChg chg="mod">
          <ac:chgData name="Crystal Williams" userId="254e336b-09e1-479f-8da2-2cfa78e3adb9" providerId="ADAL" clId="{8A7B344B-26E6-42AD-86E6-A0350FB298DC}" dt="2025-06-06T18:32:50.715" v="129" actId="113"/>
          <ac:spMkLst>
            <pc:docMk/>
            <pc:sldMk cId="2433101501" sldId="514"/>
            <ac:spMk id="2" creationId="{3590C5EF-F449-468B-ACBF-4671FC65E69B}"/>
          </ac:spMkLst>
        </pc:spChg>
      </pc:sldChg>
      <pc:sldChg chg="modSp add mod">
        <pc:chgData name="Crystal Williams" userId="254e336b-09e1-479f-8da2-2cfa78e3adb9" providerId="ADAL" clId="{8A7B344B-26E6-42AD-86E6-A0350FB298DC}" dt="2025-06-06T18:32:58.282" v="130" actId="113"/>
        <pc:sldMkLst>
          <pc:docMk/>
          <pc:sldMk cId="1532855711" sldId="515"/>
        </pc:sldMkLst>
        <pc:spChg chg="mod">
          <ac:chgData name="Crystal Williams" userId="254e336b-09e1-479f-8da2-2cfa78e3adb9" providerId="ADAL" clId="{8A7B344B-26E6-42AD-86E6-A0350FB298DC}" dt="2025-06-06T18:32:58.282" v="130" actId="113"/>
          <ac:spMkLst>
            <pc:docMk/>
            <pc:sldMk cId="1532855711" sldId="515"/>
            <ac:spMk id="2" creationId="{68513B31-8A8A-4378-B4B2-2846A873FAA1}"/>
          </ac:spMkLst>
        </pc:spChg>
        <pc:spChg chg="mod">
          <ac:chgData name="Crystal Williams" userId="254e336b-09e1-479f-8da2-2cfa78e3adb9" providerId="ADAL" clId="{8A7B344B-26E6-42AD-86E6-A0350FB298DC}" dt="2025-06-06T18:31:35.926" v="124" actId="403"/>
          <ac:spMkLst>
            <pc:docMk/>
            <pc:sldMk cId="1532855711" sldId="515"/>
            <ac:spMk id="3" creationId="{4B10565E-2010-48B6-AFC2-815162D7326D}"/>
          </ac:spMkLst>
        </pc:spChg>
      </pc:sldChg>
      <pc:sldChg chg="modSp add mod">
        <pc:chgData name="Crystal Williams" userId="254e336b-09e1-479f-8da2-2cfa78e3adb9" providerId="ADAL" clId="{8A7B344B-26E6-42AD-86E6-A0350FB298DC}" dt="2025-06-06T18:33:03.681" v="131" actId="113"/>
        <pc:sldMkLst>
          <pc:docMk/>
          <pc:sldMk cId="2015868497" sldId="516"/>
        </pc:sldMkLst>
        <pc:spChg chg="mod">
          <ac:chgData name="Crystal Williams" userId="254e336b-09e1-479f-8da2-2cfa78e3adb9" providerId="ADAL" clId="{8A7B344B-26E6-42AD-86E6-A0350FB298DC}" dt="2025-06-06T18:33:03.681" v="131" actId="113"/>
          <ac:spMkLst>
            <pc:docMk/>
            <pc:sldMk cId="2015868497" sldId="516"/>
            <ac:spMk id="2" creationId="{584F6AED-A7A3-4354-AD7A-59ACA497AD41}"/>
          </ac:spMkLst>
        </pc:spChg>
        <pc:spChg chg="mod">
          <ac:chgData name="Crystal Williams" userId="254e336b-09e1-479f-8da2-2cfa78e3adb9" providerId="ADAL" clId="{8A7B344B-26E6-42AD-86E6-A0350FB298DC}" dt="2025-06-06T18:28:51.365" v="81" actId="27636"/>
          <ac:spMkLst>
            <pc:docMk/>
            <pc:sldMk cId="2015868497" sldId="516"/>
            <ac:spMk id="3" creationId="{F5C16FB2-E98C-4B25-85F5-A8D1DBE09F29}"/>
          </ac:spMkLst>
        </pc:spChg>
        <pc:spChg chg="mod">
          <ac:chgData name="Crystal Williams" userId="254e336b-09e1-479f-8da2-2cfa78e3adb9" providerId="ADAL" clId="{8A7B344B-26E6-42AD-86E6-A0350FB298DC}" dt="2025-06-06T18:28:51.365" v="82" actId="27636"/>
          <ac:spMkLst>
            <pc:docMk/>
            <pc:sldMk cId="2015868497" sldId="516"/>
            <ac:spMk id="4" creationId="{31026CEA-051B-4AAA-A4A5-6FD9D9F83E1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cooper2\Downloads\07012024_05302025_charges_report_source_data_5190086818.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cooper2\Downloads\07012024_05302025_charges_report_source_data_5190086818.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[07012024_05302025_charges_report_source_data_5190086818.csv]Sheet1!PivotTable3</c:name>
    <c:fmtId val="1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a:t>Departments</a:t>
            </a:r>
          </a:p>
        </c:rich>
      </c:tx>
      <c:layout>
        <c:manualLayout>
          <c:xMode val="edge"/>
          <c:yMode val="edge"/>
          <c:x val="7.2515124506273662E-2"/>
          <c:y val="0.70396347414035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s>
    <c:plotArea>
      <c:layout>
        <c:manualLayout>
          <c:layoutTarget val="inner"/>
          <c:xMode val="edge"/>
          <c:yMode val="edge"/>
          <c:x val="3.7430538526446289E-2"/>
          <c:y val="0.15156050943001306"/>
          <c:w val="0.48181011968586546"/>
          <c:h val="0.53268864009198857"/>
        </c:manualLayout>
      </c:layout>
      <c:pieChart>
        <c:varyColors val="1"/>
        <c:ser>
          <c:idx val="0"/>
          <c:order val="0"/>
          <c:tx>
            <c:strRef>
              <c:f>Sheet1!$B$1</c:f>
              <c:strCache>
                <c:ptCount val="1"/>
                <c:pt idx="0">
                  <c:v>Total</c:v>
                </c:pt>
              </c:strCache>
            </c:strRef>
          </c:tx>
          <c:explosion val="1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DA-49A2-A6C2-ADC612F9CE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DA-49A2-A6C2-ADC612F9CE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DA-49A2-A6C2-ADC612F9CE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DA-49A2-A6C2-ADC612F9CE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3DA-49A2-A6C2-ADC612F9CEC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3DA-49A2-A6C2-ADC612F9CEC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3DA-49A2-A6C2-ADC612F9CEC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3DA-49A2-A6C2-ADC612F9CEC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3DA-49A2-A6C2-ADC612F9CEC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3DA-49A2-A6C2-ADC612F9CEC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3DA-49A2-A6C2-ADC612F9CEC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93DA-49A2-A6C2-ADC612F9CEC8}"/>
              </c:ext>
            </c:extLst>
          </c:dPt>
          <c:cat>
            <c:strRef>
              <c:f>Sheet1!$A$2:$A$14</c:f>
              <c:strCache>
                <c:ptCount val="12"/>
                <c:pt idx="0">
                  <c:v>SOM DOM Bay Nephrology</c:v>
                </c:pt>
                <c:pt idx="1">
                  <c:v>SOM DOM Cardiology</c:v>
                </c:pt>
                <c:pt idx="2">
                  <c:v>SOM DOM General Internal Medicine</c:v>
                </c:pt>
                <c:pt idx="3">
                  <c:v>SOM DOM Pulmonary</c:v>
                </c:pt>
                <c:pt idx="4">
                  <c:v>SOM Genetics Institute of Gen Medicine</c:v>
                </c:pt>
                <c:pt idx="5">
                  <c:v>SOM ICTR Inst Clin Translational Resrch</c:v>
                </c:pt>
                <c:pt idx="6">
                  <c:v>SOM Neuro Epilepsy</c:v>
                </c:pt>
                <c:pt idx="7">
                  <c:v>SOM Ped Immunology</c:v>
                </c:pt>
                <c:pt idx="8">
                  <c:v>SOM Ped Pulmonary</c:v>
                </c:pt>
                <c:pt idx="9">
                  <c:v>SOM Psy Alchsm and Oth Drug Dependcy Pro</c:v>
                </c:pt>
                <c:pt idx="10">
                  <c:v>SPH Molecular Microbiology and Immunology</c:v>
                </c:pt>
                <c:pt idx="11">
                  <c:v>(blank)</c:v>
                </c:pt>
              </c:strCache>
            </c:strRef>
          </c:cat>
          <c:val>
            <c:numRef>
              <c:f>Sheet1!$B$2:$B$14</c:f>
              <c:numCache>
                <c:formatCode>General</c:formatCode>
                <c:ptCount val="12"/>
                <c:pt idx="0">
                  <c:v>10255.25</c:v>
                </c:pt>
                <c:pt idx="1">
                  <c:v>504</c:v>
                </c:pt>
                <c:pt idx="2">
                  <c:v>810.84</c:v>
                </c:pt>
                <c:pt idx="3">
                  <c:v>21536.489999999998</c:v>
                </c:pt>
                <c:pt idx="4">
                  <c:v>12603.75</c:v>
                </c:pt>
                <c:pt idx="5">
                  <c:v>233</c:v>
                </c:pt>
                <c:pt idx="6">
                  <c:v>49370</c:v>
                </c:pt>
                <c:pt idx="7">
                  <c:v>38953.374999999985</c:v>
                </c:pt>
                <c:pt idx="8">
                  <c:v>469</c:v>
                </c:pt>
                <c:pt idx="9">
                  <c:v>1107.75</c:v>
                </c:pt>
                <c:pt idx="10">
                  <c:v>1978</c:v>
                </c:pt>
                <c:pt idx="11">
                  <c:v>35122.324999999997</c:v>
                </c:pt>
              </c:numCache>
            </c:numRef>
          </c:val>
          <c:extLst>
            <c:ext xmlns:c16="http://schemas.microsoft.com/office/drawing/2014/chart" uri="{C3380CC4-5D6E-409C-BE32-E72D297353CC}">
              <c16:uniqueId val="{00000018-93DA-49A2-A6C2-ADC612F9CEC8}"/>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9"/>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1"/>
        <c:delete val="1"/>
      </c:legendEntry>
      <c:layout>
        <c:manualLayout>
          <c:xMode val="edge"/>
          <c:yMode val="edge"/>
          <c:x val="0.57226786275222508"/>
          <c:y val="7.6214972720633047E-4"/>
          <c:w val="0.42773213724777492"/>
          <c:h val="0.9772895655438851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[07012024_05302025_charges_report_source_data_5190086818.csv]Sheet1!PivotTable3</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Research Nutrition</a:t>
            </a:r>
          </a:p>
        </c:rich>
      </c:tx>
      <c:layout>
        <c:manualLayout>
          <c:xMode val="edge"/>
          <c:yMode val="edge"/>
          <c:x val="0.17444444444444446"/>
          <c:y val="0.1193496646252551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s>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5"/>
          <c:y val="5.6340405365995896E-2"/>
          <c:w val="0.33333333333333331"/>
          <c:h val="0.934737480779005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866826429305033"/>
          <c:y val="7.8696854449548034E-2"/>
          <c:w val="0.7291158399250437"/>
          <c:h val="0.78358365026374288"/>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026304982733925E-2"/>
          <c:y val="8.4472380192224555E-2"/>
          <c:w val="0.68572864636122277"/>
          <c:h val="0.7935119595301177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B80DB-4E2F-4DAC-86F8-BC3F5313CB2C}"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E1C40-7E53-4B32-AFD4-78E26AEE049F}" type="slidenum">
              <a:rPr lang="en-US" smtClean="0"/>
              <a:t>‹#›</a:t>
            </a:fld>
            <a:endParaRPr lang="en-US"/>
          </a:p>
        </p:txBody>
      </p:sp>
    </p:spTree>
    <p:extLst>
      <p:ext uri="{BB962C8B-B14F-4D97-AF65-F5344CB8AC3E}">
        <p14:creationId xmlns:p14="http://schemas.microsoft.com/office/powerpoint/2010/main" val="272235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DB704-1BF7-294F-A124-0BC5B2773525}" type="slidenum">
              <a:rPr lang="en-US" smtClean="0"/>
              <a:t>9</a:t>
            </a:fld>
            <a:endParaRPr lang="en-US"/>
          </a:p>
        </p:txBody>
      </p:sp>
    </p:spTree>
    <p:extLst>
      <p:ext uri="{BB962C8B-B14F-4D97-AF65-F5344CB8AC3E}">
        <p14:creationId xmlns:p14="http://schemas.microsoft.com/office/powerpoint/2010/main" val="250716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a:t>
            </a:r>
          </a:p>
          <a:p>
            <a:r>
              <a:rPr lang="en-US" dirty="0"/>
              <a:t>Director 		Susan Oh</a:t>
            </a:r>
          </a:p>
          <a:p>
            <a:r>
              <a:rPr lang="en-US" dirty="0"/>
              <a:t>1 Sr. Nutritionist	Bobbie Barron</a:t>
            </a:r>
          </a:p>
          <a:p>
            <a:r>
              <a:rPr lang="en-US" dirty="0"/>
              <a:t>2 Nutritionists		Alice Lu, Jennifer Trost</a:t>
            </a:r>
          </a:p>
          <a:p>
            <a:r>
              <a:rPr lang="en-US" dirty="0"/>
              <a:t>1 Nutrition Tech	Xiao Hu</a:t>
            </a:r>
          </a:p>
          <a:p>
            <a:r>
              <a:rPr lang="en-US" dirty="0"/>
              <a:t>1 Program Supervisor 	Liz Wilkins</a:t>
            </a:r>
          </a:p>
          <a:p>
            <a:r>
              <a:rPr lang="en-US" dirty="0"/>
              <a:t>Currently services 10 Departments , 15 PIs, 32 studies</a:t>
            </a:r>
          </a:p>
          <a:p>
            <a:r>
              <a:rPr lang="en-US" dirty="0"/>
              <a:t>Locations: </a:t>
            </a:r>
          </a:p>
          <a:p>
            <a:r>
              <a:rPr lang="en-US" dirty="0"/>
              <a:t>- PCRU – </a:t>
            </a:r>
            <a:r>
              <a:rPr lang="en-US" dirty="0" err="1"/>
              <a:t>Bloomburg</a:t>
            </a:r>
            <a:r>
              <a:rPr lang="en-US" dirty="0"/>
              <a:t> 9N</a:t>
            </a:r>
          </a:p>
          <a:p>
            <a:pPr marL="171450" indent="-171450">
              <a:buFontTx/>
              <a:buChar char="-"/>
            </a:pPr>
            <a:r>
              <a:rPr lang="en-US" dirty="0"/>
              <a:t>JH Adult CRU Blalock 3</a:t>
            </a:r>
          </a:p>
          <a:p>
            <a:pPr marL="171450" indent="-171450">
              <a:buFontTx/>
              <a:buChar char="-"/>
            </a:pPr>
            <a:r>
              <a:rPr lang="en-US" dirty="0"/>
              <a:t>BV CRU 301 Mason Lord Building</a:t>
            </a:r>
          </a:p>
          <a:p>
            <a:pPr marL="171450" indent="-171450">
              <a:buFontTx/>
              <a:buChar char="-"/>
            </a:pPr>
            <a:r>
              <a:rPr lang="en-US" dirty="0"/>
              <a:t>Pro Health</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D97729-AA37-4309-ACB9-104E6CBC6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91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a:t>
            </a:r>
          </a:p>
          <a:p>
            <a:r>
              <a:rPr lang="en-US" dirty="0"/>
              <a:t>Director 		Dr. Neal Fedarko</a:t>
            </a:r>
          </a:p>
          <a:p>
            <a:r>
              <a:rPr lang="en-US" dirty="0"/>
              <a:t>Research Specialist II	Ying Ni</a:t>
            </a:r>
          </a:p>
          <a:p>
            <a:r>
              <a:rPr lang="en-US" dirty="0"/>
              <a:t>Research Specialist II	Daisy Zhang</a:t>
            </a:r>
          </a:p>
          <a:p>
            <a:endParaRPr lang="en-US" dirty="0"/>
          </a:p>
          <a:p>
            <a:r>
              <a:rPr lang="en-US" dirty="0"/>
              <a:t>Provides over 200 Assays and services. Supports 9 departments, 21 PIs, over 20 protocols</a:t>
            </a:r>
          </a:p>
          <a:p>
            <a:endParaRPr lang="en-US" dirty="0"/>
          </a:p>
          <a:p>
            <a:r>
              <a:rPr lang="en-US" sz="1200" dirty="0">
                <a:effectLst/>
                <a:latin typeface="Calibri" panose="020F0502020204030204" pitchFamily="34" charset="0"/>
                <a:ea typeface="Calibri" panose="020F0502020204030204" pitchFamily="34" charset="0"/>
              </a:rPr>
              <a:t>The Core provides standardized sample handling that upholds high quality control. The high volume of assays processed in the lab supports reduced investigator cost through batch analysis of samples and direct manufacturer pricing. The Laboratory is staffed by a Director and three full-time technicians who have extensive experience in the theory and practice of clinical laboratory assays, and in prioritizing access to laboratory resources. The laboratory is a University Service Center and charges a service fee to cover costs and maintain revenue neutrality.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D97729-AA37-4309-ACB9-104E6CBC6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919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12192000" cy="5334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5" y="1666997"/>
            <a:ext cx="9639299" cy="4373100"/>
          </a:xfrm>
          <a:prstGeom prst="rect">
            <a:avLst/>
          </a:prstGeom>
        </p:spPr>
      </p:pic>
      <p:sp>
        <p:nvSpPr>
          <p:cNvPr id="2" name="Title 1"/>
          <p:cNvSpPr>
            <a:spLocks noGrp="1"/>
          </p:cNvSpPr>
          <p:nvPr>
            <p:ph type="ctrTitle"/>
          </p:nvPr>
        </p:nvSpPr>
        <p:spPr>
          <a:xfrm>
            <a:off x="274864" y="5392057"/>
            <a:ext cx="9144000" cy="706097"/>
          </a:xfrm>
        </p:spPr>
        <p:txBody>
          <a:bodyPr anchor="b">
            <a:normAutofit/>
          </a:bodyPr>
          <a:lstStyle>
            <a:lvl1pPr algn="l">
              <a:defRPr sz="4800">
                <a:solidFill>
                  <a:srgbClr val="002D72"/>
                </a:solidFill>
              </a:defRPr>
            </a:lvl1pPr>
          </a:lstStyle>
          <a:p>
            <a:r>
              <a:rPr lang="en-US"/>
              <a:t>Click to edit Master title style</a:t>
            </a:r>
          </a:p>
        </p:txBody>
      </p:sp>
      <p:sp>
        <p:nvSpPr>
          <p:cNvPr id="3" name="Subtitle 2"/>
          <p:cNvSpPr>
            <a:spLocks noGrp="1"/>
          </p:cNvSpPr>
          <p:nvPr>
            <p:ph type="subTitle" idx="1"/>
          </p:nvPr>
        </p:nvSpPr>
        <p:spPr>
          <a:xfrm>
            <a:off x="274864" y="6098154"/>
            <a:ext cx="9144000" cy="44960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1210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810"/>
            <a:ext cx="10515600" cy="1249133"/>
          </a:xfrm>
        </p:spPr>
        <p:txBody>
          <a:bodyPr anchor="ct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1600200"/>
            <a:ext cx="6172200" cy="4260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600200"/>
            <a:ext cx="3932237" cy="4268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6191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811"/>
            <a:ext cx="10515600" cy="1289953"/>
          </a:xfrm>
        </p:spPr>
        <p:txBody>
          <a:bodyPr anchor="ctr">
            <a:normAutofit/>
          </a:bodyPr>
          <a:lstStyle>
            <a:lvl1pPr>
              <a:defRPr sz="4400"/>
            </a:lvl1pPr>
          </a:lstStyle>
          <a:p>
            <a:r>
              <a:rPr lang="en-US"/>
              <a:t>Click to edit Master title style</a:t>
            </a:r>
          </a:p>
        </p:txBody>
      </p:sp>
      <p:sp>
        <p:nvSpPr>
          <p:cNvPr id="3" name="Picture Placeholder 2"/>
          <p:cNvSpPr>
            <a:spLocks noGrp="1"/>
          </p:cNvSpPr>
          <p:nvPr>
            <p:ph type="pic" idx="1"/>
          </p:nvPr>
        </p:nvSpPr>
        <p:spPr>
          <a:xfrm>
            <a:off x="5183188" y="1600200"/>
            <a:ext cx="6172200" cy="4260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5611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455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ode">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12192000" cy="5334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5" y="1666997"/>
            <a:ext cx="9639299" cy="4373100"/>
          </a:xfrm>
          <a:prstGeom prst="rect">
            <a:avLst/>
          </a:prstGeom>
        </p:spPr>
      </p:pic>
      <p:sp>
        <p:nvSpPr>
          <p:cNvPr id="4" name="TextBox 3"/>
          <p:cNvSpPr txBox="1"/>
          <p:nvPr userDrawn="1"/>
        </p:nvSpPr>
        <p:spPr>
          <a:xfrm>
            <a:off x="7306870" y="5960225"/>
            <a:ext cx="4609980" cy="461665"/>
          </a:xfrm>
          <a:prstGeom prst="rect">
            <a:avLst/>
          </a:prstGeom>
          <a:noFill/>
        </p:spPr>
        <p:txBody>
          <a:bodyPr wrap="none" rtlCol="0">
            <a:spAutoFit/>
          </a:bodyPr>
          <a:lstStyle/>
          <a:p>
            <a:r>
              <a:rPr lang="en-US" sz="2400" dirty="0">
                <a:solidFill>
                  <a:srgbClr val="002D72"/>
                </a:solidFill>
              </a:rPr>
              <a:t>Where Science and People Connect</a:t>
            </a:r>
          </a:p>
        </p:txBody>
      </p:sp>
    </p:spTree>
    <p:extLst>
      <p:ext uri="{BB962C8B-B14F-4D97-AF65-F5344CB8AC3E}">
        <p14:creationId xmlns:p14="http://schemas.microsoft.com/office/powerpoint/2010/main" val="156276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12192000" cy="5715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69701"/>
            <a:ext cx="4368648" cy="4145299"/>
          </a:xfrm>
          <a:prstGeom prst="rect">
            <a:avLst/>
          </a:prstGeom>
        </p:spPr>
      </p:pic>
      <p:sp>
        <p:nvSpPr>
          <p:cNvPr id="3" name="Title 2"/>
          <p:cNvSpPr>
            <a:spLocks noGrp="1"/>
          </p:cNvSpPr>
          <p:nvPr>
            <p:ph type="title"/>
          </p:nvPr>
        </p:nvSpPr>
        <p:spPr/>
        <p:txBody>
          <a:bodyPr/>
          <a:lstStyle/>
          <a:p>
            <a:r>
              <a:rPr lang="en-US"/>
              <a:t>Click to edit Master title style</a:t>
            </a:r>
          </a:p>
        </p:txBody>
      </p:sp>
      <p:sp>
        <p:nvSpPr>
          <p:cNvPr id="8" name="Subtitle 2"/>
          <p:cNvSpPr>
            <a:spLocks noGrp="1"/>
          </p:cNvSpPr>
          <p:nvPr>
            <p:ph type="subTitle" idx="1"/>
          </p:nvPr>
        </p:nvSpPr>
        <p:spPr>
          <a:xfrm>
            <a:off x="6768193" y="2939142"/>
            <a:ext cx="4585607" cy="1983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9028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64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00"/>
            <a:ext cx="3353091" cy="4560203"/>
          </a:xfrm>
          <a:prstGeom prst="rect">
            <a:avLst/>
          </a:prstGeom>
        </p:spPr>
      </p:pic>
      <p:sp>
        <p:nvSpPr>
          <p:cNvPr id="5" name="Text Placeholder 4"/>
          <p:cNvSpPr>
            <a:spLocks noGrp="1"/>
          </p:cNvSpPr>
          <p:nvPr>
            <p:ph type="body" sz="quarter" idx="10"/>
          </p:nvPr>
        </p:nvSpPr>
        <p:spPr>
          <a:xfrm>
            <a:off x="4376738" y="1943100"/>
            <a:ext cx="6977062" cy="3706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10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7"/>
          <p:cNvSpPr>
            <a:spLocks noChangeArrowheads="1"/>
          </p:cNvSpPr>
          <p:nvPr userDrawn="1"/>
        </p:nvSpPr>
        <p:spPr bwMode="auto">
          <a:xfrm>
            <a:off x="0" y="0"/>
            <a:ext cx="12192000" cy="5715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52"/>
            <a:ext cx="3910960" cy="5311295"/>
          </a:xfrm>
          <a:prstGeom prst="rect">
            <a:avLst/>
          </a:prstGeom>
        </p:spPr>
      </p:pic>
      <p:sp>
        <p:nvSpPr>
          <p:cNvPr id="2" name="Title 1"/>
          <p:cNvSpPr>
            <a:spLocks noGrp="1"/>
          </p:cNvSpPr>
          <p:nvPr>
            <p:ph type="title"/>
          </p:nvPr>
        </p:nvSpPr>
        <p:spPr>
          <a:xfrm>
            <a:off x="4735286" y="787176"/>
            <a:ext cx="661216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735286" y="3684484"/>
            <a:ext cx="6618514" cy="149434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8653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84547"/>
            <a:ext cx="5181600" cy="4250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84547"/>
            <a:ext cx="5181600" cy="4250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21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305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575707"/>
            <a:ext cx="5157787" cy="627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03007"/>
            <a:ext cx="5157787" cy="363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75707"/>
            <a:ext cx="5183188" cy="627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03007"/>
            <a:ext cx="5183188" cy="363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77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904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0"/>
            <a:ext cx="12192000" cy="57150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52"/>
            <a:ext cx="3910960" cy="5311295"/>
          </a:xfrm>
          <a:prstGeom prst="rect">
            <a:avLst/>
          </a:prstGeom>
        </p:spPr>
      </p:pic>
    </p:spTree>
    <p:extLst>
      <p:ext uri="{BB962C8B-B14F-4D97-AF65-F5344CB8AC3E}">
        <p14:creationId xmlns:p14="http://schemas.microsoft.com/office/powerpoint/2010/main" val="143463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17528" y="5690028"/>
            <a:ext cx="2574471" cy="1167971"/>
          </a:xfrm>
          <a:prstGeom prst="rect">
            <a:avLst/>
          </a:prstGeom>
        </p:spPr>
      </p:pic>
      <p:sp>
        <p:nvSpPr>
          <p:cNvPr id="7" name="Rectangle 7"/>
          <p:cNvSpPr>
            <a:spLocks noChangeArrowheads="1"/>
          </p:cNvSpPr>
          <p:nvPr userDrawn="1"/>
        </p:nvSpPr>
        <p:spPr bwMode="auto">
          <a:xfrm>
            <a:off x="0" y="0"/>
            <a:ext cx="12192000" cy="1447800"/>
          </a:xfrm>
          <a:prstGeom prst="rect">
            <a:avLst/>
          </a:prstGeom>
          <a:gradFill rotWithShape="1">
            <a:gsLst>
              <a:gs pos="0">
                <a:srgbClr val="6AADE4"/>
              </a:gs>
              <a:gs pos="100000">
                <a:srgbClr val="00239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endParaRPr lang="en-US" altLang="en-US" sz="1600">
              <a:cs typeface="+mn-cs"/>
            </a:endParaRPr>
          </a:p>
        </p:txBody>
      </p:sp>
      <p:sp>
        <p:nvSpPr>
          <p:cNvPr id="2" name="Title Placeholder 1"/>
          <p:cNvSpPr>
            <a:spLocks noGrp="1"/>
          </p:cNvSpPr>
          <p:nvPr>
            <p:ph type="title"/>
          </p:nvPr>
        </p:nvSpPr>
        <p:spPr>
          <a:xfrm>
            <a:off x="838200" y="630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80705"/>
            <a:ext cx="10515600" cy="41093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74796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62" r:id="rId13"/>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D72"/>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002D7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D7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002D72"/>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002D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hyperlink" Target="http://www.redcap.jhu.edu/" TargetMode="External"/><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ictr.johnshopkins.edu/service/study-conduct/rcss/"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ictr.johnshopkins.edu/service/study-conduct/rcss/onboarding-program/" TargetMode="Externa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mailto:malhamd2@jh.edu" TargetMode="External"/><Relationship Id="rId2" Type="http://schemas.openxmlformats.org/officeDocument/2006/relationships/hyperlink" Target="mailto:akeyes1@jhmi.edu"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t.jh.edu/ictrsurvey"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864" y="5247678"/>
            <a:ext cx="9144000" cy="706097"/>
          </a:xfrm>
        </p:spPr>
        <p:txBody>
          <a:bodyPr>
            <a:normAutofit fontScale="90000"/>
          </a:bodyPr>
          <a:lstStyle/>
          <a:p>
            <a:r>
              <a:rPr lang="en-US" dirty="0"/>
              <a:t>ICTR Summer Showcase			</a:t>
            </a:r>
          </a:p>
        </p:txBody>
      </p:sp>
      <p:sp>
        <p:nvSpPr>
          <p:cNvPr id="3" name="Subtitle 2"/>
          <p:cNvSpPr>
            <a:spLocks noGrp="1"/>
          </p:cNvSpPr>
          <p:nvPr>
            <p:ph type="subTitle" idx="1"/>
          </p:nvPr>
        </p:nvSpPr>
        <p:spPr>
          <a:xfrm>
            <a:off x="274864" y="5953775"/>
            <a:ext cx="9144000" cy="449602"/>
          </a:xfrm>
        </p:spPr>
        <p:txBody>
          <a:bodyPr>
            <a:normAutofit fontScale="25000" lnSpcReduction="20000"/>
          </a:bodyPr>
          <a:lstStyle/>
          <a:p>
            <a:r>
              <a:rPr lang="en-US" sz="11200" dirty="0"/>
              <a:t>Friday, June 6, 2025</a:t>
            </a:r>
          </a:p>
          <a:p>
            <a:r>
              <a:rPr lang="en-US" sz="11200" dirty="0"/>
              <a:t>1:00pm – 2:00pm </a:t>
            </a:r>
          </a:p>
          <a:p>
            <a:endParaRPr lang="en-US" dirty="0"/>
          </a:p>
        </p:txBody>
      </p:sp>
    </p:spTree>
    <p:extLst>
      <p:ext uri="{BB962C8B-B14F-4D97-AF65-F5344CB8AC3E}">
        <p14:creationId xmlns:p14="http://schemas.microsoft.com/office/powerpoint/2010/main" val="159794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219A-1E02-F54A-9644-5C933725880F}"/>
              </a:ext>
            </a:extLst>
          </p:cNvPr>
          <p:cNvSpPr>
            <a:spLocks noGrp="1"/>
          </p:cNvSpPr>
          <p:nvPr>
            <p:ph type="title"/>
          </p:nvPr>
        </p:nvSpPr>
        <p:spPr>
          <a:xfrm>
            <a:off x="568678" y="85917"/>
            <a:ext cx="11003280" cy="1325563"/>
          </a:xfrm>
        </p:spPr>
        <p:txBody>
          <a:bodyPr/>
          <a:lstStyle/>
          <a:p>
            <a:r>
              <a:rPr lang="en-US" b="1" dirty="0"/>
              <a:t>Overview of JH Clinical Research Unit Network</a:t>
            </a:r>
          </a:p>
        </p:txBody>
      </p:sp>
      <p:sp>
        <p:nvSpPr>
          <p:cNvPr id="3" name="Text Placeholder 2">
            <a:extLst>
              <a:ext uri="{FF2B5EF4-FFF2-40B4-BE49-F238E27FC236}">
                <a16:creationId xmlns:a16="http://schemas.microsoft.com/office/drawing/2014/main" id="{B582EFE4-0E0C-4446-9E23-784B4A37A81D}"/>
              </a:ext>
            </a:extLst>
          </p:cNvPr>
          <p:cNvSpPr>
            <a:spLocks noGrp="1"/>
          </p:cNvSpPr>
          <p:nvPr>
            <p:ph idx="1"/>
          </p:nvPr>
        </p:nvSpPr>
        <p:spPr>
          <a:xfrm>
            <a:off x="568678" y="1603565"/>
            <a:ext cx="11524262" cy="5045873"/>
          </a:xfrm>
        </p:spPr>
        <p:txBody>
          <a:bodyPr>
            <a:normAutofit/>
          </a:bodyPr>
          <a:lstStyle/>
          <a:p>
            <a:pPr lvl="1">
              <a:lnSpc>
                <a:spcPct val="107000"/>
              </a:lnSpc>
              <a:spcBef>
                <a:spcPts val="0"/>
              </a:spcBef>
              <a:buFont typeface="Arial" panose="020B0604020202020204" pitchFamily="34" charset="0"/>
              <a:buChar cha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Bayview Domiciliary/Outpatient Unit  </a:t>
            </a:r>
          </a:p>
          <a:p>
            <a:pPr lvl="2">
              <a:lnSpc>
                <a:spcPct val="107000"/>
              </a:lnSpc>
              <a:spcBef>
                <a:spcPts val="0"/>
              </a:spcBef>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Medical Director: </a:t>
            </a:r>
            <a:r>
              <a:rPr lang="en-US" sz="2400" b="1" dirty="0">
                <a:latin typeface="Calibri" panose="020F0502020204030204" pitchFamily="34" charset="0"/>
                <a:ea typeface="Calibri" panose="020F0502020204030204" pitchFamily="34" charset="0"/>
                <a:cs typeface="Times New Roman" panose="02020603050405020304" pitchFamily="18" charset="0"/>
              </a:rPr>
              <a:t>Huhn</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Nurse Manager: Dawson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2" algn="just">
              <a:lnSpc>
                <a:spcPct val="107000"/>
              </a:lnSpc>
              <a:spcBef>
                <a:spcPts val="0"/>
              </a:spcBef>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buFont typeface="Arial" panose="020B0604020202020204" pitchFamily="34" charset="0"/>
              <a:buChar char="•"/>
            </a:pPr>
            <a:r>
              <a:rPr lang="en-US" sz="2800" b="1" dirty="0">
                <a:effectLst/>
                <a:latin typeface="Calibri" panose="020F0502020204030204" pitchFamily="34" charset="0"/>
                <a:ea typeface="Calibri" panose="020F0502020204030204" pitchFamily="34" charset="0"/>
                <a:cs typeface="Calibri" panose="020F0502020204030204" pitchFamily="34" charset="0"/>
              </a:rPr>
              <a:t>JHH Outpatient Research Unit </a:t>
            </a:r>
          </a:p>
          <a:p>
            <a:pPr lvl="2">
              <a:lnSpc>
                <a:spcPct val="107000"/>
              </a:lnSpc>
              <a:spcBef>
                <a:spcPts val="0"/>
              </a:spcBef>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Medical Director: Brown; Nurse Manager: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De’Jarnette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2" algn="just">
              <a:lnSpc>
                <a:spcPct val="107000"/>
              </a:lnSpc>
              <a:spcBef>
                <a:spcPts val="0"/>
              </a:spcBef>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buFont typeface="Arial" panose="020B0604020202020204" pitchFamily="34" charset="0"/>
              <a:buChar char="•"/>
            </a:pPr>
            <a:r>
              <a:rPr lang="en-US" sz="2800" b="1" dirty="0">
                <a:effectLst/>
                <a:latin typeface="Calibri" panose="020F0502020204030204" pitchFamily="34" charset="0"/>
                <a:ea typeface="Times New Roman" panose="02020603050405020304" pitchFamily="18" charset="0"/>
                <a:cs typeface="Calibri" panose="020F0502020204030204" pitchFamily="34" charset="0"/>
              </a:rPr>
              <a:t>JH Pediatric Research Unit</a:t>
            </a:r>
          </a:p>
          <a:p>
            <a:pPr lvl="2">
              <a:lnSpc>
                <a:spcPct val="107000"/>
              </a:lnSpc>
              <a:spcBef>
                <a:spcPts val="0"/>
              </a:spcBef>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Medical Director: Wood; Nurse Manager: Salamone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2" algn="just">
              <a:lnSpc>
                <a:spcPct val="107000"/>
              </a:lnSpc>
              <a:spcBef>
                <a:spcPts val="0"/>
              </a:spcBef>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Bef>
                <a:spcPts val="0"/>
              </a:spcBef>
              <a:buFont typeface="Arial" panose="020B0604020202020204" pitchFamily="34" charset="0"/>
              <a:buChar char="•"/>
            </a:pPr>
            <a:r>
              <a:rPr lang="en-US" sz="2800" b="1" dirty="0">
                <a:effectLst/>
                <a:latin typeface="Calibri" panose="020F0502020204030204" pitchFamily="34" charset="0"/>
                <a:ea typeface="Times New Roman" panose="02020603050405020304" pitchFamily="18" charset="0"/>
                <a:cs typeface="Calibri" panose="020F0502020204030204" pitchFamily="34" charset="0"/>
              </a:rPr>
              <a:t>JHH Inpatient Research Unit </a:t>
            </a:r>
            <a:endParaRPr lang="en-US" sz="2800" b="1" dirty="0">
              <a:latin typeface="Calibri" panose="020F0502020204030204" pitchFamily="34" charset="0"/>
              <a:ea typeface="Times New Roman" panose="02020603050405020304" pitchFamily="18" charset="0"/>
              <a:cs typeface="Times New Roman" panose="02020603050405020304" pitchFamily="18" charset="0"/>
            </a:endParaRPr>
          </a:p>
          <a:p>
            <a:pPr lvl="2" algn="just">
              <a:lnSpc>
                <a:spcPct val="107000"/>
              </a:lnSpc>
              <a:spcBef>
                <a:spcPts val="0"/>
              </a:spcBef>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Medical Director: Flexner; Nurse Manager: Street/Martinez</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323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3BDC0-4228-38F8-6251-6C7379136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2DA48-7792-F1C0-36C7-ED54C5D4253B}"/>
              </a:ext>
            </a:extLst>
          </p:cNvPr>
          <p:cNvSpPr>
            <a:spLocks noGrp="1"/>
          </p:cNvSpPr>
          <p:nvPr>
            <p:ph type="title"/>
          </p:nvPr>
        </p:nvSpPr>
        <p:spPr/>
        <p:txBody>
          <a:bodyPr/>
          <a:lstStyle/>
          <a:p>
            <a:pPr algn="ctr"/>
            <a:r>
              <a:rPr lang="en-US" b="1" dirty="0">
                <a:ea typeface="Calibri" panose="020F0502020204030204" pitchFamily="34" charset="0"/>
                <a:cs typeface="Times New Roman" panose="02020603050405020304" pitchFamily="18" charset="0"/>
              </a:rPr>
              <a:t>Bayview Domiciliary/Outpatient Unit</a:t>
            </a:r>
            <a:endParaRPr lang="en-US" dirty="0"/>
          </a:p>
        </p:txBody>
      </p:sp>
      <p:sp>
        <p:nvSpPr>
          <p:cNvPr id="3" name="Text Placeholder 2">
            <a:extLst>
              <a:ext uri="{FF2B5EF4-FFF2-40B4-BE49-F238E27FC236}">
                <a16:creationId xmlns:a16="http://schemas.microsoft.com/office/drawing/2014/main" id="{EFB2A0B2-A21F-9D20-D54C-2CFC5A3BE357}"/>
              </a:ext>
            </a:extLst>
          </p:cNvPr>
          <p:cNvSpPr>
            <a:spLocks noGrp="1"/>
          </p:cNvSpPr>
          <p:nvPr>
            <p:ph idx="1"/>
          </p:nvPr>
        </p:nvSpPr>
        <p:spPr>
          <a:xfrm>
            <a:off x="568678" y="1603565"/>
            <a:ext cx="11524262" cy="5045873"/>
          </a:xfrm>
        </p:spPr>
        <p:txBody>
          <a:bodyPr>
            <a:normAutofit/>
          </a:bodyPr>
          <a:lstStyle/>
          <a:p>
            <a:pPr>
              <a:lnSpc>
                <a:spcPct val="107000"/>
              </a:lnSpc>
              <a:spcBef>
                <a:spcPts val="0"/>
              </a:spcBef>
            </a:pPr>
            <a:r>
              <a:rPr lang="en-US" sz="3100" dirty="0">
                <a:effectLst/>
                <a:latin typeface="Calibri" panose="020F0502020204030204" pitchFamily="34" charset="0"/>
                <a:ea typeface="Calibri" panose="020F0502020204030204" pitchFamily="34" charset="0"/>
                <a:cs typeface="Calibri" panose="020F0502020204030204" pitchFamily="34" charset="0"/>
              </a:rPr>
              <a:t>13,842</a:t>
            </a:r>
            <a:r>
              <a:rPr lang="en-US" sz="3100" spc="-25"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sq.</a:t>
            </a:r>
            <a:r>
              <a:rPr lang="en-US" sz="3100" spc="-20"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ft. space on the 4th floor of the 301 Building; 24/7 service</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100" dirty="0">
                <a:effectLst/>
                <a:latin typeface="Calibri" panose="020F0502020204030204" pitchFamily="34" charset="0"/>
                <a:ea typeface="Calibri" panose="020F0502020204030204" pitchFamily="34" charset="0"/>
                <a:cs typeface="Calibri" panose="020F0502020204030204" pitchFamily="34" charset="0"/>
              </a:rPr>
              <a:t>10 overnight dedicated research </a:t>
            </a:r>
            <a:r>
              <a:rPr lang="en-US" sz="3100" dirty="0">
                <a:latin typeface="Calibri" panose="020F0502020204030204" pitchFamily="34" charset="0"/>
                <a:ea typeface="Calibri" panose="020F0502020204030204" pitchFamily="34" charset="0"/>
                <a:cs typeface="Calibri" panose="020F0502020204030204" pitchFamily="34" charset="0"/>
              </a:rPr>
              <a:t>beds</a:t>
            </a:r>
            <a:r>
              <a:rPr lang="en-US" sz="3100" dirty="0">
                <a:effectLst/>
                <a:latin typeface="Calibri" panose="020F0502020204030204" pitchFamily="34" charset="0"/>
                <a:ea typeface="Calibri" panose="020F0502020204030204" pitchFamily="34" charset="0"/>
                <a:cs typeface="Calibri" panose="020F0502020204030204" pitchFamily="34" charset="0"/>
              </a:rPr>
              <a:t> including 8 overnight study rooms that have video and audio monitoring  capability</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Calibri" panose="020F0502020204030204" pitchFamily="34" charset="0"/>
                <a:cs typeface="Calibri" panose="020F0502020204030204" pitchFamily="34" charset="0"/>
              </a:rPr>
              <a:t>Space shared with Outpatient Unit: phlebotomy, interview rooms, procedure rooms, gyn exam room, dental exam room, sample processing lab, -70 freezer, </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Calibri" panose="020F0502020204030204" pitchFamily="34" charset="0"/>
                <a:cs typeface="Calibri" panose="020F0502020204030204" pitchFamily="34" charset="0"/>
              </a:rPr>
              <a:t>8 nurses (6 RNs, 2 LPNs) and</a:t>
            </a:r>
            <a:r>
              <a:rPr lang="en-US" sz="3100" spc="385"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2</a:t>
            </a:r>
            <a:r>
              <a:rPr lang="en-US" sz="3100" spc="385"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technicians</a:t>
            </a:r>
            <a:r>
              <a:rPr lang="en-US" sz="3100" spc="370"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(who</a:t>
            </a:r>
            <a:r>
              <a:rPr lang="en-US" sz="3100" spc="395"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support</a:t>
            </a:r>
            <a:r>
              <a:rPr lang="en-US" sz="3100" spc="390" dirty="0">
                <a:effectLst/>
                <a:latin typeface="Calibri" panose="020F0502020204030204" pitchFamily="34" charset="0"/>
                <a:ea typeface="Calibri" panose="020F0502020204030204" pitchFamily="34" charset="0"/>
                <a:cs typeface="Calibri" panose="020F0502020204030204" pitchFamily="34" charset="0"/>
              </a:rPr>
              <a:t> </a:t>
            </a:r>
            <a:r>
              <a:rPr lang="en-US" sz="3100" dirty="0">
                <a:effectLst/>
                <a:latin typeface="Calibri" panose="020F0502020204030204" pitchFamily="34" charset="0"/>
                <a:ea typeface="Calibri" panose="020F0502020204030204" pitchFamily="34" charset="0"/>
                <a:cs typeface="Calibri" panose="020F0502020204030204" pitchFamily="34" charset="0"/>
              </a:rPr>
              <a:t>overnight and outpatient visits)</a:t>
            </a:r>
          </a:p>
          <a:p>
            <a:pPr marL="914400" lvl="2" indent="0" algn="just">
              <a:lnSpc>
                <a:spcPct val="107000"/>
              </a:lnSpc>
              <a:spcBef>
                <a:spcPts val="0"/>
              </a:spcBef>
              <a:buNone/>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7726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1E21E-C910-C08E-4C79-5F8AB9E07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C8FDC-E2EC-36EA-3B2E-01C9C71291A5}"/>
              </a:ext>
            </a:extLst>
          </p:cNvPr>
          <p:cNvSpPr>
            <a:spLocks noGrp="1"/>
          </p:cNvSpPr>
          <p:nvPr>
            <p:ph type="title"/>
          </p:nvPr>
        </p:nvSpPr>
        <p:spPr/>
        <p:txBody>
          <a:bodyPr/>
          <a:lstStyle/>
          <a:p>
            <a:pPr algn="ctr"/>
            <a:r>
              <a:rPr lang="en-US" b="1" dirty="0">
                <a:ea typeface="Calibri" panose="020F0502020204030204" pitchFamily="34" charset="0"/>
                <a:cs typeface="Calibri" panose="020F0502020204030204" pitchFamily="34" charset="0"/>
              </a:rPr>
              <a:t>JHH Outpatient Research Unit</a:t>
            </a:r>
            <a:endParaRPr lang="en-US" dirty="0"/>
          </a:p>
        </p:txBody>
      </p:sp>
      <p:sp>
        <p:nvSpPr>
          <p:cNvPr id="3" name="Text Placeholder 2">
            <a:extLst>
              <a:ext uri="{FF2B5EF4-FFF2-40B4-BE49-F238E27FC236}">
                <a16:creationId xmlns:a16="http://schemas.microsoft.com/office/drawing/2014/main" id="{EBA29A41-0C43-B6CE-A67B-E3999EF8761E}"/>
              </a:ext>
            </a:extLst>
          </p:cNvPr>
          <p:cNvSpPr>
            <a:spLocks noGrp="1"/>
          </p:cNvSpPr>
          <p:nvPr>
            <p:ph idx="1"/>
          </p:nvPr>
        </p:nvSpPr>
        <p:spPr>
          <a:xfrm>
            <a:off x="568678" y="1603565"/>
            <a:ext cx="11524262" cy="5045873"/>
          </a:xfrm>
        </p:spPr>
        <p:txBody>
          <a:bodyPr>
            <a:normAutofit/>
          </a:bodyPr>
          <a:lstStyle/>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5385 square foot unit space on the 3</a:t>
            </a:r>
            <a:r>
              <a:rPr lang="en-US" sz="3100" baseline="30000" dirty="0">
                <a:effectLst/>
                <a:latin typeface="Calibri" panose="020F0502020204030204" pitchFamily="34" charset="0"/>
                <a:ea typeface="Times New Roman" panose="02020603050405020304" pitchFamily="18" charset="0"/>
                <a:cs typeface="Calibri" panose="020F0502020204030204" pitchFamily="34" charset="0"/>
              </a:rPr>
              <a:t>rd</a:t>
            </a:r>
            <a:r>
              <a:rPr lang="en-US" sz="3100" dirty="0">
                <a:effectLst/>
                <a:latin typeface="Calibri" panose="020F0502020204030204" pitchFamily="34" charset="0"/>
                <a:ea typeface="Times New Roman" panose="02020603050405020304" pitchFamily="18" charset="0"/>
                <a:cs typeface="Calibri" panose="020F0502020204030204" pitchFamily="34" charset="0"/>
              </a:rPr>
              <a:t> Floor of Blalock Building; M-F 7 AM-5 PM</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11 full-service exam rooms, 2 interview rooms, a phlebotomy room, sample processing lab, -70 freezer, infusion center, and a DXA scanner. </a:t>
            </a:r>
          </a:p>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3 nurses (2 RN, 1 LPN), a phlebotomist, 2 technicians</a:t>
            </a:r>
          </a:p>
          <a:p>
            <a:pPr algn="just">
              <a:lnSpc>
                <a:spcPct val="107000"/>
              </a:lnSpc>
              <a:spcBef>
                <a:spcPts val="0"/>
              </a:spcBef>
            </a:pPr>
            <a:r>
              <a:rPr lang="en-US" sz="3100" b="1" dirty="0">
                <a:latin typeface="Calibri" panose="020F0502020204030204" pitchFamily="34" charset="0"/>
                <a:ea typeface="Times New Roman" panose="02020603050405020304" pitchFamily="18" charset="0"/>
                <a:cs typeface="Calibri" panose="020F0502020204030204" pitchFamily="34" charset="0"/>
              </a:rPr>
              <a:t>Negative pressure room</a:t>
            </a:r>
          </a:p>
          <a:p>
            <a:pPr algn="just">
              <a:lnSpc>
                <a:spcPct val="107000"/>
              </a:lnSpc>
              <a:spcBef>
                <a:spcPts val="0"/>
              </a:spcBef>
            </a:pPr>
            <a:r>
              <a:rPr lang="en-US" sz="3100" b="1" dirty="0" err="1">
                <a:effectLst/>
                <a:latin typeface="Calibri" panose="020F0502020204030204" pitchFamily="34" charset="0"/>
                <a:ea typeface="Times New Roman" panose="02020603050405020304" pitchFamily="18" charset="0"/>
                <a:cs typeface="Calibri" panose="020F0502020204030204" pitchFamily="34" charset="0"/>
              </a:rPr>
              <a:t>Scattersite</a:t>
            </a:r>
            <a:r>
              <a:rPr lang="en-US" sz="3100" b="1" dirty="0">
                <a:effectLst/>
                <a:latin typeface="Calibri" panose="020F0502020204030204" pitchFamily="34" charset="0"/>
                <a:ea typeface="Times New Roman" panose="02020603050405020304" pitchFamily="18" charset="0"/>
                <a:cs typeface="Calibri" panose="020F0502020204030204" pitchFamily="34" charset="0"/>
              </a:rPr>
              <a:t> Nursing Services in the afternoon</a:t>
            </a:r>
          </a:p>
          <a:p>
            <a:pPr marL="914400" lvl="2" indent="0" algn="just">
              <a:lnSpc>
                <a:spcPct val="107000"/>
              </a:lnSpc>
              <a:spcBef>
                <a:spcPts val="0"/>
              </a:spcBef>
              <a:buNone/>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7175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2404-C5A9-25F2-3FEF-4FC188600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DDCEB-4A44-53BD-C3C4-A942B839E5CF}"/>
              </a:ext>
            </a:extLst>
          </p:cNvPr>
          <p:cNvSpPr>
            <a:spLocks noGrp="1"/>
          </p:cNvSpPr>
          <p:nvPr>
            <p:ph type="title"/>
          </p:nvPr>
        </p:nvSpPr>
        <p:spPr/>
        <p:txBody>
          <a:bodyPr>
            <a:normAutofit/>
          </a:bodyPr>
          <a:lstStyle/>
          <a:p>
            <a:pPr marL="914400" lvl="2" indent="0" algn="ctr">
              <a:lnSpc>
                <a:spcPct val="107000"/>
              </a:lnSpc>
              <a:spcBef>
                <a:spcPts val="0"/>
              </a:spcBef>
              <a:buNone/>
            </a:pPr>
            <a:r>
              <a:rPr lang="en-US" sz="4400" b="1" dirty="0">
                <a:solidFill>
                  <a:schemeClr val="bg1"/>
                </a:solidFill>
                <a:effectLst/>
                <a:latin typeface="+mj-lt"/>
                <a:ea typeface="Times New Roman" panose="02020603050405020304" pitchFamily="18" charset="0"/>
                <a:cs typeface="Calibri" panose="020F0502020204030204" pitchFamily="34" charset="0"/>
              </a:rPr>
              <a:t>JH Pediatric Research Unit </a:t>
            </a:r>
            <a:endParaRPr lang="en-US" sz="1600" dirty="0">
              <a:solidFill>
                <a:schemeClr val="bg1"/>
              </a:solidFill>
              <a:latin typeface="+mj-lt"/>
            </a:endParaRPr>
          </a:p>
        </p:txBody>
      </p:sp>
      <p:sp>
        <p:nvSpPr>
          <p:cNvPr id="3" name="Text Placeholder 2">
            <a:extLst>
              <a:ext uri="{FF2B5EF4-FFF2-40B4-BE49-F238E27FC236}">
                <a16:creationId xmlns:a16="http://schemas.microsoft.com/office/drawing/2014/main" id="{C8084BE5-DE2D-A420-5D56-3090DAA01B49}"/>
              </a:ext>
            </a:extLst>
          </p:cNvPr>
          <p:cNvSpPr>
            <a:spLocks noGrp="1"/>
          </p:cNvSpPr>
          <p:nvPr>
            <p:ph idx="1"/>
          </p:nvPr>
        </p:nvSpPr>
        <p:spPr>
          <a:xfrm>
            <a:off x="568678" y="1603565"/>
            <a:ext cx="11524262" cy="5045873"/>
          </a:xfrm>
        </p:spPr>
        <p:txBody>
          <a:bodyPr>
            <a:normAutofit/>
          </a:bodyPr>
          <a:lstStyle/>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3,225 square foot space on 9N floor of Charlotte R Bloomberg Children’s Building</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7 clinical exam rooms, an infusion facility, 2 procedure rooms, phlebotomy room, research kitchen</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1 RN, 1 nursing assistant/phlebotomist</a:t>
            </a:r>
          </a:p>
          <a:p>
            <a:pPr marL="914400" lvl="2" indent="0" algn="just">
              <a:lnSpc>
                <a:spcPct val="107000"/>
              </a:lnSpc>
              <a:spcBef>
                <a:spcPts val="0"/>
              </a:spcBef>
              <a:buNone/>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5625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ECF82-0162-EB5D-DD81-8E0CA1BD39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F0ED6-60C6-F63C-132D-6C19CE507D52}"/>
              </a:ext>
            </a:extLst>
          </p:cNvPr>
          <p:cNvSpPr>
            <a:spLocks noGrp="1"/>
          </p:cNvSpPr>
          <p:nvPr>
            <p:ph type="title"/>
          </p:nvPr>
        </p:nvSpPr>
        <p:spPr/>
        <p:txBody>
          <a:bodyPr>
            <a:normAutofit/>
          </a:bodyPr>
          <a:lstStyle/>
          <a:p>
            <a:pPr marL="914400" lvl="2" indent="0" algn="ctr">
              <a:lnSpc>
                <a:spcPct val="107000"/>
              </a:lnSpc>
              <a:spcBef>
                <a:spcPts val="0"/>
              </a:spcBef>
            </a:pPr>
            <a:r>
              <a:rPr lang="en-US" sz="4400" b="1" dirty="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rPr>
              <a:t>JHH Inpatient Research Unit </a:t>
            </a:r>
            <a:endParaRPr lang="en-US" sz="4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 Placeholder 2">
            <a:extLst>
              <a:ext uri="{FF2B5EF4-FFF2-40B4-BE49-F238E27FC236}">
                <a16:creationId xmlns:a16="http://schemas.microsoft.com/office/drawing/2014/main" id="{64332AE1-000A-9B67-3ECE-A158C86F918D}"/>
              </a:ext>
            </a:extLst>
          </p:cNvPr>
          <p:cNvSpPr>
            <a:spLocks noGrp="1"/>
          </p:cNvSpPr>
          <p:nvPr>
            <p:ph idx="1"/>
          </p:nvPr>
        </p:nvSpPr>
        <p:spPr>
          <a:xfrm>
            <a:off x="568678" y="1603565"/>
            <a:ext cx="11524262" cy="5045873"/>
          </a:xfrm>
        </p:spPr>
        <p:txBody>
          <a:bodyPr>
            <a:normAutofit/>
          </a:bodyPr>
          <a:lstStyle/>
          <a:p>
            <a:pPr marL="914400" lvl="2" indent="0" algn="just">
              <a:lnSpc>
                <a:spcPct val="107000"/>
              </a:lnSpc>
              <a:spcBef>
                <a:spcPts val="0"/>
              </a:spcBef>
              <a:buNone/>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Located on Nelson 5</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r>
              <a:rPr lang="en-US" sz="3100" dirty="0">
                <a:effectLst/>
                <a:latin typeface="Calibri" panose="020F0502020204030204" pitchFamily="34" charset="0"/>
                <a:ea typeface="Times New Roman" panose="02020603050405020304" pitchFamily="18" charset="0"/>
                <a:cs typeface="Calibri" panose="020F0502020204030204" pitchFamily="34" charset="0"/>
              </a:rPr>
              <a:t>Staffed by JHH clinical nurses, also trained on specific research protocols</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r>
              <a:rPr lang="en-US" sz="3100" dirty="0">
                <a:effectLst/>
                <a:latin typeface="Calibri" panose="020F0502020204030204" pitchFamily="34" charset="0"/>
                <a:ea typeface="Times New Roman" panose="02020603050405020304" pitchFamily="18" charset="0"/>
                <a:cs typeface="Calibri" panose="020F0502020204030204" pitchFamily="34" charset="0"/>
              </a:rPr>
              <a:t>Capacity for continuous cardiac monitoring and biologic isolation</a:t>
            </a:r>
            <a:endParaRPr lang="en-US" sz="3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9280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E8FE-DCA4-0C33-EEC1-B8E487AF67EE}"/>
              </a:ext>
            </a:extLst>
          </p:cNvPr>
          <p:cNvSpPr>
            <a:spLocks noGrp="1"/>
          </p:cNvSpPr>
          <p:nvPr>
            <p:ph type="title"/>
          </p:nvPr>
        </p:nvSpPr>
        <p:spPr>
          <a:xfrm>
            <a:off x="259080" y="63057"/>
            <a:ext cx="11475720" cy="1325563"/>
          </a:xfrm>
        </p:spPr>
        <p:txBody>
          <a:bodyPr/>
          <a:lstStyle/>
          <a:p>
            <a:pPr algn="ctr"/>
            <a:r>
              <a:rPr lang="en-US" b="1" dirty="0"/>
              <a:t>Major Research Teams Supported by JH CRUs </a:t>
            </a:r>
          </a:p>
        </p:txBody>
      </p:sp>
      <p:sp>
        <p:nvSpPr>
          <p:cNvPr id="3" name="Text Placeholder 2">
            <a:extLst>
              <a:ext uri="{FF2B5EF4-FFF2-40B4-BE49-F238E27FC236}">
                <a16:creationId xmlns:a16="http://schemas.microsoft.com/office/drawing/2014/main" id="{8E1B4625-6626-F259-8D2E-65296F57AAB7}"/>
              </a:ext>
            </a:extLst>
          </p:cNvPr>
          <p:cNvSpPr>
            <a:spLocks noGrp="1"/>
          </p:cNvSpPr>
          <p:nvPr>
            <p:ph sz="half" idx="1"/>
          </p:nvPr>
        </p:nvSpPr>
        <p:spPr>
          <a:xfrm>
            <a:off x="838200" y="1584547"/>
            <a:ext cx="5181600" cy="5008758"/>
          </a:xfrm>
        </p:spPr>
        <p:txBody>
          <a:bodyPr>
            <a:normAutofit fontScale="77500" lnSpcReduction="20000"/>
          </a:bodyPr>
          <a:lstStyle/>
          <a:p>
            <a:r>
              <a:rPr lang="en-US" dirty="0"/>
              <a:t>Nephrology</a:t>
            </a:r>
          </a:p>
          <a:p>
            <a:r>
              <a:rPr lang="en-US" dirty="0"/>
              <a:t>Pulmonary</a:t>
            </a:r>
          </a:p>
          <a:p>
            <a:pPr lvl="1"/>
            <a:r>
              <a:rPr lang="en-US" dirty="0"/>
              <a:t>CF group</a:t>
            </a:r>
          </a:p>
          <a:p>
            <a:pPr lvl="1"/>
            <a:r>
              <a:rPr lang="en-US" dirty="0"/>
              <a:t>Sleep</a:t>
            </a:r>
          </a:p>
          <a:p>
            <a:r>
              <a:rPr lang="en-US" dirty="0"/>
              <a:t>ID </a:t>
            </a:r>
          </a:p>
          <a:p>
            <a:pPr lvl="1"/>
            <a:r>
              <a:rPr lang="en-US" dirty="0"/>
              <a:t>HIV (ACTG)</a:t>
            </a:r>
          </a:p>
          <a:p>
            <a:pPr lvl="1"/>
            <a:r>
              <a:rPr lang="en-US" dirty="0"/>
              <a:t>Emerging Infections (MPOX)</a:t>
            </a:r>
          </a:p>
          <a:p>
            <a:r>
              <a:rPr lang="en-US" dirty="0"/>
              <a:t>Endocrine </a:t>
            </a:r>
          </a:p>
          <a:p>
            <a:r>
              <a:rPr lang="en-US" dirty="0"/>
              <a:t>GI (Post-Pancreatitis DM U01)</a:t>
            </a:r>
          </a:p>
          <a:p>
            <a:r>
              <a:rPr lang="en-US" dirty="0"/>
              <a:t>Geriatrics (Pepper Center)</a:t>
            </a:r>
          </a:p>
          <a:p>
            <a:r>
              <a:rPr lang="en-US" dirty="0"/>
              <a:t>Rheumatology</a:t>
            </a:r>
          </a:p>
          <a:p>
            <a:r>
              <a:rPr lang="en-US" dirty="0"/>
              <a:t>Pediatrics</a:t>
            </a:r>
          </a:p>
          <a:p>
            <a:pPr lvl="1"/>
            <a:r>
              <a:rPr lang="en-US" dirty="0"/>
              <a:t>Allergy</a:t>
            </a:r>
          </a:p>
          <a:p>
            <a:pPr lvl="1"/>
            <a:r>
              <a:rPr lang="en-US" dirty="0"/>
              <a:t>Endocrine</a:t>
            </a:r>
          </a:p>
          <a:p>
            <a:pPr lvl="1"/>
            <a:r>
              <a:rPr lang="en-US" dirty="0"/>
              <a:t>Genetics</a:t>
            </a:r>
          </a:p>
          <a:p>
            <a:pPr lvl="1"/>
            <a:r>
              <a:rPr lang="en-US" dirty="0"/>
              <a:t>Renal</a:t>
            </a:r>
          </a:p>
          <a:p>
            <a:endParaRPr lang="en-US" dirty="0"/>
          </a:p>
        </p:txBody>
      </p:sp>
      <p:sp>
        <p:nvSpPr>
          <p:cNvPr id="4" name="Content Placeholder 3">
            <a:extLst>
              <a:ext uri="{FF2B5EF4-FFF2-40B4-BE49-F238E27FC236}">
                <a16:creationId xmlns:a16="http://schemas.microsoft.com/office/drawing/2014/main" id="{E28C23E1-8D5A-E099-1158-7DE11CDD2429}"/>
              </a:ext>
            </a:extLst>
          </p:cNvPr>
          <p:cNvSpPr>
            <a:spLocks noGrp="1"/>
          </p:cNvSpPr>
          <p:nvPr>
            <p:ph sz="half" idx="2"/>
          </p:nvPr>
        </p:nvSpPr>
        <p:spPr/>
        <p:txBody>
          <a:bodyPr>
            <a:normAutofit fontScale="77500" lnSpcReduction="20000"/>
          </a:bodyPr>
          <a:lstStyle/>
          <a:p>
            <a:r>
              <a:rPr lang="en-US" dirty="0"/>
              <a:t>Psychiatry</a:t>
            </a:r>
          </a:p>
          <a:p>
            <a:pPr lvl="1"/>
            <a:r>
              <a:rPr lang="en-US" dirty="0"/>
              <a:t>BPRU</a:t>
            </a:r>
          </a:p>
          <a:p>
            <a:pPr lvl="1"/>
            <a:r>
              <a:rPr lang="en-US" dirty="0"/>
              <a:t>Carnell</a:t>
            </a:r>
          </a:p>
          <a:p>
            <a:r>
              <a:rPr lang="en-US" dirty="0"/>
              <a:t>Neurology</a:t>
            </a:r>
          </a:p>
          <a:p>
            <a:pPr lvl="1"/>
            <a:r>
              <a:rPr lang="en-US" dirty="0"/>
              <a:t>MS Group</a:t>
            </a:r>
          </a:p>
          <a:p>
            <a:pPr lvl="1"/>
            <a:r>
              <a:rPr lang="en-US" dirty="0"/>
              <a:t>Peripheral Nerve Group</a:t>
            </a:r>
          </a:p>
          <a:p>
            <a:pPr lvl="1"/>
            <a:r>
              <a:rPr lang="en-US" dirty="0"/>
              <a:t>Neurovirology Group (Rubin)</a:t>
            </a:r>
          </a:p>
          <a:p>
            <a:pPr lvl="1"/>
            <a:r>
              <a:rPr lang="en-US" dirty="0"/>
              <a:t>Neuroimmunology</a:t>
            </a:r>
          </a:p>
          <a:p>
            <a:pPr lvl="1"/>
            <a:r>
              <a:rPr lang="en-US" dirty="0"/>
              <a:t>Alzheimer's</a:t>
            </a:r>
          </a:p>
          <a:p>
            <a:pPr lvl="1"/>
            <a:r>
              <a:rPr lang="en-US" dirty="0"/>
              <a:t>Spinal Muscular Atrophy</a:t>
            </a:r>
          </a:p>
          <a:p>
            <a:r>
              <a:rPr lang="en-US" dirty="0"/>
              <a:t>PM&amp;R:    POTS</a:t>
            </a:r>
          </a:p>
          <a:p>
            <a:r>
              <a:rPr lang="en-US" dirty="0"/>
              <a:t>NIDA</a:t>
            </a:r>
          </a:p>
          <a:p>
            <a:r>
              <a:rPr lang="en-US" dirty="0"/>
              <a:t>BSPH</a:t>
            </a:r>
          </a:p>
          <a:p>
            <a:pPr lvl="1"/>
            <a:r>
              <a:rPr lang="en-US" dirty="0"/>
              <a:t>Multicenter AIDS Cohort Study</a:t>
            </a:r>
          </a:p>
        </p:txBody>
      </p:sp>
    </p:spTree>
    <p:extLst>
      <p:ext uri="{BB962C8B-B14F-4D97-AF65-F5344CB8AC3E}">
        <p14:creationId xmlns:p14="http://schemas.microsoft.com/office/powerpoint/2010/main" val="4269272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87FCF-4DE0-6D2E-E116-F590CA25F64E}"/>
              </a:ext>
            </a:extLst>
          </p:cNvPr>
          <p:cNvSpPr>
            <a:spLocks noGrp="1"/>
          </p:cNvSpPr>
          <p:nvPr>
            <p:ph type="title"/>
          </p:nvPr>
        </p:nvSpPr>
        <p:spPr>
          <a:xfrm>
            <a:off x="838200" y="63057"/>
            <a:ext cx="10515600" cy="1325563"/>
          </a:xfrm>
        </p:spPr>
        <p:txBody>
          <a:bodyPr anchor="ctr">
            <a:normAutofit/>
          </a:bodyPr>
          <a:lstStyle/>
          <a:p>
            <a:pPr algn="ctr"/>
            <a:r>
              <a:rPr lang="en-US" b="1" dirty="0"/>
              <a:t>JH Human Performance Core</a:t>
            </a:r>
          </a:p>
        </p:txBody>
      </p:sp>
      <p:sp>
        <p:nvSpPr>
          <p:cNvPr id="5" name="Content Placeholder 4">
            <a:extLst>
              <a:ext uri="{FF2B5EF4-FFF2-40B4-BE49-F238E27FC236}">
                <a16:creationId xmlns:a16="http://schemas.microsoft.com/office/drawing/2014/main" id="{1E5FECC2-F310-4A21-A9C9-668F77CC613A}"/>
              </a:ext>
            </a:extLst>
          </p:cNvPr>
          <p:cNvSpPr>
            <a:spLocks noGrp="1"/>
          </p:cNvSpPr>
          <p:nvPr>
            <p:ph sz="half" idx="1"/>
          </p:nvPr>
        </p:nvSpPr>
        <p:spPr>
          <a:xfrm>
            <a:off x="838200" y="1584547"/>
            <a:ext cx="5181600" cy="4250987"/>
          </a:xfrm>
        </p:spPr>
        <p:txBody>
          <a:bodyPr>
            <a:normAutofit/>
          </a:bodyPr>
          <a:lstStyle/>
          <a:p>
            <a:r>
              <a:rPr lang="en-US" dirty="0"/>
              <a:t>Exercise testing (VO2 Max metabolic testing, stress testing)</a:t>
            </a:r>
          </a:p>
          <a:p>
            <a:pPr lvl="1"/>
            <a:r>
              <a:rPr lang="en-US" sz="2800"/>
              <a:t>State of the art metabolic cart</a:t>
            </a:r>
          </a:p>
          <a:p>
            <a:pPr lvl="1"/>
            <a:r>
              <a:rPr lang="en-US" sz="2800"/>
              <a:t>Upright bicycle and treadmill </a:t>
            </a:r>
          </a:p>
          <a:p>
            <a:r>
              <a:rPr lang="en-US" dirty="0"/>
              <a:t>6 minute walk testing</a:t>
            </a:r>
          </a:p>
          <a:p>
            <a:r>
              <a:rPr lang="en-US" dirty="0"/>
              <a:t>Certified exercise physiologist (Research/Clinical Hybrid)</a:t>
            </a:r>
          </a:p>
          <a:p>
            <a:r>
              <a:rPr lang="en-US" dirty="0"/>
              <a:t>Will Fountain, PhD, Director</a:t>
            </a:r>
          </a:p>
        </p:txBody>
      </p:sp>
      <p:pic>
        <p:nvPicPr>
          <p:cNvPr id="1026" name="Picture 2" descr="Cycling Testing | Exercise Institute">
            <a:extLst>
              <a:ext uri="{FF2B5EF4-FFF2-40B4-BE49-F238E27FC236}">
                <a16:creationId xmlns:a16="http://schemas.microsoft.com/office/drawing/2014/main" id="{5CB444BB-64C0-E68D-2F29-B9C4FE7C5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9914" b="2"/>
          <a:stretch>
            <a:fillRect/>
          </a:stretch>
        </p:blipFill>
        <p:spPr bwMode="auto">
          <a:xfrm>
            <a:off x="6172200" y="1584547"/>
            <a:ext cx="5181600" cy="4250987"/>
          </a:xfrm>
          <a:prstGeom prst="rect">
            <a:avLst/>
          </a:prstGeom>
          <a:solidFill>
            <a:srgbClr val="FFFFFF"/>
          </a:solidFill>
        </p:spPr>
      </p:pic>
    </p:spTree>
    <p:extLst>
      <p:ext uri="{BB962C8B-B14F-4D97-AF65-F5344CB8AC3E}">
        <p14:creationId xmlns:p14="http://schemas.microsoft.com/office/powerpoint/2010/main" val="22223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AB5A18-5E84-4599-BF68-B1ADDAE0B11C}"/>
              </a:ext>
            </a:extLst>
          </p:cNvPr>
          <p:cNvSpPr>
            <a:spLocks noGrp="1"/>
          </p:cNvSpPr>
          <p:nvPr>
            <p:ph sz="half" idx="2"/>
          </p:nvPr>
        </p:nvSpPr>
        <p:spPr>
          <a:xfrm>
            <a:off x="217170" y="1783080"/>
            <a:ext cx="5326380" cy="4994909"/>
          </a:xfrm>
        </p:spPr>
        <p:txBody>
          <a:bodyPr>
            <a:normAutofit fontScale="92500" lnSpcReduction="20000"/>
          </a:bodyPr>
          <a:lstStyle/>
          <a:p>
            <a:pPr>
              <a:defRPr/>
            </a:pPr>
            <a:r>
              <a:rPr lang="en-US" sz="1800" dirty="0">
                <a:latin typeface="Calibri" panose="020F0502020204030204" pitchFamily="34" charset="0"/>
                <a:cs typeface="Calibri" panose="020F0502020204030204" pitchFamily="34" charset="0"/>
              </a:rPr>
              <a:t>The ICTR Research Nutrition Core provides nutrition research service and consultation for clinical investigators, for all disciplines in pediatric and adult research.</a:t>
            </a:r>
          </a:p>
          <a:p>
            <a:pPr algn="l">
              <a:buFont typeface="Arial" panose="020B0604020202020204" pitchFamily="34" charset="0"/>
              <a:buChar char="•"/>
            </a:pPr>
            <a:r>
              <a:rPr lang="en-US" sz="1800" dirty="0">
                <a:solidFill>
                  <a:srgbClr val="000000"/>
                </a:solidFill>
                <a:latin typeface="Tahoma" panose="020B0604030504040204" pitchFamily="34" charset="0"/>
              </a:rPr>
              <a:t>In-depth nutrition assessments</a:t>
            </a:r>
          </a:p>
          <a:p>
            <a:pPr lvl="1"/>
            <a:r>
              <a:rPr lang="en-US" sz="1500" dirty="0" err="1">
                <a:solidFill>
                  <a:srgbClr val="000000"/>
                </a:solidFill>
                <a:latin typeface="Tahoma" panose="020B0604030504040204" pitchFamily="34" charset="0"/>
              </a:rPr>
              <a:t>Tastants</a:t>
            </a:r>
            <a:r>
              <a:rPr lang="en-US" sz="1500" dirty="0">
                <a:solidFill>
                  <a:srgbClr val="000000"/>
                </a:solidFill>
                <a:latin typeface="Tahoma" panose="020B0604030504040204" pitchFamily="34" charset="0"/>
              </a:rPr>
              <a:t> </a:t>
            </a:r>
          </a:p>
          <a:p>
            <a:pPr lvl="1"/>
            <a:r>
              <a:rPr lang="en-US" sz="1500" dirty="0">
                <a:solidFill>
                  <a:srgbClr val="000000"/>
                </a:solidFill>
                <a:latin typeface="Tahoma" panose="020B0604030504040204" pitchFamily="34" charset="0"/>
              </a:rPr>
              <a:t>Food challenges</a:t>
            </a:r>
          </a:p>
          <a:p>
            <a:pPr lvl="1"/>
            <a:r>
              <a:rPr lang="en-US" sz="1500" dirty="0">
                <a:solidFill>
                  <a:srgbClr val="000000"/>
                </a:solidFill>
                <a:latin typeface="Tahoma" panose="020B0604030504040204" pitchFamily="34" charset="0"/>
              </a:rPr>
              <a:t>Food arrays</a:t>
            </a:r>
          </a:p>
          <a:p>
            <a:pPr lvl="1"/>
            <a:r>
              <a:rPr lang="en-US" sz="1500" dirty="0">
                <a:solidFill>
                  <a:srgbClr val="000000"/>
                </a:solidFill>
                <a:latin typeface="Tahoma" panose="020B0604030504040204" pitchFamily="34" charset="0"/>
              </a:rPr>
              <a:t>Metabolic meals</a:t>
            </a:r>
          </a:p>
          <a:p>
            <a:pPr algn="l">
              <a:buFont typeface="Arial" panose="020B0604020202020204" pitchFamily="34" charset="0"/>
              <a:buChar char="•"/>
            </a:pPr>
            <a:r>
              <a:rPr lang="en-US" sz="1800" dirty="0">
                <a:solidFill>
                  <a:srgbClr val="000000"/>
                </a:solidFill>
                <a:latin typeface="Tahoma" panose="020B0604030504040204" pitchFamily="34" charset="0"/>
              </a:rPr>
              <a:t>Diet intake analysis for both macro- and micro-nutrients</a:t>
            </a:r>
          </a:p>
          <a:p>
            <a:pPr algn="l">
              <a:buFont typeface="Arial" panose="020B0604020202020204" pitchFamily="34" charset="0"/>
              <a:buChar char="•"/>
            </a:pPr>
            <a:r>
              <a:rPr lang="en-US" sz="1800" dirty="0">
                <a:solidFill>
                  <a:srgbClr val="000000"/>
                </a:solidFill>
                <a:latin typeface="Tahoma" panose="020B0604030504040204" pitchFamily="34" charset="0"/>
              </a:rPr>
              <a:t>Nutrition counseling</a:t>
            </a:r>
          </a:p>
          <a:p>
            <a:pPr algn="l">
              <a:buFont typeface="Arial" panose="020B0604020202020204" pitchFamily="34" charset="0"/>
              <a:buChar char="•"/>
            </a:pPr>
            <a:r>
              <a:rPr lang="en-US" sz="1800" dirty="0">
                <a:solidFill>
                  <a:srgbClr val="000000"/>
                </a:solidFill>
                <a:latin typeface="Tahoma" panose="020B0604030504040204" pitchFamily="34" charset="0"/>
              </a:rPr>
              <a:t>Anthropometric and body composition measurements</a:t>
            </a:r>
          </a:p>
          <a:p>
            <a:pPr lvl="1"/>
            <a:r>
              <a:rPr lang="en-US" sz="1500" dirty="0">
                <a:solidFill>
                  <a:srgbClr val="000000"/>
                </a:solidFill>
                <a:latin typeface="Tahoma" panose="020B0604030504040204" pitchFamily="34" charset="0"/>
              </a:rPr>
              <a:t>DXA</a:t>
            </a:r>
          </a:p>
          <a:p>
            <a:pPr lvl="1"/>
            <a:r>
              <a:rPr lang="en-US" sz="1500" dirty="0">
                <a:solidFill>
                  <a:srgbClr val="000000"/>
                </a:solidFill>
                <a:latin typeface="Tahoma" panose="020B0604030504040204" pitchFamily="34" charset="0"/>
              </a:rPr>
              <a:t>Bioelectrical impedance</a:t>
            </a:r>
          </a:p>
          <a:p>
            <a:pPr lvl="1"/>
            <a:r>
              <a:rPr lang="en-US" sz="1500" dirty="0">
                <a:solidFill>
                  <a:srgbClr val="000000"/>
                </a:solidFill>
                <a:latin typeface="Tahoma" panose="020B0604030504040204" pitchFamily="34" charset="0"/>
              </a:rPr>
              <a:t>Anthropometric measurements</a:t>
            </a:r>
          </a:p>
          <a:p>
            <a:pPr algn="l">
              <a:buFont typeface="Arial" panose="020B0604020202020204" pitchFamily="34" charset="0"/>
              <a:buChar char="•"/>
            </a:pPr>
            <a:r>
              <a:rPr lang="en-US" sz="1800" dirty="0">
                <a:solidFill>
                  <a:srgbClr val="000000"/>
                </a:solidFill>
                <a:latin typeface="Tahoma" panose="020B0604030504040204" pitchFamily="34" charset="0"/>
              </a:rPr>
              <a:t>Energy expenditure assessments</a:t>
            </a:r>
          </a:p>
          <a:p>
            <a:pPr algn="l">
              <a:buFont typeface="Arial" panose="020B0604020202020204" pitchFamily="34" charset="0"/>
              <a:buChar char="•"/>
            </a:pPr>
            <a:r>
              <a:rPr lang="en-US" sz="1800" dirty="0">
                <a:solidFill>
                  <a:srgbClr val="000000"/>
                </a:solidFill>
                <a:latin typeface="Tahoma" panose="020B0604030504040204" pitchFamily="34" charset="0"/>
              </a:rPr>
              <a:t>Design and preparation of protocol-specific meals, snacks, and formulas.</a:t>
            </a:r>
            <a:r>
              <a:rPr lang="en-US" sz="1800" dirty="0">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59E0D80-677D-4E63-A3DC-9E39349A3ADE}"/>
              </a:ext>
            </a:extLst>
          </p:cNvPr>
          <p:cNvPicPr/>
          <p:nvPr/>
        </p:nvPicPr>
        <p:blipFill>
          <a:blip r:embed="rId3">
            <a:extLst>
              <a:ext uri="{28A0092B-C50C-407E-A947-70E740481C1C}">
                <a14:useLocalDpi xmlns:a14="http://schemas.microsoft.com/office/drawing/2010/main" val="0"/>
              </a:ext>
            </a:extLst>
          </a:blip>
          <a:stretch>
            <a:fillRect/>
          </a:stretch>
        </p:blipFill>
        <p:spPr>
          <a:xfrm>
            <a:off x="217170" y="311791"/>
            <a:ext cx="11590019" cy="1352283"/>
          </a:xfrm>
          <a:prstGeom prst="rect">
            <a:avLst/>
          </a:prstGeom>
        </p:spPr>
      </p:pic>
      <p:graphicFrame>
        <p:nvGraphicFramePr>
          <p:cNvPr id="12" name="Chart 11">
            <a:extLst>
              <a:ext uri="{FF2B5EF4-FFF2-40B4-BE49-F238E27FC236}">
                <a16:creationId xmlns:a16="http://schemas.microsoft.com/office/drawing/2014/main" id="{A5A15D38-58F7-43DD-A023-434EE4DD42AB}"/>
              </a:ext>
            </a:extLst>
          </p:cNvPr>
          <p:cNvGraphicFramePr>
            <a:graphicFrameLocks/>
          </p:cNvGraphicFramePr>
          <p:nvPr/>
        </p:nvGraphicFramePr>
        <p:xfrm>
          <a:off x="5783356" y="1976077"/>
          <a:ext cx="6023833" cy="45701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A5A15D38-58F7-43DD-A023-434EE4DD42AB}"/>
              </a:ext>
            </a:extLst>
          </p:cNvPr>
          <p:cNvGraphicFramePr>
            <a:graphicFrameLocks/>
          </p:cNvGraphicFramePr>
          <p:nvPr/>
        </p:nvGraphicFramePr>
        <p:xfrm>
          <a:off x="5381625" y="2963912"/>
          <a:ext cx="1428750" cy="9301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1845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AB5A18-5E84-4599-BF68-B1ADDAE0B11C}"/>
              </a:ext>
            </a:extLst>
          </p:cNvPr>
          <p:cNvSpPr>
            <a:spLocks noGrp="1"/>
          </p:cNvSpPr>
          <p:nvPr>
            <p:ph sz="half" idx="2"/>
          </p:nvPr>
        </p:nvSpPr>
        <p:spPr>
          <a:xfrm>
            <a:off x="434416" y="1388936"/>
            <a:ext cx="7062059" cy="5072552"/>
          </a:xfrm>
        </p:spPr>
        <p:txBody>
          <a:bodyPr>
            <a:noAutofit/>
          </a:bodyPr>
          <a:lstStyle/>
          <a:p>
            <a:pPr>
              <a:spcBef>
                <a:spcPts val="0"/>
              </a:spcBef>
              <a:buFontTx/>
              <a:buChar char="-"/>
            </a:pPr>
            <a:r>
              <a:rPr lang="en-US" sz="2000" dirty="0">
                <a:latin typeface="Calibri" panose="020F0502020204030204" pitchFamily="34" charset="0"/>
                <a:ea typeface="Calibri" panose="020F0502020204030204" pitchFamily="34" charset="0"/>
              </a:rPr>
              <a:t>Provide technical support for sophisticated clinical research assays. </a:t>
            </a:r>
          </a:p>
          <a:p>
            <a:pPr>
              <a:spcBef>
                <a:spcPts val="0"/>
              </a:spcBef>
              <a:buFontTx/>
              <a:buChar char="-"/>
            </a:pPr>
            <a:r>
              <a:rPr lang="en-US" sz="2000" dirty="0">
                <a:latin typeface="Calibri" panose="020F0502020204030204" pitchFamily="34" charset="0"/>
                <a:ea typeface="Calibri" panose="020F0502020204030204" pitchFamily="34" charset="0"/>
              </a:rPr>
              <a:t> Provides facilities, technical experience and training for non-routine tissue, blood, saliva and urine sample analyses.</a:t>
            </a:r>
          </a:p>
          <a:p>
            <a:pPr>
              <a:spcBef>
                <a:spcPts val="0"/>
              </a:spcBef>
              <a:buFontTx/>
              <a:buChar char="-"/>
            </a:pPr>
            <a:r>
              <a:rPr lang="en-US" sz="2000" dirty="0">
                <a:latin typeface="Calibri" panose="020F0502020204030204" pitchFamily="34" charset="0"/>
                <a:ea typeface="Calibri" panose="020F0502020204030204" pitchFamily="34" charset="0"/>
              </a:rPr>
              <a:t>Provides consultation on research methodologies with respect to study design, selection of most appropriate assays, specimen logistics, data QC/QA and interpretation</a:t>
            </a:r>
          </a:p>
          <a:p>
            <a:pPr>
              <a:spcBef>
                <a:spcPts val="0"/>
              </a:spcBef>
              <a:buFontTx/>
              <a:buChar char="-"/>
            </a:pPr>
            <a:endParaRPr lang="en-US" sz="2000" dirty="0">
              <a:latin typeface="Calibri" panose="020F0502020204030204" pitchFamily="34" charset="0"/>
              <a:ea typeface="Calibri" panose="020F0502020204030204" pitchFamily="34" charset="0"/>
            </a:endParaRPr>
          </a:p>
          <a:p>
            <a:pPr>
              <a:spcBef>
                <a:spcPts val="0"/>
              </a:spcBef>
              <a:buFontTx/>
              <a:buChar char="-"/>
            </a:pPr>
            <a:r>
              <a:rPr lang="en-US" sz="2000" dirty="0">
                <a:latin typeface="Calibri" panose="020F0502020204030204" pitchFamily="34" charset="0"/>
                <a:ea typeface="Calibri" panose="020F0502020204030204" pitchFamily="34" charset="0"/>
              </a:rPr>
              <a:t>Supports investigators</a:t>
            </a:r>
          </a:p>
          <a:p>
            <a:pPr lvl="1">
              <a:spcBef>
                <a:spcPts val="0"/>
              </a:spcBef>
              <a:buFontTx/>
              <a:buChar char="-"/>
            </a:pPr>
            <a:r>
              <a:rPr lang="en-US" sz="2000" dirty="0">
                <a:latin typeface="Calibri" panose="020F0502020204030204" pitchFamily="34" charset="0"/>
                <a:ea typeface="Calibri" panose="020F0502020204030204" pitchFamily="34" charset="0"/>
              </a:rPr>
              <a:t>Within the ICTR </a:t>
            </a:r>
          </a:p>
          <a:p>
            <a:pPr lvl="1">
              <a:spcBef>
                <a:spcPts val="0"/>
              </a:spcBef>
              <a:buFontTx/>
              <a:buChar char="-"/>
            </a:pPr>
            <a:r>
              <a:rPr lang="en-US" sz="2000" dirty="0">
                <a:latin typeface="Calibri" panose="020F0502020204030204" pitchFamily="34" charset="0"/>
                <a:ea typeface="Calibri" panose="020F0502020204030204" pitchFamily="34" charset="0"/>
              </a:rPr>
              <a:t>University of Maryland</a:t>
            </a:r>
          </a:p>
          <a:p>
            <a:pPr lvl="1">
              <a:spcBef>
                <a:spcPts val="0"/>
              </a:spcBef>
              <a:buFontTx/>
              <a:buChar char="-"/>
            </a:pPr>
            <a:r>
              <a:rPr lang="en-US" sz="2000" dirty="0">
                <a:latin typeface="Calibri" panose="020F0502020204030204" pitchFamily="34" charset="0"/>
                <a:ea typeface="Calibri" panose="020F0502020204030204" pitchFamily="34" charset="0"/>
              </a:rPr>
              <a:t>Mercy Medical Center</a:t>
            </a:r>
          </a:p>
          <a:p>
            <a:pPr lvl="1">
              <a:spcBef>
                <a:spcPts val="0"/>
              </a:spcBef>
              <a:buFontTx/>
              <a:buChar char="-"/>
            </a:pPr>
            <a:r>
              <a:rPr lang="en-US" sz="2000" dirty="0">
                <a:latin typeface="Calibri" panose="020F0502020204030204" pitchFamily="34" charset="0"/>
                <a:ea typeface="Calibri" panose="020F0502020204030204" pitchFamily="34" charset="0"/>
              </a:rPr>
              <a:t>University of Pennsylvania</a:t>
            </a:r>
          </a:p>
          <a:p>
            <a:pPr lvl="1">
              <a:spcBef>
                <a:spcPts val="0"/>
              </a:spcBef>
              <a:buFontTx/>
              <a:buChar char="-"/>
            </a:pPr>
            <a:r>
              <a:rPr lang="en-US" sz="2000" dirty="0">
                <a:latin typeface="Calibri" panose="020F0502020204030204" pitchFamily="34" charset="0"/>
                <a:ea typeface="Calibri" panose="020F0502020204030204" pitchFamily="34" charset="0"/>
              </a:rPr>
              <a:t>University of Pittsburgh</a:t>
            </a:r>
          </a:p>
          <a:p>
            <a:pPr lvl="1">
              <a:spcBef>
                <a:spcPts val="0"/>
              </a:spcBef>
              <a:buFontTx/>
              <a:buChar char="-"/>
            </a:pPr>
            <a:r>
              <a:rPr lang="en-US" sz="2000" dirty="0">
                <a:latin typeface="Calibri" panose="020F0502020204030204" pitchFamily="34" charset="0"/>
                <a:ea typeface="Calibri" panose="020F0502020204030204" pitchFamily="34" charset="0"/>
              </a:rPr>
              <a:t>Intramural Program at NIH</a:t>
            </a:r>
          </a:p>
          <a:p>
            <a:pPr marL="0" indent="0">
              <a:spcBef>
                <a:spcPts val="0"/>
              </a:spcBef>
              <a:buNone/>
            </a:pPr>
            <a:endParaRPr lang="en-US" sz="2400" dirty="0">
              <a:latin typeface="Calibri" panose="020F0502020204030204" pitchFamily="34" charset="0"/>
              <a:ea typeface="Calibri" panose="020F0502020204030204" pitchFamily="34" charset="0"/>
            </a:endParaRPr>
          </a:p>
          <a:p>
            <a:pPr marL="0" indent="0">
              <a:spcBef>
                <a:spcPts val="0"/>
              </a:spcBef>
              <a:buNone/>
            </a:pPr>
            <a:r>
              <a:rPr lang="en-US" sz="2000" dirty="0">
                <a:latin typeface="Calibri" panose="020F0502020204030204" pitchFamily="34" charset="0"/>
                <a:ea typeface="Calibri" panose="020F0502020204030204" pitchFamily="34" charset="0"/>
              </a:rPr>
              <a:t>The Core is staffed by a director and three full-time technicians with the expertise to support investigators as they plan and implement their protocols</a:t>
            </a:r>
            <a:r>
              <a:rPr lang="en-US" sz="1800" dirty="0">
                <a:latin typeface="Calibri" panose="020F0502020204030204" pitchFamily="34" charset="0"/>
                <a:ea typeface="Calibri" panose="020F0502020204030204" pitchFamily="34" charset="0"/>
              </a:rPr>
              <a:t>.  </a:t>
            </a:r>
          </a:p>
        </p:txBody>
      </p:sp>
      <p:sp>
        <p:nvSpPr>
          <p:cNvPr id="6" name="Title 1">
            <a:extLst>
              <a:ext uri="{FF2B5EF4-FFF2-40B4-BE49-F238E27FC236}">
                <a16:creationId xmlns:a16="http://schemas.microsoft.com/office/drawing/2014/main" id="{A300F19F-BAAD-473B-B8C1-617E927F2AFE}"/>
              </a:ext>
            </a:extLst>
          </p:cNvPr>
          <p:cNvSpPr>
            <a:spLocks noGrp="1"/>
          </p:cNvSpPr>
          <p:nvPr>
            <p:ph type="title"/>
          </p:nvPr>
        </p:nvSpPr>
        <p:spPr>
          <a:xfrm>
            <a:off x="2715702" y="272785"/>
            <a:ext cx="8872538" cy="930176"/>
          </a:xfrm>
        </p:spPr>
        <p:txBody>
          <a:bodyPr/>
          <a:lstStyle/>
          <a:p>
            <a:r>
              <a:rPr lang="en-US" b="1" dirty="0"/>
              <a:t>ICTR Bayview Core Laboratory</a:t>
            </a:r>
          </a:p>
        </p:txBody>
      </p:sp>
      <p:pic>
        <p:nvPicPr>
          <p:cNvPr id="8" name="Content Placeholder 3">
            <a:extLst>
              <a:ext uri="{FF2B5EF4-FFF2-40B4-BE49-F238E27FC236}">
                <a16:creationId xmlns:a16="http://schemas.microsoft.com/office/drawing/2014/main" id="{1A4AFD7F-5897-440B-9421-D4F9AAEF0B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03966" y="1270174"/>
            <a:ext cx="3110826" cy="2071858"/>
          </a:xfrm>
        </p:spPr>
      </p:pic>
      <p:pic>
        <p:nvPicPr>
          <p:cNvPr id="9" name="Content Placeholder 2">
            <a:extLst>
              <a:ext uri="{FF2B5EF4-FFF2-40B4-BE49-F238E27FC236}">
                <a16:creationId xmlns:a16="http://schemas.microsoft.com/office/drawing/2014/main" id="{C6AEB96D-0135-4CDE-943B-040798D61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966" y="3700528"/>
            <a:ext cx="2833715" cy="1887298"/>
          </a:xfrm>
          <a:prstGeom prst="rect">
            <a:avLst/>
          </a:prstGeom>
        </p:spPr>
      </p:pic>
    </p:spTree>
    <p:extLst>
      <p:ext uri="{BB962C8B-B14F-4D97-AF65-F5344CB8AC3E}">
        <p14:creationId xmlns:p14="http://schemas.microsoft.com/office/powerpoint/2010/main" val="245705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C511-1D09-4FC7-B287-082A58E58880}"/>
              </a:ext>
            </a:extLst>
          </p:cNvPr>
          <p:cNvSpPr>
            <a:spLocks noGrp="1"/>
          </p:cNvSpPr>
          <p:nvPr>
            <p:ph type="title"/>
          </p:nvPr>
        </p:nvSpPr>
        <p:spPr>
          <a:xfrm>
            <a:off x="2276566" y="482376"/>
            <a:ext cx="6612164" cy="2852737"/>
          </a:xfrm>
        </p:spPr>
        <p:txBody>
          <a:bodyPr>
            <a:normAutofit/>
          </a:bodyPr>
          <a:lstStyle/>
          <a:p>
            <a:pPr algn="ctr"/>
            <a:r>
              <a:rPr lang="en-US" sz="4400" b="1" dirty="0" err="1"/>
              <a:t>REDCap</a:t>
            </a:r>
            <a:br>
              <a:rPr lang="en-US" sz="4400" b="1" dirty="0"/>
            </a:br>
            <a:r>
              <a:rPr lang="en-US" sz="4400" b="1" dirty="0"/>
              <a:t>Scott Carey</a:t>
            </a:r>
          </a:p>
        </p:txBody>
      </p:sp>
    </p:spTree>
    <p:extLst>
      <p:ext uri="{BB962C8B-B14F-4D97-AF65-F5344CB8AC3E}">
        <p14:creationId xmlns:p14="http://schemas.microsoft.com/office/powerpoint/2010/main" val="417102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057"/>
            <a:ext cx="10515600" cy="1373857"/>
          </a:xfrm>
        </p:spPr>
        <p:txBody>
          <a:bodyPr>
            <a:normAutofit fontScale="90000"/>
          </a:bodyPr>
          <a:lstStyle/>
          <a:p>
            <a:pPr algn="ctr"/>
            <a:br>
              <a:rPr lang="en-US" sz="4000" dirty="0"/>
            </a:br>
            <a:r>
              <a:rPr lang="en-US" sz="6000" b="1" dirty="0"/>
              <a:t>Agenda</a:t>
            </a:r>
            <a:br>
              <a:rPr lang="en-US" sz="4000" dirty="0"/>
            </a:br>
            <a:br>
              <a:rPr lang="en-US" sz="2400" b="1" dirty="0"/>
            </a:br>
            <a:endParaRPr lang="en-US" sz="2400" b="1" dirty="0"/>
          </a:p>
        </p:txBody>
      </p:sp>
      <p:sp>
        <p:nvSpPr>
          <p:cNvPr id="3" name="Text Placeholder 2"/>
          <p:cNvSpPr>
            <a:spLocks noGrp="1"/>
          </p:cNvSpPr>
          <p:nvPr>
            <p:ph type="body" sz="quarter" idx="10"/>
          </p:nvPr>
        </p:nvSpPr>
        <p:spPr>
          <a:xfrm>
            <a:off x="3535680" y="2065020"/>
            <a:ext cx="6847840" cy="3787140"/>
          </a:xfrm>
        </p:spPr>
        <p:txBody>
          <a:bodyPr>
            <a:normAutofit lnSpcReduction="10000"/>
          </a:bodyPr>
          <a:lstStyle/>
          <a:p>
            <a:pPr marL="0" indent="0">
              <a:buNone/>
            </a:pPr>
            <a:r>
              <a:rPr lang="en-US" sz="3200" dirty="0"/>
              <a:t>Dr. Daniel Ford – </a:t>
            </a:r>
            <a:r>
              <a:rPr lang="en-US" dirty="0"/>
              <a:t>Overview of all programs</a:t>
            </a:r>
          </a:p>
          <a:p>
            <a:pPr>
              <a:buFont typeface="Wingdings" panose="05000000000000000000" pitchFamily="2" charset="2"/>
              <a:buChar char="Ø"/>
            </a:pPr>
            <a:r>
              <a:rPr lang="en-US" sz="3200" dirty="0">
                <a:latin typeface="Calibri" panose="020F0502020204030204" pitchFamily="34" charset="0"/>
                <a:ea typeface="Calibri" panose="020F0502020204030204" pitchFamily="34" charset="0"/>
              </a:rPr>
              <a:t>Programs</a:t>
            </a:r>
          </a:p>
          <a:p>
            <a:pPr lvl="1">
              <a:buFont typeface="Wingdings" panose="05000000000000000000" pitchFamily="2" charset="2"/>
              <a:buChar char="§"/>
            </a:pPr>
            <a:r>
              <a:rPr lang="en-US" sz="2800" dirty="0">
                <a:latin typeface="Calibri" panose="020F0502020204030204" pitchFamily="34" charset="0"/>
                <a:ea typeface="Calibri" panose="020F0502020204030204" pitchFamily="34" charset="0"/>
              </a:rPr>
              <a:t>Clinical Research Units - Todd Brown and Liz Martinez</a:t>
            </a:r>
          </a:p>
          <a:p>
            <a:pPr lvl="1">
              <a:buFont typeface="Wingdings" panose="05000000000000000000" pitchFamily="2" charset="2"/>
              <a:buChar char="§"/>
            </a:pPr>
            <a:r>
              <a:rPr lang="en-US" sz="2800" dirty="0" err="1">
                <a:latin typeface="Calibri" panose="020F0502020204030204" pitchFamily="34" charset="0"/>
                <a:ea typeface="Calibri" panose="020F0502020204030204" pitchFamily="34" charset="0"/>
              </a:rPr>
              <a:t>REDCap</a:t>
            </a:r>
            <a:r>
              <a:rPr lang="en-US" sz="2800" dirty="0">
                <a:latin typeface="Calibri" panose="020F0502020204030204" pitchFamily="34" charset="0"/>
                <a:ea typeface="Calibri" panose="020F0502020204030204" pitchFamily="34" charset="0"/>
              </a:rPr>
              <a:t> – Scott Carey</a:t>
            </a:r>
          </a:p>
          <a:p>
            <a:pPr lvl="1">
              <a:buFont typeface="Wingdings" panose="05000000000000000000" pitchFamily="2" charset="2"/>
              <a:buChar char="§"/>
            </a:pPr>
            <a:r>
              <a:rPr lang="en-US" sz="2800" dirty="0">
                <a:latin typeface="Calibri" panose="020F0502020204030204" pitchFamily="34" charset="0"/>
                <a:ea typeface="Calibri" panose="020F0502020204030204" pitchFamily="34" charset="0"/>
              </a:rPr>
              <a:t>Research Coordinator Support – Tony Keyes</a:t>
            </a:r>
          </a:p>
          <a:p>
            <a:pPr lvl="1">
              <a:buFont typeface="Wingdings" panose="05000000000000000000" pitchFamily="2" charset="2"/>
              <a:buChar char="§"/>
            </a:pPr>
            <a:r>
              <a:rPr lang="en-US" sz="2800" dirty="0">
                <a:latin typeface="Calibri" panose="020F0502020204030204" pitchFamily="34" charset="0"/>
                <a:ea typeface="Calibri" panose="020F0502020204030204" pitchFamily="34" charset="0"/>
              </a:rPr>
              <a:t>Recruitment Resources -  Cassie Lewis-Land</a:t>
            </a:r>
          </a:p>
        </p:txBody>
      </p:sp>
    </p:spTree>
    <p:extLst>
      <p:ext uri="{BB962C8B-B14F-4D97-AF65-F5344CB8AC3E}">
        <p14:creationId xmlns:p14="http://schemas.microsoft.com/office/powerpoint/2010/main" val="117239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970" y="0"/>
            <a:ext cx="12537938" cy="6858000"/>
          </a:xfrm>
          <a:prstGeom prst="rect">
            <a:avLst/>
          </a:prstGeom>
        </p:spPr>
      </p:pic>
      <p:pic>
        <p:nvPicPr>
          <p:cNvPr id="7" name="Picture 6">
            <a:extLst>
              <a:ext uri="{FF2B5EF4-FFF2-40B4-BE49-F238E27FC236}">
                <a16:creationId xmlns:a16="http://schemas.microsoft.com/office/drawing/2014/main" id="{EBCB0A58-18D2-46CF-A40C-BD2F46CD2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560" y="490407"/>
            <a:ext cx="8598879" cy="2562502"/>
          </a:xfrm>
          <a:prstGeom prst="rect">
            <a:avLst/>
          </a:prstGeom>
          <a:effectLst>
            <a:softEdge rad="63500"/>
          </a:effectLst>
          <a:scene3d>
            <a:camera prst="orthographicFront"/>
            <a:lightRig rig="threePt" dir="t"/>
          </a:scene3d>
          <a:sp3d>
            <a:bevelT/>
          </a:sp3d>
        </p:spPr>
      </p:pic>
      <p:sp>
        <p:nvSpPr>
          <p:cNvPr id="8" name="Title 1">
            <a:extLst>
              <a:ext uri="{FF2B5EF4-FFF2-40B4-BE49-F238E27FC236}">
                <a16:creationId xmlns:a16="http://schemas.microsoft.com/office/drawing/2014/main" id="{79AF3FE8-689A-466F-A7B0-EAB795FADC67}"/>
              </a:ext>
            </a:extLst>
          </p:cNvPr>
          <p:cNvSpPr>
            <a:spLocks noGrp="1"/>
          </p:cNvSpPr>
          <p:nvPr>
            <p:ph type="ctrTitle"/>
          </p:nvPr>
        </p:nvSpPr>
        <p:spPr>
          <a:xfrm>
            <a:off x="1638300" y="3052909"/>
            <a:ext cx="8915399" cy="1272906"/>
          </a:xfrm>
        </p:spPr>
        <p:txBody>
          <a:bodyPr/>
          <a:lstStyle/>
          <a:p>
            <a:r>
              <a:rPr lang="en-US" dirty="0">
                <a:solidFill>
                  <a:schemeClr val="bg1"/>
                </a:solidFill>
              </a:rPr>
              <a:t>REDCap at Johns Hopkins</a:t>
            </a:r>
          </a:p>
        </p:txBody>
      </p:sp>
      <p:sp>
        <p:nvSpPr>
          <p:cNvPr id="9" name="Subtitle 2">
            <a:extLst>
              <a:ext uri="{FF2B5EF4-FFF2-40B4-BE49-F238E27FC236}">
                <a16:creationId xmlns:a16="http://schemas.microsoft.com/office/drawing/2014/main" id="{6CAA46B7-F8C7-4729-A1EC-9B2740380772}"/>
              </a:ext>
            </a:extLst>
          </p:cNvPr>
          <p:cNvSpPr>
            <a:spLocks noGrp="1"/>
          </p:cNvSpPr>
          <p:nvPr>
            <p:ph type="subTitle" idx="1"/>
          </p:nvPr>
        </p:nvSpPr>
        <p:spPr>
          <a:xfrm>
            <a:off x="1638299" y="4545622"/>
            <a:ext cx="8915399" cy="1821971"/>
          </a:xfrm>
        </p:spPr>
        <p:txBody>
          <a:bodyPr>
            <a:normAutofit fontScale="62500" lnSpcReduction="20000"/>
          </a:bodyPr>
          <a:lstStyle/>
          <a:p>
            <a:r>
              <a:rPr lang="en-US" dirty="0">
                <a:solidFill>
                  <a:schemeClr val="bg1"/>
                </a:solidFill>
              </a:rPr>
              <a:t>Scott Carey</a:t>
            </a:r>
          </a:p>
          <a:p>
            <a:r>
              <a:rPr lang="en-US" dirty="0">
                <a:solidFill>
                  <a:schemeClr val="bg1"/>
                </a:solidFill>
              </a:rPr>
              <a:t>REDCap Administrator</a:t>
            </a:r>
          </a:p>
          <a:p>
            <a:r>
              <a:rPr lang="en-US" dirty="0">
                <a:solidFill>
                  <a:schemeClr val="bg1"/>
                </a:solidFill>
              </a:rPr>
              <a:t>Senior Software Engineer</a:t>
            </a:r>
          </a:p>
          <a:p>
            <a:r>
              <a:rPr lang="en-US" dirty="0">
                <a:solidFill>
                  <a:schemeClr val="bg1"/>
                </a:solidFill>
              </a:rPr>
              <a:t>ICTR Informatics Core</a:t>
            </a:r>
          </a:p>
          <a:p>
            <a:r>
              <a:rPr lang="en-US" dirty="0">
                <a:solidFill>
                  <a:schemeClr val="bg1"/>
                </a:solidFill>
              </a:rPr>
              <a:t>Johns Hopkins University School of Medicine</a:t>
            </a:r>
          </a:p>
          <a:p>
            <a:r>
              <a:rPr lang="en-US" dirty="0">
                <a:solidFill>
                  <a:schemeClr val="bg1"/>
                </a:solidFill>
              </a:rPr>
              <a:t>Presentation: ICTR Summer Showcase – 2025.06.06</a:t>
            </a:r>
          </a:p>
        </p:txBody>
      </p:sp>
      <p:pic>
        <p:nvPicPr>
          <p:cNvPr id="6" name="Picture 5">
            <a:extLst>
              <a:ext uri="{FF2B5EF4-FFF2-40B4-BE49-F238E27FC236}">
                <a16:creationId xmlns:a16="http://schemas.microsoft.com/office/drawing/2014/main" id="{E8205396-5EA9-4CF2-B887-0C2AFD1C7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891" y="6238311"/>
            <a:ext cx="1243299" cy="619689"/>
          </a:xfrm>
          <a:prstGeom prst="rect">
            <a:avLst/>
          </a:prstGeom>
        </p:spPr>
      </p:pic>
    </p:spTree>
    <p:extLst>
      <p:ext uri="{BB962C8B-B14F-4D97-AF65-F5344CB8AC3E}">
        <p14:creationId xmlns:p14="http://schemas.microsoft.com/office/powerpoint/2010/main" val="1771951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1C7DF-81AA-A075-C2E5-72AB1FB516FB}"/>
              </a:ext>
            </a:extLst>
          </p:cNvPr>
          <p:cNvSpPr/>
          <p:nvPr/>
        </p:nvSpPr>
        <p:spPr>
          <a:xfrm>
            <a:off x="1" y="0"/>
            <a:ext cx="4118708" cy="6858000"/>
          </a:xfrm>
          <a:prstGeom prst="rect">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34FD1D4-EDC8-459C-BA7A-84273B92F0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3980"/>
            <a:ext cx="4126906" cy="1229835"/>
          </a:xfrm>
          <a:prstGeom prst="rect">
            <a:avLst/>
          </a:prstGeom>
          <a:effectLst>
            <a:softEdge rad="63500"/>
          </a:effectLst>
          <a:scene3d>
            <a:camera prst="orthographicFront"/>
            <a:lightRig rig="threePt" dir="t"/>
          </a:scene3d>
          <a:sp3d>
            <a:bevelT/>
          </a:sp3d>
        </p:spPr>
      </p:pic>
      <p:sp>
        <p:nvSpPr>
          <p:cNvPr id="22" name="Content Placeholder 2">
            <a:extLst>
              <a:ext uri="{FF2B5EF4-FFF2-40B4-BE49-F238E27FC236}">
                <a16:creationId xmlns:a16="http://schemas.microsoft.com/office/drawing/2014/main" id="{D3A061E2-376D-48C2-8D45-B6A26BBB66CE}"/>
              </a:ext>
            </a:extLst>
          </p:cNvPr>
          <p:cNvSpPr>
            <a:spLocks noGrp="1"/>
          </p:cNvSpPr>
          <p:nvPr>
            <p:ph idx="1"/>
          </p:nvPr>
        </p:nvSpPr>
        <p:spPr>
          <a:xfrm>
            <a:off x="4653085" y="214140"/>
            <a:ext cx="6840416" cy="1027087"/>
          </a:xfrm>
        </p:spPr>
        <p:txBody>
          <a:bodyPr>
            <a:noAutofit/>
          </a:bodyPr>
          <a:lstStyle/>
          <a:p>
            <a:pPr marL="0" indent="0">
              <a:buNone/>
            </a:pPr>
            <a:r>
              <a:rPr lang="en-US" b="1" dirty="0">
                <a:solidFill>
                  <a:schemeClr val="bg1"/>
                </a:solidFill>
                <a:latin typeface="+mj-lt"/>
              </a:rPr>
              <a:t>Folks generally fall into 1 of 4 categories when it comes to understanding REDCap and it’s features</a:t>
            </a:r>
            <a:r>
              <a:rPr lang="en-US" sz="2400" b="1" dirty="0">
                <a:solidFill>
                  <a:schemeClr val="bg1"/>
                </a:solidFill>
              </a:rPr>
              <a:t>…</a:t>
            </a:r>
            <a:endParaRPr lang="en-US" sz="3200" dirty="0">
              <a:solidFill>
                <a:schemeClr val="bg1"/>
              </a:solidFill>
            </a:endParaRPr>
          </a:p>
        </p:txBody>
      </p:sp>
      <p:sp>
        <p:nvSpPr>
          <p:cNvPr id="2" name="Rectangle 1">
            <a:extLst>
              <a:ext uri="{FF2B5EF4-FFF2-40B4-BE49-F238E27FC236}">
                <a16:creationId xmlns:a16="http://schemas.microsoft.com/office/drawing/2014/main" id="{E2EA8D7B-C7B8-4ED5-9DE9-14D1AD3ED4B9}"/>
              </a:ext>
            </a:extLst>
          </p:cNvPr>
          <p:cNvSpPr/>
          <p:nvPr/>
        </p:nvSpPr>
        <p:spPr>
          <a:xfrm>
            <a:off x="6750342" y="2397156"/>
            <a:ext cx="1954635" cy="1400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know what REDCap can do and I know how to do it!</a:t>
            </a:r>
          </a:p>
        </p:txBody>
      </p:sp>
      <p:sp>
        <p:nvSpPr>
          <p:cNvPr id="6" name="Rectangle 5">
            <a:extLst>
              <a:ext uri="{FF2B5EF4-FFF2-40B4-BE49-F238E27FC236}">
                <a16:creationId xmlns:a16="http://schemas.microsoft.com/office/drawing/2014/main" id="{2B6EEBD1-7206-4B72-9362-1D69CF5F6614}"/>
              </a:ext>
            </a:extLst>
          </p:cNvPr>
          <p:cNvSpPr/>
          <p:nvPr/>
        </p:nvSpPr>
        <p:spPr>
          <a:xfrm>
            <a:off x="8704977" y="2397155"/>
            <a:ext cx="1954635" cy="1400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know I can do this in REDCap, but I’m not sure how to do it</a:t>
            </a:r>
          </a:p>
        </p:txBody>
      </p:sp>
      <p:sp>
        <p:nvSpPr>
          <p:cNvPr id="7" name="Rectangle 6">
            <a:extLst>
              <a:ext uri="{FF2B5EF4-FFF2-40B4-BE49-F238E27FC236}">
                <a16:creationId xmlns:a16="http://schemas.microsoft.com/office/drawing/2014/main" id="{FAA23570-F33C-47C0-BFE4-3DE00CC620DB}"/>
              </a:ext>
            </a:extLst>
          </p:cNvPr>
          <p:cNvSpPr/>
          <p:nvPr/>
        </p:nvSpPr>
        <p:spPr>
          <a:xfrm>
            <a:off x="6751740" y="3799517"/>
            <a:ext cx="1954635" cy="1400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had no idea REDCap could do that!</a:t>
            </a:r>
          </a:p>
        </p:txBody>
      </p:sp>
      <p:sp>
        <p:nvSpPr>
          <p:cNvPr id="8" name="Rectangle 7">
            <a:extLst>
              <a:ext uri="{FF2B5EF4-FFF2-40B4-BE49-F238E27FC236}">
                <a16:creationId xmlns:a16="http://schemas.microsoft.com/office/drawing/2014/main" id="{94DFE80C-ADF4-452E-ACE2-CDFA85E3DB62}"/>
              </a:ext>
            </a:extLst>
          </p:cNvPr>
          <p:cNvSpPr/>
          <p:nvPr/>
        </p:nvSpPr>
        <p:spPr>
          <a:xfrm>
            <a:off x="8706375" y="3799516"/>
            <a:ext cx="1954635" cy="1400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What’s REDCap?</a:t>
            </a:r>
          </a:p>
        </p:txBody>
      </p:sp>
      <p:pic>
        <p:nvPicPr>
          <p:cNvPr id="11" name="Picture 10">
            <a:extLst>
              <a:ext uri="{FF2B5EF4-FFF2-40B4-BE49-F238E27FC236}">
                <a16:creationId xmlns:a16="http://schemas.microsoft.com/office/drawing/2014/main" id="{AB03539D-7B29-49AB-B2B9-EF4C17D80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5691" y="6238311"/>
            <a:ext cx="1243299" cy="619689"/>
          </a:xfrm>
          <a:prstGeom prst="rect">
            <a:avLst/>
          </a:prstGeom>
          <a:solidFill>
            <a:srgbClr val="024C8F"/>
          </a:solidFill>
        </p:spPr>
      </p:pic>
    </p:spTree>
    <p:extLst>
      <p:ext uri="{BB962C8B-B14F-4D97-AF65-F5344CB8AC3E}">
        <p14:creationId xmlns:p14="http://schemas.microsoft.com/office/powerpoint/2010/main" val="283896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D4523-03C8-B82D-AEFB-575B242D674F}"/>
              </a:ext>
            </a:extLst>
          </p:cNvPr>
          <p:cNvSpPr>
            <a:spLocks noGrp="1"/>
          </p:cNvSpPr>
          <p:nvPr>
            <p:ph idx="1"/>
          </p:nvPr>
        </p:nvSpPr>
        <p:spPr>
          <a:xfrm>
            <a:off x="1563328" y="2172749"/>
            <a:ext cx="6095821" cy="454930"/>
          </a:xfrm>
        </p:spPr>
        <p:txBody>
          <a:bodyPr>
            <a:normAutofit/>
          </a:bodyPr>
          <a:lstStyle/>
          <a:p>
            <a:pPr>
              <a:spcBef>
                <a:spcPts val="3000"/>
              </a:spcBef>
            </a:pPr>
            <a:r>
              <a:rPr lang="en-US" sz="2400" dirty="0"/>
              <a:t>Understand what REDCap “is” and “is not”</a:t>
            </a:r>
          </a:p>
        </p:txBody>
      </p:sp>
      <p:pic>
        <p:nvPicPr>
          <p:cNvPr id="5" name="Picture 4">
            <a:extLst>
              <a:ext uri="{FF2B5EF4-FFF2-40B4-BE49-F238E27FC236}">
                <a16:creationId xmlns:a16="http://schemas.microsoft.com/office/drawing/2014/main" id="{D5F8C5FC-E12C-0CD3-4075-F7ACF61CEAC9}"/>
              </a:ext>
            </a:extLst>
          </p:cNvPr>
          <p:cNvPicPr>
            <a:picLocks noChangeAspect="1"/>
          </p:cNvPicPr>
          <p:nvPr/>
        </p:nvPicPr>
        <p:blipFill>
          <a:blip r:embed="rId2"/>
          <a:stretch>
            <a:fillRect/>
          </a:stretch>
        </p:blipFill>
        <p:spPr>
          <a:xfrm>
            <a:off x="838200" y="2094073"/>
            <a:ext cx="533605" cy="533605"/>
          </a:xfrm>
          <a:prstGeom prst="rect">
            <a:avLst/>
          </a:prstGeom>
        </p:spPr>
      </p:pic>
      <p:pic>
        <p:nvPicPr>
          <p:cNvPr id="6" name="Picture 5">
            <a:extLst>
              <a:ext uri="{FF2B5EF4-FFF2-40B4-BE49-F238E27FC236}">
                <a16:creationId xmlns:a16="http://schemas.microsoft.com/office/drawing/2014/main" id="{DC70A065-DC8F-BB9E-D014-9B94629EAB06}"/>
              </a:ext>
            </a:extLst>
          </p:cNvPr>
          <p:cNvPicPr>
            <a:picLocks noChangeAspect="1"/>
          </p:cNvPicPr>
          <p:nvPr/>
        </p:nvPicPr>
        <p:blipFill>
          <a:blip r:embed="rId2"/>
          <a:stretch>
            <a:fillRect/>
          </a:stretch>
        </p:blipFill>
        <p:spPr>
          <a:xfrm>
            <a:off x="838200" y="3185543"/>
            <a:ext cx="533605" cy="533605"/>
          </a:xfrm>
          <a:prstGeom prst="rect">
            <a:avLst/>
          </a:prstGeom>
        </p:spPr>
      </p:pic>
      <p:pic>
        <p:nvPicPr>
          <p:cNvPr id="7" name="Picture 6">
            <a:extLst>
              <a:ext uri="{FF2B5EF4-FFF2-40B4-BE49-F238E27FC236}">
                <a16:creationId xmlns:a16="http://schemas.microsoft.com/office/drawing/2014/main" id="{4EE4B112-9C4B-9717-252C-0ADD0ABDF39D}"/>
              </a:ext>
            </a:extLst>
          </p:cNvPr>
          <p:cNvPicPr>
            <a:picLocks noChangeAspect="1"/>
          </p:cNvPicPr>
          <p:nvPr/>
        </p:nvPicPr>
        <p:blipFill>
          <a:blip r:embed="rId2"/>
          <a:stretch>
            <a:fillRect/>
          </a:stretch>
        </p:blipFill>
        <p:spPr>
          <a:xfrm>
            <a:off x="838200" y="4188793"/>
            <a:ext cx="533605" cy="533605"/>
          </a:xfrm>
          <a:prstGeom prst="rect">
            <a:avLst/>
          </a:prstGeom>
        </p:spPr>
      </p:pic>
      <p:sp>
        <p:nvSpPr>
          <p:cNvPr id="10" name="Content Placeholder 2">
            <a:extLst>
              <a:ext uri="{FF2B5EF4-FFF2-40B4-BE49-F238E27FC236}">
                <a16:creationId xmlns:a16="http://schemas.microsoft.com/office/drawing/2014/main" id="{82BE174A-3BF4-DC82-043E-06A4D62A7E39}"/>
              </a:ext>
            </a:extLst>
          </p:cNvPr>
          <p:cNvSpPr txBox="1">
            <a:spLocks/>
          </p:cNvSpPr>
          <p:nvPr/>
        </p:nvSpPr>
        <p:spPr>
          <a:xfrm>
            <a:off x="1563328" y="3269433"/>
            <a:ext cx="7488393" cy="4156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0"/>
              </a:spcBef>
            </a:pPr>
            <a:r>
              <a:rPr lang="en-US" sz="2400" dirty="0"/>
              <a:t>Understand what REDCap can do </a:t>
            </a:r>
            <a:r>
              <a:rPr lang="en-US" sz="1800" b="1" dirty="0">
                <a:solidFill>
                  <a:srgbClr val="C00000"/>
                </a:solidFill>
              </a:rPr>
              <a:t>(not necessarily how to do it)</a:t>
            </a:r>
            <a:endParaRPr lang="en-US" sz="2400" b="1" dirty="0">
              <a:solidFill>
                <a:srgbClr val="C00000"/>
              </a:solidFill>
            </a:endParaRPr>
          </a:p>
        </p:txBody>
      </p:sp>
      <p:sp>
        <p:nvSpPr>
          <p:cNvPr id="11" name="Content Placeholder 2">
            <a:extLst>
              <a:ext uri="{FF2B5EF4-FFF2-40B4-BE49-F238E27FC236}">
                <a16:creationId xmlns:a16="http://schemas.microsoft.com/office/drawing/2014/main" id="{28F9DB31-624B-2576-2655-DC039837FAB5}"/>
              </a:ext>
            </a:extLst>
          </p:cNvPr>
          <p:cNvSpPr txBox="1">
            <a:spLocks/>
          </p:cNvSpPr>
          <p:nvPr/>
        </p:nvSpPr>
        <p:spPr>
          <a:xfrm>
            <a:off x="1563328" y="4291077"/>
            <a:ext cx="6322323" cy="4156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0"/>
              </a:spcBef>
            </a:pPr>
            <a:r>
              <a:rPr lang="en-US" sz="2400" dirty="0"/>
              <a:t>Understand where to find more information</a:t>
            </a:r>
          </a:p>
        </p:txBody>
      </p:sp>
      <p:sp>
        <p:nvSpPr>
          <p:cNvPr id="12" name="Title 14">
            <a:extLst>
              <a:ext uri="{FF2B5EF4-FFF2-40B4-BE49-F238E27FC236}">
                <a16:creationId xmlns:a16="http://schemas.microsoft.com/office/drawing/2014/main" id="{95E46788-1AB6-3C27-88CC-06727E2AE12A}"/>
              </a:ext>
            </a:extLst>
          </p:cNvPr>
          <p:cNvSpPr txBox="1">
            <a:spLocks/>
          </p:cNvSpPr>
          <p:nvPr/>
        </p:nvSpPr>
        <p:spPr>
          <a:xfrm>
            <a:off x="838200" y="306899"/>
            <a:ext cx="10419735" cy="1259810"/>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100" b="1" dirty="0">
                <a:solidFill>
                  <a:schemeClr val="bg1"/>
                </a:solidFill>
              </a:rPr>
              <a:t>REDCap</a:t>
            </a:r>
            <a:endParaRPr lang="en-US" b="1" dirty="0">
              <a:solidFill>
                <a:schemeClr val="bg1"/>
              </a:solidFill>
            </a:endParaRPr>
          </a:p>
          <a:p>
            <a:pPr algn="ctr"/>
            <a:r>
              <a:rPr lang="en-US" b="1" dirty="0">
                <a:solidFill>
                  <a:schemeClr val="bg1"/>
                </a:solidFill>
              </a:rPr>
              <a:t>Goals for Today:</a:t>
            </a:r>
            <a:endParaRPr lang="en-US" dirty="0">
              <a:solidFill>
                <a:schemeClr val="bg1"/>
              </a:solidFill>
            </a:endParaRPr>
          </a:p>
        </p:txBody>
      </p:sp>
      <p:pic>
        <p:nvPicPr>
          <p:cNvPr id="9" name="Picture 8">
            <a:extLst>
              <a:ext uri="{FF2B5EF4-FFF2-40B4-BE49-F238E27FC236}">
                <a16:creationId xmlns:a16="http://schemas.microsoft.com/office/drawing/2014/main" id="{C1E4C134-5065-46F8-B89E-8FA73CED1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5691" y="6238311"/>
            <a:ext cx="1243299" cy="619689"/>
          </a:xfrm>
          <a:prstGeom prst="rect">
            <a:avLst/>
          </a:prstGeom>
          <a:solidFill>
            <a:srgbClr val="024C8F"/>
          </a:solidFill>
        </p:spPr>
      </p:pic>
    </p:spTree>
    <p:extLst>
      <p:ext uri="{BB962C8B-B14F-4D97-AF65-F5344CB8AC3E}">
        <p14:creationId xmlns:p14="http://schemas.microsoft.com/office/powerpoint/2010/main" val="112421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D4523-03C8-B82D-AEFB-575B242D674F}"/>
              </a:ext>
            </a:extLst>
          </p:cNvPr>
          <p:cNvSpPr>
            <a:spLocks noGrp="1"/>
          </p:cNvSpPr>
          <p:nvPr>
            <p:ph idx="1"/>
          </p:nvPr>
        </p:nvSpPr>
        <p:spPr>
          <a:xfrm>
            <a:off x="1102354" y="3670114"/>
            <a:ext cx="3164845" cy="2730686"/>
          </a:xfrm>
        </p:spPr>
        <p:txBody>
          <a:bodyPr>
            <a:noAutofit/>
          </a:bodyPr>
          <a:lstStyle/>
          <a:p>
            <a:pPr>
              <a:buFont typeface="Wingdings" panose="05000000000000000000" pitchFamily="2" charset="2"/>
              <a:buChar char="Ø"/>
            </a:pPr>
            <a:r>
              <a:rPr lang="en-US" sz="2000" dirty="0"/>
              <a:t>Stored on a managed JH system</a:t>
            </a:r>
          </a:p>
          <a:p>
            <a:pPr>
              <a:buFont typeface="Wingdings" panose="05000000000000000000" pitchFamily="2" charset="2"/>
              <a:buChar char="Ø"/>
            </a:pPr>
            <a:r>
              <a:rPr lang="en-US" sz="2000" dirty="0"/>
              <a:t>Restricted/controlled access</a:t>
            </a:r>
          </a:p>
          <a:p>
            <a:pPr>
              <a:buFont typeface="Wingdings" panose="05000000000000000000" pitchFamily="2" charset="2"/>
              <a:buChar char="Ø"/>
            </a:pPr>
            <a:r>
              <a:rPr lang="en-US" sz="2000" dirty="0"/>
              <a:t>Appropriate permissions within the project</a:t>
            </a:r>
          </a:p>
        </p:txBody>
      </p:sp>
      <p:sp>
        <p:nvSpPr>
          <p:cNvPr id="12" name="Title 14">
            <a:extLst>
              <a:ext uri="{FF2B5EF4-FFF2-40B4-BE49-F238E27FC236}">
                <a16:creationId xmlns:a16="http://schemas.microsoft.com/office/drawing/2014/main" id="{95E46788-1AB6-3C27-88CC-06727E2AE12A}"/>
              </a:ext>
            </a:extLst>
          </p:cNvPr>
          <p:cNvSpPr txBox="1">
            <a:spLocks/>
          </p:cNvSpPr>
          <p:nvPr/>
        </p:nvSpPr>
        <p:spPr>
          <a:xfrm>
            <a:off x="839788" y="457200"/>
            <a:ext cx="10419735" cy="840658"/>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chemeClr val="bg1"/>
                </a:solidFill>
              </a:rPr>
              <a:t>IRB Expectations for Your Research Data</a:t>
            </a:r>
          </a:p>
        </p:txBody>
      </p:sp>
      <p:sp>
        <p:nvSpPr>
          <p:cNvPr id="13" name="Content Placeholder 2">
            <a:extLst>
              <a:ext uri="{FF2B5EF4-FFF2-40B4-BE49-F238E27FC236}">
                <a16:creationId xmlns:a16="http://schemas.microsoft.com/office/drawing/2014/main" id="{6840C0E5-2993-D42E-99DE-36F5289DE520}"/>
              </a:ext>
            </a:extLst>
          </p:cNvPr>
          <p:cNvSpPr txBox="1">
            <a:spLocks/>
          </p:cNvSpPr>
          <p:nvPr/>
        </p:nvSpPr>
        <p:spPr>
          <a:xfrm>
            <a:off x="4769894" y="3670114"/>
            <a:ext cx="2591228" cy="19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a:t>Audit trail of data and user activity</a:t>
            </a:r>
          </a:p>
        </p:txBody>
      </p:sp>
      <p:sp>
        <p:nvSpPr>
          <p:cNvPr id="15" name="Content Placeholder 2">
            <a:extLst>
              <a:ext uri="{FF2B5EF4-FFF2-40B4-BE49-F238E27FC236}">
                <a16:creationId xmlns:a16="http://schemas.microsoft.com/office/drawing/2014/main" id="{100E3DF5-205F-7C1F-C416-629881C826DA}"/>
              </a:ext>
            </a:extLst>
          </p:cNvPr>
          <p:cNvSpPr txBox="1">
            <a:spLocks/>
          </p:cNvSpPr>
          <p:nvPr/>
        </p:nvSpPr>
        <p:spPr>
          <a:xfrm>
            <a:off x="8568903" y="3670113"/>
            <a:ext cx="2816851" cy="2730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a:t>Well structured interface that facilitates adherence to the project design</a:t>
            </a:r>
          </a:p>
          <a:p>
            <a:pPr>
              <a:buFont typeface="Wingdings" panose="05000000000000000000" pitchFamily="2" charset="2"/>
              <a:buChar char="Ø"/>
            </a:pPr>
            <a:r>
              <a:rPr lang="en-US" sz="2000" dirty="0"/>
              <a:t>Built-in data quality features (data type adherence, valid range checking…)</a:t>
            </a:r>
          </a:p>
        </p:txBody>
      </p:sp>
      <p:pic>
        <p:nvPicPr>
          <p:cNvPr id="6" name="Picture 5">
            <a:extLst>
              <a:ext uri="{FF2B5EF4-FFF2-40B4-BE49-F238E27FC236}">
                <a16:creationId xmlns:a16="http://schemas.microsoft.com/office/drawing/2014/main" id="{D5411D11-64A9-4B55-A64C-7DFDE71355C1}"/>
              </a:ext>
            </a:extLst>
          </p:cNvPr>
          <p:cNvPicPr>
            <a:picLocks noChangeAspect="1"/>
          </p:cNvPicPr>
          <p:nvPr/>
        </p:nvPicPr>
        <p:blipFill>
          <a:blip r:embed="rId2"/>
          <a:stretch>
            <a:fillRect/>
          </a:stretch>
        </p:blipFill>
        <p:spPr>
          <a:xfrm>
            <a:off x="1417689" y="1871065"/>
            <a:ext cx="1754807" cy="1453438"/>
          </a:xfrm>
          <a:prstGeom prst="rect">
            <a:avLst/>
          </a:prstGeom>
        </p:spPr>
      </p:pic>
      <p:pic>
        <p:nvPicPr>
          <p:cNvPr id="1028" name="Picture 4" descr="http://www.isfam-formation.fr/wp-content/uploads/2014/03/Audit.png">
            <a:extLst>
              <a:ext uri="{FF2B5EF4-FFF2-40B4-BE49-F238E27FC236}">
                <a16:creationId xmlns:a16="http://schemas.microsoft.com/office/drawing/2014/main" id="{58E967F1-6B25-450B-A5DF-3B8FB0CE34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699" y="1894637"/>
            <a:ext cx="1293249" cy="12932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pngarts.com/files/1/Quality-Assurance-Transparent-Images.png">
            <a:extLst>
              <a:ext uri="{FF2B5EF4-FFF2-40B4-BE49-F238E27FC236}">
                <a16:creationId xmlns:a16="http://schemas.microsoft.com/office/drawing/2014/main" id="{5B5195B2-C00B-40F2-9910-6175CA23B9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1154" y="1894637"/>
            <a:ext cx="1293249" cy="12932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61CC423-B84C-4A01-967F-5D1F1BD079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a:solidFill>
            <a:srgbClr val="024C8F"/>
          </a:solidFill>
        </p:spPr>
      </p:pic>
    </p:spTree>
    <p:extLst>
      <p:ext uri="{BB962C8B-B14F-4D97-AF65-F5344CB8AC3E}">
        <p14:creationId xmlns:p14="http://schemas.microsoft.com/office/powerpoint/2010/main" val="24115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 calcmode="lin" valueType="num">
                                      <p:cBhvr additive="base">
                                        <p:cTn id="3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lumMod val="95000"/>
                  </a:schemeClr>
                </a:solidFill>
              </a:rPr>
              <a:t>What is REDCap and How Can it Help?</a:t>
            </a:r>
            <a:endParaRPr lang="en-US" dirty="0">
              <a:solidFill>
                <a:schemeClr val="bg1">
                  <a:lumMod val="95000"/>
                </a:schemeClr>
              </a:solidFill>
            </a:endParaRPr>
          </a:p>
        </p:txBody>
      </p:sp>
      <p:sp>
        <p:nvSpPr>
          <p:cNvPr id="7" name="Content Placeholder 2">
            <a:extLst>
              <a:ext uri="{FF2B5EF4-FFF2-40B4-BE49-F238E27FC236}">
                <a16:creationId xmlns:a16="http://schemas.microsoft.com/office/drawing/2014/main" id="{AE391966-8604-486A-834D-66331D30C013}"/>
              </a:ext>
            </a:extLst>
          </p:cNvPr>
          <p:cNvSpPr>
            <a:spLocks noGrp="1"/>
          </p:cNvSpPr>
          <p:nvPr>
            <p:ph idx="1"/>
          </p:nvPr>
        </p:nvSpPr>
        <p:spPr>
          <a:xfrm>
            <a:off x="1062414" y="1306247"/>
            <a:ext cx="9641938" cy="4729942"/>
          </a:xfrm>
        </p:spPr>
        <p:txBody>
          <a:bodyPr>
            <a:normAutofit fontScale="62500" lnSpcReduction="20000"/>
          </a:bodyPr>
          <a:lstStyle/>
          <a:p>
            <a:r>
              <a:rPr lang="en-US" dirty="0">
                <a:solidFill>
                  <a:schemeClr val="bg1"/>
                </a:solidFill>
              </a:rPr>
              <a:t>REDCap: </a:t>
            </a:r>
            <a:r>
              <a:rPr lang="en-US" b="1" u="sng" dirty="0">
                <a:solidFill>
                  <a:schemeClr val="bg1"/>
                </a:solidFill>
              </a:rPr>
              <a:t>R</a:t>
            </a:r>
            <a:r>
              <a:rPr lang="en-US" dirty="0">
                <a:solidFill>
                  <a:schemeClr val="bg1"/>
                </a:solidFill>
              </a:rPr>
              <a:t>esearch </a:t>
            </a:r>
            <a:r>
              <a:rPr lang="en-US" b="1" u="sng" dirty="0">
                <a:solidFill>
                  <a:schemeClr val="bg1"/>
                </a:solidFill>
              </a:rPr>
              <a:t>E</a:t>
            </a:r>
            <a:r>
              <a:rPr lang="en-US" dirty="0">
                <a:solidFill>
                  <a:schemeClr val="bg1"/>
                </a:solidFill>
              </a:rPr>
              <a:t>lectronic </a:t>
            </a:r>
            <a:r>
              <a:rPr lang="en-US" b="1" u="sng" dirty="0">
                <a:solidFill>
                  <a:schemeClr val="bg1"/>
                </a:solidFill>
              </a:rPr>
              <a:t>D</a:t>
            </a:r>
            <a:r>
              <a:rPr lang="en-US" dirty="0">
                <a:solidFill>
                  <a:schemeClr val="bg1"/>
                </a:solidFill>
              </a:rPr>
              <a:t>ata </a:t>
            </a:r>
            <a:r>
              <a:rPr lang="en-US" b="1" u="sng" dirty="0">
                <a:solidFill>
                  <a:schemeClr val="bg1"/>
                </a:solidFill>
              </a:rPr>
              <a:t>Cap</a:t>
            </a:r>
            <a:r>
              <a:rPr lang="en-US" dirty="0">
                <a:solidFill>
                  <a:schemeClr val="bg1"/>
                </a:solidFill>
              </a:rPr>
              <a:t>ture</a:t>
            </a:r>
          </a:p>
          <a:p>
            <a:r>
              <a:rPr lang="en-US" dirty="0">
                <a:solidFill>
                  <a:schemeClr val="bg1"/>
                </a:solidFill>
                <a:ea typeface="Tahoma" panose="020B0604030504040204" pitchFamily="34" charset="0"/>
                <a:cs typeface="Tahoma" panose="020B0604030504040204" pitchFamily="34" charset="0"/>
              </a:rPr>
              <a:t>Developed at Vanderbilt University for use by universities and non-profit institutions</a:t>
            </a:r>
          </a:p>
          <a:p>
            <a:r>
              <a:rPr lang="en-US" dirty="0">
                <a:solidFill>
                  <a:schemeClr val="bg1"/>
                </a:solidFill>
              </a:rPr>
              <a:t>A secure web application for building and managing research data environments</a:t>
            </a:r>
          </a:p>
          <a:p>
            <a:r>
              <a:rPr lang="en-US" dirty="0">
                <a:solidFill>
                  <a:schemeClr val="bg1"/>
                </a:solidFill>
              </a:rPr>
              <a:t>Allows for direct data entry (study staff) as well as online surveys (study participants)</a:t>
            </a:r>
          </a:p>
          <a:p>
            <a:r>
              <a:rPr lang="en-US" dirty="0">
                <a:solidFill>
                  <a:schemeClr val="bg1"/>
                </a:solidFill>
              </a:rPr>
              <a:t>Accommodates multi-site collaborative studies via Data Access Groups (DAG’s)</a:t>
            </a:r>
          </a:p>
          <a:p>
            <a:r>
              <a:rPr lang="en-US" b="1" u="sng" dirty="0">
                <a:solidFill>
                  <a:schemeClr val="bg1"/>
                </a:solidFill>
              </a:rPr>
              <a:t>JH IRB Approved</a:t>
            </a:r>
          </a:p>
          <a:p>
            <a:r>
              <a:rPr lang="en-US" dirty="0">
                <a:solidFill>
                  <a:schemeClr val="bg1"/>
                </a:solidFill>
              </a:rPr>
              <a:t>Worldwide:</a:t>
            </a:r>
          </a:p>
          <a:p>
            <a:pPr lvl="1"/>
            <a:r>
              <a:rPr lang="en-US" dirty="0">
                <a:solidFill>
                  <a:schemeClr val="bg1"/>
                </a:solidFill>
              </a:rPr>
              <a:t>~7850 institutions</a:t>
            </a:r>
          </a:p>
          <a:p>
            <a:pPr lvl="1"/>
            <a:r>
              <a:rPr lang="en-US" dirty="0">
                <a:solidFill>
                  <a:schemeClr val="bg1"/>
                </a:solidFill>
              </a:rPr>
              <a:t>160 countries</a:t>
            </a:r>
          </a:p>
          <a:p>
            <a:pPr lvl="1"/>
            <a:r>
              <a:rPr lang="en-US" dirty="0">
                <a:solidFill>
                  <a:schemeClr val="bg1"/>
                </a:solidFill>
              </a:rPr>
              <a:t>2.4m projects</a:t>
            </a:r>
          </a:p>
          <a:p>
            <a:pPr lvl="1"/>
            <a:r>
              <a:rPr lang="en-US" dirty="0">
                <a:solidFill>
                  <a:schemeClr val="bg1"/>
                </a:solidFill>
              </a:rPr>
              <a:t>3.8m users</a:t>
            </a:r>
          </a:p>
          <a:p>
            <a:pPr lvl="1"/>
            <a:r>
              <a:rPr lang="en-US" dirty="0">
                <a:solidFill>
                  <a:schemeClr val="bg1"/>
                </a:solidFill>
              </a:rPr>
              <a:t>46.4k citations</a:t>
            </a:r>
          </a:p>
          <a:p>
            <a:r>
              <a:rPr lang="en-US" dirty="0">
                <a:solidFill>
                  <a:schemeClr val="bg1"/>
                </a:solidFill>
              </a:rPr>
              <a:t>JH:</a:t>
            </a:r>
          </a:p>
          <a:p>
            <a:pPr lvl="1"/>
            <a:r>
              <a:rPr lang="en-US" dirty="0">
                <a:solidFill>
                  <a:schemeClr val="bg1"/>
                </a:solidFill>
              </a:rPr>
              <a:t>~9500 *projects</a:t>
            </a:r>
          </a:p>
          <a:p>
            <a:pPr lvl="1"/>
            <a:r>
              <a:rPr lang="en-US" dirty="0">
                <a:solidFill>
                  <a:schemeClr val="bg1"/>
                </a:solidFill>
              </a:rPr>
              <a:t>~24k users</a:t>
            </a:r>
            <a:r>
              <a:rPr lang="en-US" sz="2600" dirty="0">
                <a:solidFill>
                  <a:schemeClr val="bg1"/>
                </a:solidFill>
              </a:rPr>
              <a:t> </a:t>
            </a:r>
            <a:r>
              <a:rPr lang="en-US" sz="2200" dirty="0">
                <a:solidFill>
                  <a:schemeClr val="bg1"/>
                </a:solidFill>
              </a:rPr>
              <a:t>(~5.6k active)</a:t>
            </a:r>
          </a:p>
          <a:p>
            <a:pPr lvl="1"/>
            <a:r>
              <a:rPr lang="en-US" sz="2600" dirty="0">
                <a:solidFill>
                  <a:schemeClr val="bg1"/>
                </a:solidFill>
              </a:rPr>
              <a:t>~2.2m logged events</a:t>
            </a:r>
            <a:r>
              <a:rPr lang="en-US" sz="2200" dirty="0">
                <a:solidFill>
                  <a:schemeClr val="bg1"/>
                </a:solidFill>
              </a:rPr>
              <a:t> (last 30-days)</a:t>
            </a:r>
            <a:endParaRPr lang="en-US" sz="1800" dirty="0">
              <a:solidFill>
                <a:schemeClr val="bg1"/>
              </a:solidFill>
            </a:endParaRPr>
          </a:p>
        </p:txBody>
      </p:sp>
      <p:pic>
        <p:nvPicPr>
          <p:cNvPr id="8" name="Picture 7">
            <a:extLst>
              <a:ext uri="{FF2B5EF4-FFF2-40B4-BE49-F238E27FC236}">
                <a16:creationId xmlns:a16="http://schemas.microsoft.com/office/drawing/2014/main" id="{434DA596-ED93-4263-8C2A-601B3DA152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pic>
        <p:nvPicPr>
          <p:cNvPr id="3" name="Picture 2">
            <a:extLst>
              <a:ext uri="{FF2B5EF4-FFF2-40B4-BE49-F238E27FC236}">
                <a16:creationId xmlns:a16="http://schemas.microsoft.com/office/drawing/2014/main" id="{245AD9F5-6390-4537-8C98-FD399DBDA703}"/>
              </a:ext>
            </a:extLst>
          </p:cNvPr>
          <p:cNvPicPr>
            <a:picLocks noChangeAspect="1"/>
          </p:cNvPicPr>
          <p:nvPr/>
        </p:nvPicPr>
        <p:blipFill>
          <a:blip r:embed="rId3"/>
          <a:stretch>
            <a:fillRect/>
          </a:stretch>
        </p:blipFill>
        <p:spPr>
          <a:xfrm>
            <a:off x="4686299" y="3085701"/>
            <a:ext cx="6652261" cy="3361452"/>
          </a:xfrm>
          <a:prstGeom prst="rect">
            <a:avLst/>
          </a:prstGeom>
        </p:spPr>
      </p:pic>
    </p:spTree>
    <p:extLst>
      <p:ext uri="{BB962C8B-B14F-4D97-AF65-F5344CB8AC3E}">
        <p14:creationId xmlns:p14="http://schemas.microsoft.com/office/powerpoint/2010/main" val="127668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down)">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wipe(down)">
                                      <p:cBhvr>
                                        <p:cTn id="24" dur="500"/>
                                        <p:tgtEl>
                                          <p:spTgt spid="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wipe(down)">
                                      <p:cBhvr>
                                        <p:cTn id="29" dur="500"/>
                                        <p:tgtEl>
                                          <p:spTgt spid="7">
                                            <p:txEl>
                                              <p:pRg st="5" end="5"/>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wipe(down)">
                                      <p:cBhvr>
                                        <p:cTn id="32" dur="500"/>
                                        <p:tgtEl>
                                          <p:spTgt spid="7">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down)">
                                      <p:cBhvr>
                                        <p:cTn id="35" dur="500"/>
                                        <p:tgtEl>
                                          <p:spTgt spid="7">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wipe(down)">
                                      <p:cBhvr>
                                        <p:cTn id="38" dur="500"/>
                                        <p:tgtEl>
                                          <p:spTgt spid="7">
                                            <p:txEl>
                                              <p:pRg st="9" end="9"/>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wipe(down)">
                                      <p:cBhvr>
                                        <p:cTn id="41" dur="500"/>
                                        <p:tgtEl>
                                          <p:spTgt spid="7">
                                            <p:txEl>
                                              <p:pRg st="10" end="10"/>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Effect transition="in" filter="wipe(down)">
                                      <p:cBhvr>
                                        <p:cTn id="44" dur="500"/>
                                        <p:tgtEl>
                                          <p:spTgt spid="7">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wipe(down)">
                                      <p:cBhvr>
                                        <p:cTn id="49" dur="500"/>
                                        <p:tgtEl>
                                          <p:spTgt spid="7">
                                            <p:txEl>
                                              <p:pRg st="12" end="12"/>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7">
                                            <p:txEl>
                                              <p:pRg st="13" end="13"/>
                                            </p:txEl>
                                          </p:spTgt>
                                        </p:tgtEl>
                                        <p:attrNameLst>
                                          <p:attrName>style.visibility</p:attrName>
                                        </p:attrNameLst>
                                      </p:cBhvr>
                                      <p:to>
                                        <p:strVal val="visible"/>
                                      </p:to>
                                    </p:set>
                                    <p:animEffect transition="in" filter="wipe(down)">
                                      <p:cBhvr>
                                        <p:cTn id="52" dur="500"/>
                                        <p:tgtEl>
                                          <p:spTgt spid="7">
                                            <p:txEl>
                                              <p:pRg st="13" end="13"/>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7">
                                            <p:txEl>
                                              <p:pRg st="14" end="14"/>
                                            </p:txEl>
                                          </p:spTgt>
                                        </p:tgtEl>
                                        <p:attrNameLst>
                                          <p:attrName>style.visibility</p:attrName>
                                        </p:attrNameLst>
                                      </p:cBhvr>
                                      <p:to>
                                        <p:strVal val="visible"/>
                                      </p:to>
                                    </p:set>
                                    <p:animEffect transition="in" filter="wipe(down)">
                                      <p:cBhvr>
                                        <p:cTn id="55" dur="500"/>
                                        <p:tgtEl>
                                          <p:spTgt spid="7">
                                            <p:txEl>
                                              <p:pRg st="14" end="14"/>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7">
                                            <p:txEl>
                                              <p:pRg st="15" end="15"/>
                                            </p:txEl>
                                          </p:spTgt>
                                        </p:tgtEl>
                                        <p:attrNameLst>
                                          <p:attrName>style.visibility</p:attrName>
                                        </p:attrNameLst>
                                      </p:cBhvr>
                                      <p:to>
                                        <p:strVal val="visible"/>
                                      </p:to>
                                    </p:set>
                                    <p:animEffect transition="in" filter="wipe(down)">
                                      <p:cBhvr>
                                        <p:cTn id="58"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57997A-BBF6-4ACB-A4FE-CE9EA6398702}"/>
              </a:ext>
            </a:extLst>
          </p:cNvPr>
          <p:cNvSpPr/>
          <p:nvPr/>
        </p:nvSpPr>
        <p:spPr>
          <a:xfrm>
            <a:off x="0" y="3736258"/>
            <a:ext cx="12192000" cy="3121742"/>
          </a:xfrm>
          <a:prstGeom prst="rect">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5ABA15-E92A-ED64-D440-5E2DA98783CA}"/>
              </a:ext>
            </a:extLst>
          </p:cNvPr>
          <p:cNvSpPr/>
          <p:nvPr/>
        </p:nvSpPr>
        <p:spPr>
          <a:xfrm>
            <a:off x="1091380" y="1703439"/>
            <a:ext cx="2989006" cy="452958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C8505C-3875-357F-1071-13498FDE2DED}"/>
              </a:ext>
            </a:extLst>
          </p:cNvPr>
          <p:cNvSpPr txBox="1"/>
          <p:nvPr/>
        </p:nvSpPr>
        <p:spPr>
          <a:xfrm>
            <a:off x="1563328" y="2032818"/>
            <a:ext cx="2045110" cy="523220"/>
          </a:xfrm>
          <a:prstGeom prst="rect">
            <a:avLst/>
          </a:prstGeom>
          <a:noFill/>
        </p:spPr>
        <p:txBody>
          <a:bodyPr wrap="square" rtlCol="0">
            <a:spAutoFit/>
          </a:bodyPr>
          <a:lstStyle/>
          <a:p>
            <a:pPr algn="ctr"/>
            <a:r>
              <a:rPr lang="en-US" sz="2800" b="1" dirty="0">
                <a:solidFill>
                  <a:schemeClr val="bg2">
                    <a:lumMod val="25000"/>
                  </a:schemeClr>
                </a:solidFill>
              </a:rPr>
              <a:t>Web-based</a:t>
            </a:r>
          </a:p>
        </p:txBody>
      </p:sp>
      <p:sp>
        <p:nvSpPr>
          <p:cNvPr id="10" name="TextBox 9">
            <a:extLst>
              <a:ext uri="{FF2B5EF4-FFF2-40B4-BE49-F238E27FC236}">
                <a16:creationId xmlns:a16="http://schemas.microsoft.com/office/drawing/2014/main" id="{EE541098-93DF-520C-01BA-2F6464E95BC2}"/>
              </a:ext>
            </a:extLst>
          </p:cNvPr>
          <p:cNvSpPr txBox="1"/>
          <p:nvPr/>
        </p:nvSpPr>
        <p:spPr>
          <a:xfrm>
            <a:off x="1288026" y="2598174"/>
            <a:ext cx="2721266" cy="1631216"/>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dirty="0">
                <a:solidFill>
                  <a:schemeClr val="bg2">
                    <a:lumMod val="25000"/>
                  </a:schemeClr>
                </a:solidFill>
              </a:rPr>
              <a:t>Direct entry by staff</a:t>
            </a:r>
          </a:p>
          <a:p>
            <a:pPr marL="342900" indent="-342900">
              <a:spcBef>
                <a:spcPts val="600"/>
              </a:spcBef>
              <a:buFont typeface="Wingdings" panose="05000000000000000000" pitchFamily="2" charset="2"/>
              <a:buChar char="Ø"/>
            </a:pPr>
            <a:r>
              <a:rPr lang="en-US" dirty="0">
                <a:solidFill>
                  <a:schemeClr val="bg2">
                    <a:lumMod val="25000"/>
                  </a:schemeClr>
                </a:solidFill>
              </a:rPr>
              <a:t>Survey-style entry by study participants</a:t>
            </a:r>
          </a:p>
          <a:p>
            <a:pPr marL="342900" indent="-342900">
              <a:spcBef>
                <a:spcPts val="600"/>
              </a:spcBef>
              <a:buFont typeface="Wingdings" panose="05000000000000000000" pitchFamily="2" charset="2"/>
              <a:buChar char="Ø"/>
            </a:pPr>
            <a:r>
              <a:rPr lang="en-US" dirty="0">
                <a:solidFill>
                  <a:schemeClr val="bg2">
                    <a:lumMod val="25000"/>
                  </a:schemeClr>
                </a:solidFill>
              </a:rPr>
              <a:t>Extensive data quality features</a:t>
            </a:r>
          </a:p>
        </p:txBody>
      </p:sp>
      <p:sp>
        <p:nvSpPr>
          <p:cNvPr id="11" name="Rectangle 10">
            <a:extLst>
              <a:ext uri="{FF2B5EF4-FFF2-40B4-BE49-F238E27FC236}">
                <a16:creationId xmlns:a16="http://schemas.microsoft.com/office/drawing/2014/main" id="{18251422-CDC6-F360-5779-93C326476178}"/>
              </a:ext>
            </a:extLst>
          </p:cNvPr>
          <p:cNvSpPr/>
          <p:nvPr/>
        </p:nvSpPr>
        <p:spPr>
          <a:xfrm>
            <a:off x="4562168" y="1703439"/>
            <a:ext cx="2989006" cy="452958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19910F-044D-9AE2-4859-17B375E444F7}"/>
              </a:ext>
            </a:extLst>
          </p:cNvPr>
          <p:cNvSpPr txBox="1"/>
          <p:nvPr/>
        </p:nvSpPr>
        <p:spPr>
          <a:xfrm>
            <a:off x="5034115" y="2032818"/>
            <a:ext cx="2045110" cy="523220"/>
          </a:xfrm>
          <a:prstGeom prst="rect">
            <a:avLst/>
          </a:prstGeom>
          <a:noFill/>
        </p:spPr>
        <p:txBody>
          <a:bodyPr wrap="square" rtlCol="0">
            <a:spAutoFit/>
          </a:bodyPr>
          <a:lstStyle/>
          <a:p>
            <a:pPr algn="ctr"/>
            <a:r>
              <a:rPr lang="en-US" sz="2800" b="1" dirty="0">
                <a:solidFill>
                  <a:schemeClr val="bg2">
                    <a:lumMod val="25000"/>
                  </a:schemeClr>
                </a:solidFill>
              </a:rPr>
              <a:t>Secure</a:t>
            </a:r>
          </a:p>
        </p:txBody>
      </p:sp>
      <p:sp>
        <p:nvSpPr>
          <p:cNvPr id="13" name="TextBox 12">
            <a:extLst>
              <a:ext uri="{FF2B5EF4-FFF2-40B4-BE49-F238E27FC236}">
                <a16:creationId xmlns:a16="http://schemas.microsoft.com/office/drawing/2014/main" id="{37003AAE-9CBE-3CD4-DB08-470423BFAAC2}"/>
              </a:ext>
            </a:extLst>
          </p:cNvPr>
          <p:cNvSpPr txBox="1"/>
          <p:nvPr/>
        </p:nvSpPr>
        <p:spPr>
          <a:xfrm>
            <a:off x="4758812" y="2598174"/>
            <a:ext cx="2792361" cy="1923604"/>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dirty="0">
                <a:solidFill>
                  <a:schemeClr val="bg2">
                    <a:lumMod val="25000"/>
                  </a:schemeClr>
                </a:solidFill>
              </a:rPr>
              <a:t>JHED Authentication</a:t>
            </a:r>
          </a:p>
          <a:p>
            <a:pPr marL="342900" indent="-342900">
              <a:spcBef>
                <a:spcPts val="600"/>
              </a:spcBef>
              <a:buFont typeface="Wingdings" panose="05000000000000000000" pitchFamily="2" charset="2"/>
              <a:buChar char="Ø"/>
            </a:pPr>
            <a:r>
              <a:rPr lang="en-US" dirty="0">
                <a:solidFill>
                  <a:schemeClr val="bg2">
                    <a:lumMod val="25000"/>
                  </a:schemeClr>
                </a:solidFill>
              </a:rPr>
              <a:t>MS Azure </a:t>
            </a:r>
            <a:r>
              <a:rPr lang="en-US" sz="1400" dirty="0">
                <a:solidFill>
                  <a:schemeClr val="bg2">
                    <a:lumMod val="25000"/>
                  </a:schemeClr>
                </a:solidFill>
              </a:rPr>
              <a:t>(for non-JH study team members)</a:t>
            </a:r>
          </a:p>
          <a:p>
            <a:pPr marL="342900" indent="-342900">
              <a:spcBef>
                <a:spcPts val="600"/>
              </a:spcBef>
              <a:buFont typeface="Wingdings" panose="05000000000000000000" pitchFamily="2" charset="2"/>
              <a:buChar char="Ø"/>
            </a:pPr>
            <a:r>
              <a:rPr lang="en-US" dirty="0">
                <a:solidFill>
                  <a:schemeClr val="bg2">
                    <a:lumMod val="25000"/>
                  </a:schemeClr>
                </a:solidFill>
              </a:rPr>
              <a:t>Extensive user-level permissions </a:t>
            </a:r>
            <a:r>
              <a:rPr lang="en-US" dirty="0" err="1">
                <a:solidFill>
                  <a:schemeClr val="bg2">
                    <a:lumMod val="25000"/>
                  </a:schemeClr>
                </a:solidFill>
              </a:rPr>
              <a:t>mngt</a:t>
            </a:r>
            <a:r>
              <a:rPr lang="en-US" dirty="0">
                <a:solidFill>
                  <a:schemeClr val="bg2">
                    <a:lumMod val="25000"/>
                  </a:schemeClr>
                </a:solidFill>
              </a:rPr>
              <a:t>.</a:t>
            </a:r>
          </a:p>
          <a:p>
            <a:pPr marL="342900" indent="-342900">
              <a:spcBef>
                <a:spcPts val="600"/>
              </a:spcBef>
              <a:buFont typeface="Wingdings" panose="05000000000000000000" pitchFamily="2" charset="2"/>
              <a:buChar char="Ø"/>
            </a:pPr>
            <a:r>
              <a:rPr lang="en-US" dirty="0">
                <a:solidFill>
                  <a:schemeClr val="bg2">
                    <a:lumMod val="25000"/>
                  </a:schemeClr>
                </a:solidFill>
              </a:rPr>
              <a:t>Role-based permissions</a:t>
            </a:r>
          </a:p>
        </p:txBody>
      </p:sp>
      <p:sp>
        <p:nvSpPr>
          <p:cNvPr id="14" name="Rectangle 13">
            <a:extLst>
              <a:ext uri="{FF2B5EF4-FFF2-40B4-BE49-F238E27FC236}">
                <a16:creationId xmlns:a16="http://schemas.microsoft.com/office/drawing/2014/main" id="{9810A8D5-E0D6-4B47-C44F-3CC1B977BCB0}"/>
              </a:ext>
            </a:extLst>
          </p:cNvPr>
          <p:cNvSpPr/>
          <p:nvPr/>
        </p:nvSpPr>
        <p:spPr>
          <a:xfrm>
            <a:off x="8023122" y="1703439"/>
            <a:ext cx="2989006" cy="452958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07782B2-F4ED-8644-9E8B-627729B9FB01}"/>
              </a:ext>
            </a:extLst>
          </p:cNvPr>
          <p:cNvSpPr txBox="1"/>
          <p:nvPr/>
        </p:nvSpPr>
        <p:spPr>
          <a:xfrm>
            <a:off x="8495070" y="2032818"/>
            <a:ext cx="2045110" cy="523220"/>
          </a:xfrm>
          <a:prstGeom prst="rect">
            <a:avLst/>
          </a:prstGeom>
          <a:noFill/>
        </p:spPr>
        <p:txBody>
          <a:bodyPr wrap="square" rtlCol="0">
            <a:spAutoFit/>
          </a:bodyPr>
          <a:lstStyle/>
          <a:p>
            <a:pPr algn="ctr"/>
            <a:r>
              <a:rPr lang="en-US" sz="2800" b="1" dirty="0">
                <a:solidFill>
                  <a:schemeClr val="bg2">
                    <a:lumMod val="25000"/>
                  </a:schemeClr>
                </a:solidFill>
              </a:rPr>
              <a:t>Integrative</a:t>
            </a:r>
          </a:p>
        </p:txBody>
      </p:sp>
      <p:sp>
        <p:nvSpPr>
          <p:cNvPr id="16" name="TextBox 15">
            <a:extLst>
              <a:ext uri="{FF2B5EF4-FFF2-40B4-BE49-F238E27FC236}">
                <a16:creationId xmlns:a16="http://schemas.microsoft.com/office/drawing/2014/main" id="{7AEA9BCE-F767-62EA-7AA7-F8936E749A2B}"/>
              </a:ext>
            </a:extLst>
          </p:cNvPr>
          <p:cNvSpPr txBox="1"/>
          <p:nvPr/>
        </p:nvSpPr>
        <p:spPr>
          <a:xfrm>
            <a:off x="8219768" y="2598174"/>
            <a:ext cx="2684206" cy="1985159"/>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dirty="0">
                <a:solidFill>
                  <a:schemeClr val="bg2">
                    <a:lumMod val="25000"/>
                  </a:schemeClr>
                </a:solidFill>
              </a:rPr>
              <a:t>Single/Multi-Site Studies</a:t>
            </a:r>
          </a:p>
          <a:p>
            <a:pPr marL="342900" indent="-342900">
              <a:spcBef>
                <a:spcPts val="600"/>
              </a:spcBef>
              <a:buFont typeface="Wingdings" panose="05000000000000000000" pitchFamily="2" charset="2"/>
              <a:buChar char="Ø"/>
            </a:pPr>
            <a:r>
              <a:rPr lang="en-US" dirty="0">
                <a:solidFill>
                  <a:schemeClr val="bg2">
                    <a:lumMod val="25000"/>
                  </a:schemeClr>
                </a:solidFill>
              </a:rPr>
              <a:t>EPIC Notes Interface</a:t>
            </a:r>
          </a:p>
          <a:p>
            <a:pPr marL="342900" indent="-342900">
              <a:spcBef>
                <a:spcPts val="600"/>
              </a:spcBef>
              <a:buFont typeface="Wingdings" panose="05000000000000000000" pitchFamily="2" charset="2"/>
              <a:buChar char="Ø"/>
            </a:pPr>
            <a:r>
              <a:rPr lang="en-US" dirty="0">
                <a:solidFill>
                  <a:schemeClr val="bg2">
                    <a:lumMod val="25000"/>
                  </a:schemeClr>
                </a:solidFill>
              </a:rPr>
              <a:t>Direct EPIC-to-REDCap</a:t>
            </a:r>
          </a:p>
          <a:p>
            <a:pPr marL="342900" indent="-342900">
              <a:spcBef>
                <a:spcPts val="600"/>
              </a:spcBef>
              <a:buFont typeface="Wingdings" panose="05000000000000000000" pitchFamily="2" charset="2"/>
              <a:buChar char="Ø"/>
            </a:pPr>
            <a:r>
              <a:rPr lang="en-US" dirty="0">
                <a:solidFill>
                  <a:schemeClr val="bg2">
                    <a:lumMod val="25000"/>
                  </a:schemeClr>
                </a:solidFill>
              </a:rPr>
              <a:t>Multi-Language Features</a:t>
            </a:r>
          </a:p>
        </p:txBody>
      </p:sp>
      <p:sp>
        <p:nvSpPr>
          <p:cNvPr id="18" name="Title 14">
            <a:extLst>
              <a:ext uri="{FF2B5EF4-FFF2-40B4-BE49-F238E27FC236}">
                <a16:creationId xmlns:a16="http://schemas.microsoft.com/office/drawing/2014/main" id="{D962B887-C25B-43A0-85D3-D4586BD4D8C2}"/>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REDCap: Key Features</a:t>
            </a:r>
            <a:endParaRPr lang="en-US" dirty="0">
              <a:solidFill>
                <a:schemeClr val="bg1"/>
              </a:solidFill>
            </a:endParaRPr>
          </a:p>
        </p:txBody>
      </p:sp>
      <p:pic>
        <p:nvPicPr>
          <p:cNvPr id="19" name="Picture 18">
            <a:extLst>
              <a:ext uri="{FF2B5EF4-FFF2-40B4-BE49-F238E27FC236}">
                <a16:creationId xmlns:a16="http://schemas.microsoft.com/office/drawing/2014/main" id="{D0DA9F3F-96DB-4E70-A9E2-C7B006095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11227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additive="base">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500"/>
                                  </p:stCondLst>
                                  <p:childTnLst>
                                    <p:set>
                                      <p:cBhvr>
                                        <p:cTn id="27" dur="1" fill="hold">
                                          <p:stCondLst>
                                            <p:cond delay="0"/>
                                          </p:stCondLst>
                                        </p:cTn>
                                        <p:tgtEl>
                                          <p:spTgt spid="13">
                                            <p:txEl>
                                              <p:pRg st="1" end="1"/>
                                            </p:txEl>
                                          </p:spTgt>
                                        </p:tgtEl>
                                        <p:attrNameLst>
                                          <p:attrName>style.visibility</p:attrName>
                                        </p:attrNameLst>
                                      </p:cBhvr>
                                      <p:to>
                                        <p:strVal val="visible"/>
                                      </p:to>
                                    </p:set>
                                    <p:anim calcmode="lin" valueType="num">
                                      <p:cBhvr additive="base">
                                        <p:cTn id="2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500"/>
                                  </p:stCondLst>
                                  <p:childTnLst>
                                    <p:set>
                                      <p:cBhvr>
                                        <p:cTn id="32" dur="1" fill="hold">
                                          <p:stCondLst>
                                            <p:cond delay="0"/>
                                          </p:stCondLst>
                                        </p:cTn>
                                        <p:tgtEl>
                                          <p:spTgt spid="13">
                                            <p:txEl>
                                              <p:pRg st="2" end="2"/>
                                            </p:txEl>
                                          </p:spTgt>
                                        </p:tgtEl>
                                        <p:attrNameLst>
                                          <p:attrName>style.visibility</p:attrName>
                                        </p:attrNameLst>
                                      </p:cBhvr>
                                      <p:to>
                                        <p:strVal val="visible"/>
                                      </p:to>
                                    </p:set>
                                    <p:anim calcmode="lin" valueType="num">
                                      <p:cBhvr additive="base">
                                        <p:cTn id="3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nodeType="afterEffect">
                                  <p:stCondLst>
                                    <p:cond delay="500"/>
                                  </p:stCondLst>
                                  <p:childTnLst>
                                    <p:set>
                                      <p:cBhvr>
                                        <p:cTn id="37" dur="1" fill="hold">
                                          <p:stCondLst>
                                            <p:cond delay="0"/>
                                          </p:stCondLst>
                                        </p:cTn>
                                        <p:tgtEl>
                                          <p:spTgt spid="13">
                                            <p:txEl>
                                              <p:pRg st="3" end="3"/>
                                            </p:txEl>
                                          </p:spTgt>
                                        </p:tgtEl>
                                        <p:attrNameLst>
                                          <p:attrName>style.visibility</p:attrName>
                                        </p:attrNameLst>
                                      </p:cBhvr>
                                      <p:to>
                                        <p:strVal val="visible"/>
                                      </p:to>
                                    </p:set>
                                    <p:anim calcmode="lin" valueType="num">
                                      <p:cBhvr additive="base">
                                        <p:cTn id="38"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 calcmode="lin" valueType="num">
                                      <p:cBhvr additive="base">
                                        <p:cTn id="4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500"/>
                                  </p:stCondLst>
                                  <p:childTnLst>
                                    <p:set>
                                      <p:cBhvr>
                                        <p:cTn id="48" dur="1" fill="hold">
                                          <p:stCondLst>
                                            <p:cond delay="0"/>
                                          </p:stCondLst>
                                        </p:cTn>
                                        <p:tgtEl>
                                          <p:spTgt spid="16">
                                            <p:txEl>
                                              <p:pRg st="1" end="1"/>
                                            </p:txEl>
                                          </p:spTgt>
                                        </p:tgtEl>
                                        <p:attrNameLst>
                                          <p:attrName>style.visibility</p:attrName>
                                        </p:attrNameLst>
                                      </p:cBhvr>
                                      <p:to>
                                        <p:strVal val="visible"/>
                                      </p:to>
                                    </p:set>
                                    <p:anim calcmode="lin" valueType="num">
                                      <p:cBhvr additive="base">
                                        <p:cTn id="4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fill="hold" nodeType="afterEffect">
                                  <p:stCondLst>
                                    <p:cond delay="500"/>
                                  </p:stCondLst>
                                  <p:childTnLst>
                                    <p:set>
                                      <p:cBhvr>
                                        <p:cTn id="53" dur="1" fill="hold">
                                          <p:stCondLst>
                                            <p:cond delay="0"/>
                                          </p:stCondLst>
                                        </p:cTn>
                                        <p:tgtEl>
                                          <p:spTgt spid="16">
                                            <p:txEl>
                                              <p:pRg st="2" end="2"/>
                                            </p:txEl>
                                          </p:spTgt>
                                        </p:tgtEl>
                                        <p:attrNameLst>
                                          <p:attrName>style.visibility</p:attrName>
                                        </p:attrNameLst>
                                      </p:cBhvr>
                                      <p:to>
                                        <p:strVal val="visible"/>
                                      </p:to>
                                    </p:set>
                                    <p:anim calcmode="lin" valueType="num">
                                      <p:cBhvr additive="base">
                                        <p:cTn id="5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nodeType="afterEffect">
                                  <p:stCondLst>
                                    <p:cond delay="500"/>
                                  </p:stCondLst>
                                  <p:childTnLst>
                                    <p:set>
                                      <p:cBhvr>
                                        <p:cTn id="58" dur="1" fill="hold">
                                          <p:stCondLst>
                                            <p:cond delay="0"/>
                                          </p:stCondLst>
                                        </p:cTn>
                                        <p:tgtEl>
                                          <p:spTgt spid="16">
                                            <p:txEl>
                                              <p:pRg st="3" end="3"/>
                                            </p:txEl>
                                          </p:spTgt>
                                        </p:tgtEl>
                                        <p:attrNameLst>
                                          <p:attrName>style.visibility</p:attrName>
                                        </p:attrNameLst>
                                      </p:cBhvr>
                                      <p:to>
                                        <p:strVal val="visible"/>
                                      </p:to>
                                    </p:set>
                                    <p:anim calcmode="lin" valueType="num">
                                      <p:cBhvr additive="base">
                                        <p:cTn id="5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28A4B-9E5F-A771-7BF0-E1E4E59BEDDD}"/>
              </a:ext>
            </a:extLst>
          </p:cNvPr>
          <p:cNvSpPr/>
          <p:nvPr/>
        </p:nvSpPr>
        <p:spPr>
          <a:xfrm>
            <a:off x="0" y="3736258"/>
            <a:ext cx="12192000" cy="3121742"/>
          </a:xfrm>
          <a:prstGeom prst="rect">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5ABA15-E92A-ED64-D440-5E2DA98783CA}"/>
              </a:ext>
            </a:extLst>
          </p:cNvPr>
          <p:cNvSpPr/>
          <p:nvPr/>
        </p:nvSpPr>
        <p:spPr>
          <a:xfrm>
            <a:off x="1091380" y="1703439"/>
            <a:ext cx="2989006" cy="469736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4">
            <a:extLst>
              <a:ext uri="{FF2B5EF4-FFF2-40B4-BE49-F238E27FC236}">
                <a16:creationId xmlns:a16="http://schemas.microsoft.com/office/drawing/2014/main" id="{55D5A2C6-7A0A-15E3-9715-2EF65678CDC1}"/>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REDCap: Key Features</a:t>
            </a:r>
            <a:r>
              <a:rPr lang="en-US" sz="2000" b="1" dirty="0">
                <a:solidFill>
                  <a:schemeClr val="bg1"/>
                </a:solidFill>
              </a:rPr>
              <a:t> (cont’d)</a:t>
            </a:r>
            <a:endParaRPr lang="en-US" dirty="0">
              <a:solidFill>
                <a:schemeClr val="bg1"/>
              </a:solidFill>
            </a:endParaRPr>
          </a:p>
        </p:txBody>
      </p:sp>
      <p:sp>
        <p:nvSpPr>
          <p:cNvPr id="8" name="TextBox 7">
            <a:extLst>
              <a:ext uri="{FF2B5EF4-FFF2-40B4-BE49-F238E27FC236}">
                <a16:creationId xmlns:a16="http://schemas.microsoft.com/office/drawing/2014/main" id="{F6C8505C-3875-357F-1071-13498FDE2DED}"/>
              </a:ext>
            </a:extLst>
          </p:cNvPr>
          <p:cNvSpPr txBox="1"/>
          <p:nvPr/>
        </p:nvSpPr>
        <p:spPr>
          <a:xfrm>
            <a:off x="1426129" y="2032818"/>
            <a:ext cx="2306972" cy="523220"/>
          </a:xfrm>
          <a:prstGeom prst="rect">
            <a:avLst/>
          </a:prstGeom>
          <a:noFill/>
        </p:spPr>
        <p:txBody>
          <a:bodyPr wrap="square" rtlCol="0">
            <a:spAutoFit/>
          </a:bodyPr>
          <a:lstStyle/>
          <a:p>
            <a:pPr algn="ctr"/>
            <a:r>
              <a:rPr lang="en-US" sz="2800" b="1" dirty="0">
                <a:solidFill>
                  <a:schemeClr val="bg2">
                    <a:lumMod val="25000"/>
                  </a:schemeClr>
                </a:solidFill>
              </a:rPr>
              <a:t>Project Types</a:t>
            </a:r>
          </a:p>
        </p:txBody>
      </p:sp>
      <p:sp>
        <p:nvSpPr>
          <p:cNvPr id="10" name="TextBox 9">
            <a:extLst>
              <a:ext uri="{FF2B5EF4-FFF2-40B4-BE49-F238E27FC236}">
                <a16:creationId xmlns:a16="http://schemas.microsoft.com/office/drawing/2014/main" id="{EE541098-93DF-520C-01BA-2F6464E95BC2}"/>
              </a:ext>
            </a:extLst>
          </p:cNvPr>
          <p:cNvSpPr txBox="1"/>
          <p:nvPr/>
        </p:nvSpPr>
        <p:spPr>
          <a:xfrm>
            <a:off x="1288026" y="2598174"/>
            <a:ext cx="2792360" cy="1708160"/>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dirty="0">
                <a:solidFill>
                  <a:schemeClr val="bg2">
                    <a:lumMod val="25000"/>
                  </a:schemeClr>
                </a:solidFill>
              </a:rPr>
              <a:t>Simple Surveys</a:t>
            </a:r>
          </a:p>
          <a:p>
            <a:pPr marL="342900" indent="-342900">
              <a:spcBef>
                <a:spcPts val="600"/>
              </a:spcBef>
              <a:buFont typeface="Wingdings" panose="05000000000000000000" pitchFamily="2" charset="2"/>
              <a:buChar char="Ø"/>
            </a:pPr>
            <a:r>
              <a:rPr lang="en-US" dirty="0">
                <a:solidFill>
                  <a:schemeClr val="bg2">
                    <a:lumMod val="25000"/>
                  </a:schemeClr>
                </a:solidFill>
              </a:rPr>
              <a:t>One-and-Done</a:t>
            </a:r>
          </a:p>
          <a:p>
            <a:pPr marL="342900" indent="-342900">
              <a:spcBef>
                <a:spcPts val="600"/>
              </a:spcBef>
              <a:buFont typeface="Wingdings" panose="05000000000000000000" pitchFamily="2" charset="2"/>
              <a:buChar char="Ø"/>
            </a:pPr>
            <a:r>
              <a:rPr lang="en-US" dirty="0">
                <a:solidFill>
                  <a:schemeClr val="bg2">
                    <a:lumMod val="25000"/>
                  </a:schemeClr>
                </a:solidFill>
              </a:rPr>
              <a:t>Structured Longitudinal</a:t>
            </a:r>
          </a:p>
          <a:p>
            <a:pPr marL="342900" indent="-342900">
              <a:spcBef>
                <a:spcPts val="600"/>
              </a:spcBef>
              <a:buFont typeface="Wingdings" panose="05000000000000000000" pitchFamily="2" charset="2"/>
              <a:buChar char="Ø"/>
            </a:pPr>
            <a:r>
              <a:rPr lang="en-US" dirty="0">
                <a:solidFill>
                  <a:schemeClr val="bg2">
                    <a:lumMod val="25000"/>
                  </a:schemeClr>
                </a:solidFill>
              </a:rPr>
              <a:t>Unstructured Longitudinal</a:t>
            </a:r>
          </a:p>
        </p:txBody>
      </p:sp>
      <p:sp>
        <p:nvSpPr>
          <p:cNvPr id="11" name="Rectangle 10">
            <a:extLst>
              <a:ext uri="{FF2B5EF4-FFF2-40B4-BE49-F238E27FC236}">
                <a16:creationId xmlns:a16="http://schemas.microsoft.com/office/drawing/2014/main" id="{18251422-CDC6-F360-5779-93C326476178}"/>
              </a:ext>
            </a:extLst>
          </p:cNvPr>
          <p:cNvSpPr/>
          <p:nvPr/>
        </p:nvSpPr>
        <p:spPr>
          <a:xfrm>
            <a:off x="4562168" y="1703439"/>
            <a:ext cx="2989006" cy="469736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19910F-044D-9AE2-4859-17B375E444F7}"/>
              </a:ext>
            </a:extLst>
          </p:cNvPr>
          <p:cNvSpPr txBox="1"/>
          <p:nvPr/>
        </p:nvSpPr>
        <p:spPr>
          <a:xfrm>
            <a:off x="5034115" y="2032818"/>
            <a:ext cx="2045110" cy="523220"/>
          </a:xfrm>
          <a:prstGeom prst="rect">
            <a:avLst/>
          </a:prstGeom>
          <a:noFill/>
        </p:spPr>
        <p:txBody>
          <a:bodyPr wrap="square" rtlCol="0">
            <a:spAutoFit/>
          </a:bodyPr>
          <a:lstStyle/>
          <a:p>
            <a:pPr algn="ctr"/>
            <a:r>
              <a:rPr lang="en-US" sz="2800" b="1" dirty="0">
                <a:solidFill>
                  <a:schemeClr val="bg2">
                    <a:lumMod val="25000"/>
                  </a:schemeClr>
                </a:solidFill>
              </a:rPr>
              <a:t>Tools</a:t>
            </a:r>
          </a:p>
        </p:txBody>
      </p:sp>
      <p:sp>
        <p:nvSpPr>
          <p:cNvPr id="13" name="TextBox 12">
            <a:extLst>
              <a:ext uri="{FF2B5EF4-FFF2-40B4-BE49-F238E27FC236}">
                <a16:creationId xmlns:a16="http://schemas.microsoft.com/office/drawing/2014/main" id="{37003AAE-9CBE-3CD4-DB08-470423BFAAC2}"/>
              </a:ext>
            </a:extLst>
          </p:cNvPr>
          <p:cNvSpPr txBox="1"/>
          <p:nvPr/>
        </p:nvSpPr>
        <p:spPr>
          <a:xfrm>
            <a:off x="4758812" y="2598174"/>
            <a:ext cx="2792361" cy="2416046"/>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dirty="0">
                <a:solidFill>
                  <a:schemeClr val="bg2">
                    <a:lumMod val="25000"/>
                  </a:schemeClr>
                </a:solidFill>
              </a:rPr>
              <a:t>Automated Survey Invitations</a:t>
            </a:r>
          </a:p>
          <a:p>
            <a:pPr marL="342900" indent="-342900">
              <a:spcBef>
                <a:spcPts val="600"/>
              </a:spcBef>
              <a:buFont typeface="Wingdings" panose="05000000000000000000" pitchFamily="2" charset="2"/>
              <a:buChar char="Ø"/>
            </a:pPr>
            <a:r>
              <a:rPr lang="en-US" dirty="0">
                <a:solidFill>
                  <a:schemeClr val="bg2">
                    <a:lumMod val="25000"/>
                  </a:schemeClr>
                </a:solidFill>
              </a:rPr>
              <a:t>Alerts / Notifications</a:t>
            </a:r>
          </a:p>
          <a:p>
            <a:pPr marL="342900" indent="-342900">
              <a:spcBef>
                <a:spcPts val="600"/>
              </a:spcBef>
              <a:buFont typeface="Wingdings" panose="05000000000000000000" pitchFamily="2" charset="2"/>
              <a:buChar char="Ø"/>
            </a:pPr>
            <a:r>
              <a:rPr lang="en-US" dirty="0">
                <a:solidFill>
                  <a:schemeClr val="bg2">
                    <a:lumMod val="25000"/>
                  </a:schemeClr>
                </a:solidFill>
              </a:rPr>
              <a:t>Workflow Management</a:t>
            </a:r>
          </a:p>
          <a:p>
            <a:pPr marL="342900" indent="-342900">
              <a:spcBef>
                <a:spcPts val="600"/>
              </a:spcBef>
              <a:buFont typeface="Wingdings" panose="05000000000000000000" pitchFamily="2" charset="2"/>
              <a:buChar char="Ø"/>
            </a:pPr>
            <a:r>
              <a:rPr lang="en-US" dirty="0">
                <a:solidFill>
                  <a:schemeClr val="bg2">
                    <a:lumMod val="25000"/>
                  </a:schemeClr>
                </a:solidFill>
              </a:rPr>
              <a:t>Mobile App</a:t>
            </a:r>
          </a:p>
          <a:p>
            <a:pPr marL="342900" indent="-342900">
              <a:spcBef>
                <a:spcPts val="600"/>
              </a:spcBef>
              <a:buFont typeface="Wingdings" panose="05000000000000000000" pitchFamily="2" charset="2"/>
              <a:buChar char="Ø"/>
            </a:pPr>
            <a:r>
              <a:rPr lang="en-US" dirty="0">
                <a:solidFill>
                  <a:schemeClr val="bg2">
                    <a:lumMod val="25000"/>
                  </a:schemeClr>
                </a:solidFill>
              </a:rPr>
              <a:t>Randomization</a:t>
            </a:r>
          </a:p>
          <a:p>
            <a:pPr marL="342900" indent="-342900">
              <a:spcBef>
                <a:spcPts val="600"/>
              </a:spcBef>
              <a:buFont typeface="Wingdings" panose="05000000000000000000" pitchFamily="2" charset="2"/>
              <a:buChar char="Ø"/>
            </a:pPr>
            <a:r>
              <a:rPr lang="en-US" dirty="0">
                <a:solidFill>
                  <a:schemeClr val="bg2">
                    <a:lumMod val="25000"/>
                  </a:schemeClr>
                </a:solidFill>
              </a:rPr>
              <a:t>eConsent Framework</a:t>
            </a:r>
          </a:p>
        </p:txBody>
      </p:sp>
      <p:sp>
        <p:nvSpPr>
          <p:cNvPr id="14" name="Rectangle 13">
            <a:extLst>
              <a:ext uri="{FF2B5EF4-FFF2-40B4-BE49-F238E27FC236}">
                <a16:creationId xmlns:a16="http://schemas.microsoft.com/office/drawing/2014/main" id="{9810A8D5-E0D6-4B47-C44F-3CC1B977BCB0}"/>
              </a:ext>
            </a:extLst>
          </p:cNvPr>
          <p:cNvSpPr/>
          <p:nvPr/>
        </p:nvSpPr>
        <p:spPr>
          <a:xfrm>
            <a:off x="8023122" y="1703439"/>
            <a:ext cx="2989006" cy="469736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07782B2-F4ED-8644-9E8B-627729B9FB01}"/>
              </a:ext>
            </a:extLst>
          </p:cNvPr>
          <p:cNvSpPr txBox="1"/>
          <p:nvPr/>
        </p:nvSpPr>
        <p:spPr>
          <a:xfrm>
            <a:off x="8495070" y="2032818"/>
            <a:ext cx="2045110" cy="523220"/>
          </a:xfrm>
          <a:prstGeom prst="rect">
            <a:avLst/>
          </a:prstGeom>
          <a:noFill/>
        </p:spPr>
        <p:txBody>
          <a:bodyPr wrap="square" rtlCol="0">
            <a:spAutoFit/>
          </a:bodyPr>
          <a:lstStyle/>
          <a:p>
            <a:pPr algn="ctr"/>
            <a:r>
              <a:rPr lang="en-US" sz="2800" b="1" dirty="0">
                <a:solidFill>
                  <a:schemeClr val="bg2">
                    <a:lumMod val="25000"/>
                  </a:schemeClr>
                </a:solidFill>
              </a:rPr>
              <a:t>Exports</a:t>
            </a:r>
          </a:p>
        </p:txBody>
      </p:sp>
      <p:sp>
        <p:nvSpPr>
          <p:cNvPr id="16" name="TextBox 15">
            <a:extLst>
              <a:ext uri="{FF2B5EF4-FFF2-40B4-BE49-F238E27FC236}">
                <a16:creationId xmlns:a16="http://schemas.microsoft.com/office/drawing/2014/main" id="{7AEA9BCE-F767-62EA-7AA7-F8936E749A2B}"/>
              </a:ext>
            </a:extLst>
          </p:cNvPr>
          <p:cNvSpPr txBox="1"/>
          <p:nvPr/>
        </p:nvSpPr>
        <p:spPr>
          <a:xfrm>
            <a:off x="8219768" y="2598174"/>
            <a:ext cx="2615380" cy="2693045"/>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n-US" dirty="0">
                <a:solidFill>
                  <a:schemeClr val="bg2">
                    <a:lumMod val="25000"/>
                  </a:schemeClr>
                </a:solidFill>
              </a:rPr>
              <a:t>CSV</a:t>
            </a:r>
          </a:p>
          <a:p>
            <a:pPr marL="342900" indent="-342900">
              <a:spcBef>
                <a:spcPts val="600"/>
              </a:spcBef>
              <a:buFont typeface="Wingdings" panose="05000000000000000000" pitchFamily="2" charset="2"/>
              <a:buChar char="Ø"/>
            </a:pPr>
            <a:r>
              <a:rPr lang="en-US" dirty="0">
                <a:solidFill>
                  <a:schemeClr val="bg2">
                    <a:lumMod val="25000"/>
                  </a:schemeClr>
                </a:solidFill>
              </a:rPr>
              <a:t>SAS</a:t>
            </a:r>
          </a:p>
          <a:p>
            <a:pPr marL="342900" indent="-342900">
              <a:spcBef>
                <a:spcPts val="600"/>
              </a:spcBef>
              <a:buFont typeface="Wingdings" panose="05000000000000000000" pitchFamily="2" charset="2"/>
              <a:buChar char="Ø"/>
            </a:pPr>
            <a:r>
              <a:rPr lang="en-US" dirty="0">
                <a:solidFill>
                  <a:schemeClr val="bg2">
                    <a:lumMod val="25000"/>
                  </a:schemeClr>
                </a:solidFill>
              </a:rPr>
              <a:t>Stata</a:t>
            </a:r>
          </a:p>
          <a:p>
            <a:pPr marL="342900" indent="-342900">
              <a:spcBef>
                <a:spcPts val="600"/>
              </a:spcBef>
              <a:buFont typeface="Wingdings" panose="05000000000000000000" pitchFamily="2" charset="2"/>
              <a:buChar char="Ø"/>
            </a:pPr>
            <a:r>
              <a:rPr lang="en-US" dirty="0">
                <a:solidFill>
                  <a:schemeClr val="bg2">
                    <a:lumMod val="25000"/>
                  </a:schemeClr>
                </a:solidFill>
              </a:rPr>
              <a:t>SPSS</a:t>
            </a:r>
          </a:p>
          <a:p>
            <a:pPr marL="342900" indent="-342900">
              <a:spcBef>
                <a:spcPts val="600"/>
              </a:spcBef>
              <a:buFont typeface="Wingdings" panose="05000000000000000000" pitchFamily="2" charset="2"/>
              <a:buChar char="Ø"/>
            </a:pPr>
            <a:r>
              <a:rPr lang="en-US" dirty="0">
                <a:solidFill>
                  <a:schemeClr val="bg2">
                    <a:lumMod val="25000"/>
                  </a:schemeClr>
                </a:solidFill>
              </a:rPr>
              <a:t>R</a:t>
            </a:r>
          </a:p>
          <a:p>
            <a:pPr marL="342900" indent="-342900">
              <a:spcBef>
                <a:spcPts val="600"/>
              </a:spcBef>
              <a:buFont typeface="Wingdings" panose="05000000000000000000" pitchFamily="2" charset="2"/>
              <a:buChar char="Ø"/>
            </a:pPr>
            <a:r>
              <a:rPr lang="en-US" dirty="0">
                <a:solidFill>
                  <a:schemeClr val="bg2">
                    <a:lumMod val="25000"/>
                  </a:schemeClr>
                </a:solidFill>
              </a:rPr>
              <a:t>RC2SQL </a:t>
            </a:r>
            <a:r>
              <a:rPr lang="en-US" sz="1200" dirty="0"/>
              <a:t>(translates a REDCap project into an SQL database where data for each RC instrument is in a separate table)</a:t>
            </a:r>
            <a:endParaRPr lang="en-US" sz="2000" dirty="0"/>
          </a:p>
        </p:txBody>
      </p:sp>
      <p:pic>
        <p:nvPicPr>
          <p:cNvPr id="17" name="Picture 16">
            <a:extLst>
              <a:ext uri="{FF2B5EF4-FFF2-40B4-BE49-F238E27FC236}">
                <a16:creationId xmlns:a16="http://schemas.microsoft.com/office/drawing/2014/main" id="{36E8F4BB-D85F-49BE-AF51-764A448A6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154414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50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par>
                          <p:cTn id="29" fill="hold">
                            <p:stCondLst>
                              <p:cond delay="1500"/>
                            </p:stCondLst>
                            <p:childTnLst>
                              <p:par>
                                <p:cTn id="30" presetID="10" presetClass="entr" presetSubtype="0" fill="hold" nodeType="afterEffect">
                                  <p:stCondLst>
                                    <p:cond delay="50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500"/>
                                        <p:tgtEl>
                                          <p:spTgt spid="13">
                                            <p:txEl>
                                              <p:pRg st="2" end="2"/>
                                            </p:txEl>
                                          </p:spTgt>
                                        </p:tgtEl>
                                      </p:cBhvr>
                                    </p:animEffect>
                                  </p:childTnLst>
                                </p:cTn>
                              </p:par>
                            </p:childTnLst>
                          </p:cTn>
                        </p:par>
                        <p:par>
                          <p:cTn id="33" fill="hold">
                            <p:stCondLst>
                              <p:cond delay="2500"/>
                            </p:stCondLst>
                            <p:childTnLst>
                              <p:par>
                                <p:cTn id="34" presetID="10" presetClass="entr" presetSubtype="0" fill="hold" nodeType="afterEffect">
                                  <p:stCondLst>
                                    <p:cond delay="50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500"/>
                                        <p:tgtEl>
                                          <p:spTgt spid="13">
                                            <p:txEl>
                                              <p:pRg st="3" end="3"/>
                                            </p:txEl>
                                          </p:spTgt>
                                        </p:tgtEl>
                                      </p:cBhvr>
                                    </p:animEffect>
                                  </p:childTnLst>
                                </p:cTn>
                              </p:par>
                            </p:childTnLst>
                          </p:cTn>
                        </p:par>
                        <p:par>
                          <p:cTn id="37" fill="hold">
                            <p:stCondLst>
                              <p:cond delay="3500"/>
                            </p:stCondLst>
                            <p:childTnLst>
                              <p:par>
                                <p:cTn id="38" presetID="10" presetClass="entr" presetSubtype="0" fill="hold" nodeType="afterEffect">
                                  <p:stCondLst>
                                    <p:cond delay="50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fade">
                                      <p:cBhvr>
                                        <p:cTn id="40" dur="500"/>
                                        <p:tgtEl>
                                          <p:spTgt spid="13">
                                            <p:txEl>
                                              <p:pRg st="4" end="4"/>
                                            </p:txEl>
                                          </p:spTgt>
                                        </p:tgtEl>
                                      </p:cBhvr>
                                    </p:animEffect>
                                  </p:childTnLst>
                                </p:cTn>
                              </p:par>
                            </p:childTnLst>
                          </p:cTn>
                        </p:par>
                        <p:par>
                          <p:cTn id="41" fill="hold">
                            <p:stCondLst>
                              <p:cond delay="4500"/>
                            </p:stCondLst>
                            <p:childTnLst>
                              <p:par>
                                <p:cTn id="42" presetID="10" presetClass="entr" presetSubtype="0" fill="hold" nodeType="afterEffect">
                                  <p:stCondLst>
                                    <p:cond delay="50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fade">
                                      <p:cBhvr>
                                        <p:cTn id="44" dur="500"/>
                                        <p:tgtEl>
                                          <p:spTgt spid="1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fade">
                                      <p:cBhvr>
                                        <p:cTn id="49" dur="500"/>
                                        <p:tgtEl>
                                          <p:spTgt spid="16">
                                            <p:txEl>
                                              <p:pRg st="0" end="0"/>
                                            </p:txEl>
                                          </p:spTgt>
                                        </p:tgtEl>
                                      </p:cBhvr>
                                    </p:animEffect>
                                  </p:childTnLst>
                                </p:cTn>
                              </p:par>
                            </p:childTnLst>
                          </p:cTn>
                        </p:par>
                        <p:par>
                          <p:cTn id="50" fill="hold">
                            <p:stCondLst>
                              <p:cond delay="500"/>
                            </p:stCondLst>
                            <p:childTnLst>
                              <p:par>
                                <p:cTn id="51" presetID="10" presetClass="entr" presetSubtype="0" fill="hold" nodeType="afterEffect">
                                  <p:stCondLst>
                                    <p:cond delay="500"/>
                                  </p:stCondLst>
                                  <p:childTnLst>
                                    <p:set>
                                      <p:cBhvr>
                                        <p:cTn id="52" dur="1" fill="hold">
                                          <p:stCondLst>
                                            <p:cond delay="0"/>
                                          </p:stCondLst>
                                        </p:cTn>
                                        <p:tgtEl>
                                          <p:spTgt spid="16">
                                            <p:txEl>
                                              <p:pRg st="1" end="1"/>
                                            </p:txEl>
                                          </p:spTgt>
                                        </p:tgtEl>
                                        <p:attrNameLst>
                                          <p:attrName>style.visibility</p:attrName>
                                        </p:attrNameLst>
                                      </p:cBhvr>
                                      <p:to>
                                        <p:strVal val="visible"/>
                                      </p:to>
                                    </p:set>
                                    <p:animEffect transition="in" filter="fade">
                                      <p:cBhvr>
                                        <p:cTn id="53" dur="500"/>
                                        <p:tgtEl>
                                          <p:spTgt spid="16">
                                            <p:txEl>
                                              <p:pRg st="1" end="1"/>
                                            </p:txEl>
                                          </p:spTgt>
                                        </p:tgtEl>
                                      </p:cBhvr>
                                    </p:animEffect>
                                  </p:childTnLst>
                                </p:cTn>
                              </p:par>
                            </p:childTnLst>
                          </p:cTn>
                        </p:par>
                        <p:par>
                          <p:cTn id="54" fill="hold">
                            <p:stCondLst>
                              <p:cond delay="1500"/>
                            </p:stCondLst>
                            <p:childTnLst>
                              <p:par>
                                <p:cTn id="55" presetID="10" presetClass="entr" presetSubtype="0" fill="hold" nodeType="afterEffect">
                                  <p:stCondLst>
                                    <p:cond delay="500"/>
                                  </p:stCondLst>
                                  <p:childTnLst>
                                    <p:set>
                                      <p:cBhvr>
                                        <p:cTn id="56" dur="1" fill="hold">
                                          <p:stCondLst>
                                            <p:cond delay="0"/>
                                          </p:stCondLst>
                                        </p:cTn>
                                        <p:tgtEl>
                                          <p:spTgt spid="16">
                                            <p:txEl>
                                              <p:pRg st="2" end="2"/>
                                            </p:txEl>
                                          </p:spTgt>
                                        </p:tgtEl>
                                        <p:attrNameLst>
                                          <p:attrName>style.visibility</p:attrName>
                                        </p:attrNameLst>
                                      </p:cBhvr>
                                      <p:to>
                                        <p:strVal val="visible"/>
                                      </p:to>
                                    </p:set>
                                    <p:animEffect transition="in" filter="fade">
                                      <p:cBhvr>
                                        <p:cTn id="57" dur="500"/>
                                        <p:tgtEl>
                                          <p:spTgt spid="16">
                                            <p:txEl>
                                              <p:pRg st="2" end="2"/>
                                            </p:txEl>
                                          </p:spTgt>
                                        </p:tgtEl>
                                      </p:cBhvr>
                                    </p:animEffect>
                                  </p:childTnLst>
                                </p:cTn>
                              </p:par>
                            </p:childTnLst>
                          </p:cTn>
                        </p:par>
                        <p:par>
                          <p:cTn id="58" fill="hold">
                            <p:stCondLst>
                              <p:cond delay="2500"/>
                            </p:stCondLst>
                            <p:childTnLst>
                              <p:par>
                                <p:cTn id="59" presetID="10" presetClass="entr" presetSubtype="0" fill="hold" nodeType="afterEffect">
                                  <p:stCondLst>
                                    <p:cond delay="500"/>
                                  </p:stCondLst>
                                  <p:childTnLst>
                                    <p:set>
                                      <p:cBhvr>
                                        <p:cTn id="60" dur="1" fill="hold">
                                          <p:stCondLst>
                                            <p:cond delay="0"/>
                                          </p:stCondLst>
                                        </p:cTn>
                                        <p:tgtEl>
                                          <p:spTgt spid="16">
                                            <p:txEl>
                                              <p:pRg st="3" end="3"/>
                                            </p:txEl>
                                          </p:spTgt>
                                        </p:tgtEl>
                                        <p:attrNameLst>
                                          <p:attrName>style.visibility</p:attrName>
                                        </p:attrNameLst>
                                      </p:cBhvr>
                                      <p:to>
                                        <p:strVal val="visible"/>
                                      </p:to>
                                    </p:set>
                                    <p:animEffect transition="in" filter="fade">
                                      <p:cBhvr>
                                        <p:cTn id="61" dur="500"/>
                                        <p:tgtEl>
                                          <p:spTgt spid="16">
                                            <p:txEl>
                                              <p:pRg st="3" end="3"/>
                                            </p:txEl>
                                          </p:spTgt>
                                        </p:tgtEl>
                                      </p:cBhvr>
                                    </p:animEffect>
                                  </p:childTnLst>
                                </p:cTn>
                              </p:par>
                            </p:childTnLst>
                          </p:cTn>
                        </p:par>
                        <p:par>
                          <p:cTn id="62" fill="hold">
                            <p:stCondLst>
                              <p:cond delay="3500"/>
                            </p:stCondLst>
                            <p:childTnLst>
                              <p:par>
                                <p:cTn id="63" presetID="10" presetClass="entr" presetSubtype="0" fill="hold" nodeType="afterEffect">
                                  <p:stCondLst>
                                    <p:cond delay="500"/>
                                  </p:stCondLst>
                                  <p:childTnLst>
                                    <p:set>
                                      <p:cBhvr>
                                        <p:cTn id="64" dur="1" fill="hold">
                                          <p:stCondLst>
                                            <p:cond delay="0"/>
                                          </p:stCondLst>
                                        </p:cTn>
                                        <p:tgtEl>
                                          <p:spTgt spid="16">
                                            <p:txEl>
                                              <p:pRg st="4" end="4"/>
                                            </p:txEl>
                                          </p:spTgt>
                                        </p:tgtEl>
                                        <p:attrNameLst>
                                          <p:attrName>style.visibility</p:attrName>
                                        </p:attrNameLst>
                                      </p:cBhvr>
                                      <p:to>
                                        <p:strVal val="visible"/>
                                      </p:to>
                                    </p:set>
                                    <p:animEffect transition="in" filter="fade">
                                      <p:cBhvr>
                                        <p:cTn id="65" dur="500"/>
                                        <p:tgtEl>
                                          <p:spTgt spid="16">
                                            <p:txEl>
                                              <p:pRg st="4" end="4"/>
                                            </p:txEl>
                                          </p:spTgt>
                                        </p:tgtEl>
                                      </p:cBhvr>
                                    </p:animEffect>
                                  </p:childTnLst>
                                </p:cTn>
                              </p:par>
                            </p:childTnLst>
                          </p:cTn>
                        </p:par>
                        <p:par>
                          <p:cTn id="66" fill="hold">
                            <p:stCondLst>
                              <p:cond delay="4500"/>
                            </p:stCondLst>
                            <p:childTnLst>
                              <p:par>
                                <p:cTn id="67" presetID="10" presetClass="entr" presetSubtype="0" fill="hold" nodeType="afterEffect">
                                  <p:stCondLst>
                                    <p:cond delay="500"/>
                                  </p:stCondLst>
                                  <p:childTnLst>
                                    <p:set>
                                      <p:cBhvr>
                                        <p:cTn id="68" dur="1" fill="hold">
                                          <p:stCondLst>
                                            <p:cond delay="0"/>
                                          </p:stCondLst>
                                        </p:cTn>
                                        <p:tgtEl>
                                          <p:spTgt spid="16">
                                            <p:txEl>
                                              <p:pRg st="5" end="5"/>
                                            </p:txEl>
                                          </p:spTgt>
                                        </p:tgtEl>
                                        <p:attrNameLst>
                                          <p:attrName>style.visibility</p:attrName>
                                        </p:attrNameLst>
                                      </p:cBhvr>
                                      <p:to>
                                        <p:strVal val="visible"/>
                                      </p:to>
                                    </p:set>
                                    <p:animEffect transition="in" filter="fade">
                                      <p:cBhvr>
                                        <p:cTn id="69"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00906A9-EBE0-EEAD-CA5E-93BEF50256DB}"/>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6048536" y="0"/>
            <a:ext cx="6143464" cy="6858000"/>
          </a:xfrm>
          <a:prstGeom prst="rect">
            <a:avLst/>
          </a:prstGeom>
          <a:noFill/>
          <a:ln w="88900" cap="sq">
            <a:noFill/>
            <a:miter lim="800000"/>
          </a:ln>
          <a:effectLst>
            <a:outerShdw dist="18000" sx="1000" sy="1000" algn="tl" rotWithShape="0">
              <a:srgbClr val="000000"/>
            </a:outerShdw>
          </a:effectLst>
          <a:scene3d>
            <a:camera prst="orthographicFront"/>
            <a:lightRig rig="twoPt" dir="t">
              <a:rot lat="0" lon="0" rev="7200000"/>
            </a:lightRig>
          </a:scene3d>
          <a:sp3d>
            <a:bevelT w="25400" h="19050"/>
            <a:contourClr>
              <a:srgbClr val="FFFFFF"/>
            </a:contourClr>
          </a:sp3d>
        </p:spPr>
      </p:pic>
      <p:sp>
        <p:nvSpPr>
          <p:cNvPr id="7" name="Title 14">
            <a:extLst>
              <a:ext uri="{FF2B5EF4-FFF2-40B4-BE49-F238E27FC236}">
                <a16:creationId xmlns:a16="http://schemas.microsoft.com/office/drawing/2014/main" id="{469C8BF4-D021-90D9-19DF-EB247FA00019}"/>
              </a:ext>
            </a:extLst>
          </p:cNvPr>
          <p:cNvSpPr txBox="1">
            <a:spLocks/>
          </p:cNvSpPr>
          <p:nvPr/>
        </p:nvSpPr>
        <p:spPr>
          <a:xfrm>
            <a:off x="839789" y="457200"/>
            <a:ext cx="4805638"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REDCap at JH</a:t>
            </a:r>
            <a:endParaRPr lang="en-US" dirty="0">
              <a:solidFill>
                <a:schemeClr val="bg1"/>
              </a:solidFill>
            </a:endParaRPr>
          </a:p>
        </p:txBody>
      </p:sp>
      <p:sp>
        <p:nvSpPr>
          <p:cNvPr id="9" name="TextBox 8">
            <a:extLst>
              <a:ext uri="{FF2B5EF4-FFF2-40B4-BE49-F238E27FC236}">
                <a16:creationId xmlns:a16="http://schemas.microsoft.com/office/drawing/2014/main" id="{48C3C2A2-9EBA-7A6F-F05D-111747D00486}"/>
              </a:ext>
            </a:extLst>
          </p:cNvPr>
          <p:cNvSpPr txBox="1"/>
          <p:nvPr/>
        </p:nvSpPr>
        <p:spPr>
          <a:xfrm>
            <a:off x="839787" y="1297858"/>
            <a:ext cx="4973783" cy="5509200"/>
          </a:xfrm>
          <a:prstGeom prst="rect">
            <a:avLst/>
          </a:prstGeom>
          <a:noFill/>
        </p:spPr>
        <p:txBody>
          <a:bodyPr wrap="square" rtlCol="0">
            <a:spAutoFit/>
          </a:bodyPr>
          <a:lstStyle/>
          <a:p>
            <a:r>
              <a:rPr lang="en-US" sz="2000" b="1" dirty="0"/>
              <a:t>Co-Sponsored (actually tri-sponsored!)</a:t>
            </a:r>
          </a:p>
          <a:p>
            <a:pPr marL="742950" lvl="1" indent="-285750">
              <a:buFont typeface="Wingdings" panose="05000000000000000000" pitchFamily="2" charset="2"/>
              <a:buChar char="Ø"/>
            </a:pPr>
            <a:r>
              <a:rPr lang="en-US" b="1" dirty="0"/>
              <a:t>SPH/SOE</a:t>
            </a:r>
            <a:r>
              <a:rPr lang="en-US" dirty="0"/>
              <a:t> </a:t>
            </a:r>
            <a:r>
              <a:rPr lang="en-US" sz="1400" dirty="0"/>
              <a:t>(Andre Hackman, Danny Scerpella, Brian Dyer. Gwendolyn Clemens, Khaled Hasan…)</a:t>
            </a:r>
            <a:endParaRPr lang="en-US" dirty="0"/>
          </a:p>
          <a:p>
            <a:pPr marL="742950" lvl="1" indent="-285750">
              <a:buFont typeface="Wingdings" panose="05000000000000000000" pitchFamily="2" charset="2"/>
              <a:buChar char="Ø"/>
            </a:pPr>
            <a:r>
              <a:rPr lang="en-US" b="1" dirty="0"/>
              <a:t>SOM/SON/JHH/Bayview/KKI</a:t>
            </a:r>
            <a:r>
              <a:rPr lang="en-US" dirty="0"/>
              <a:t> </a:t>
            </a:r>
            <a:r>
              <a:rPr lang="en-US" sz="1400" dirty="0"/>
              <a:t>(Scott Carey, Mike Sherman, Terrence Turner)</a:t>
            </a:r>
          </a:p>
          <a:p>
            <a:pPr marL="742950" lvl="1" indent="-285750">
              <a:buFont typeface="Wingdings" panose="05000000000000000000" pitchFamily="2" charset="2"/>
              <a:buChar char="Ø"/>
            </a:pPr>
            <a:r>
              <a:rPr lang="en-US" b="1" dirty="0"/>
              <a:t>ACH</a:t>
            </a:r>
            <a:r>
              <a:rPr lang="en-US" dirty="0"/>
              <a:t> </a:t>
            </a:r>
            <a:r>
              <a:rPr lang="en-US" sz="1400" dirty="0"/>
              <a:t>(</a:t>
            </a:r>
            <a:r>
              <a:rPr lang="en-US" sz="1400" dirty="0" err="1"/>
              <a:t>Nuredin</a:t>
            </a:r>
            <a:r>
              <a:rPr lang="en-US" sz="1400" dirty="0"/>
              <a:t> </a:t>
            </a:r>
            <a:r>
              <a:rPr lang="en-US" sz="1400" dirty="0" err="1"/>
              <a:t>Joehar</a:t>
            </a:r>
            <a:r>
              <a:rPr lang="en-US" sz="1400" dirty="0"/>
              <a:t>, Karly Anderson)</a:t>
            </a:r>
          </a:p>
          <a:p>
            <a:pPr lvl="1"/>
            <a:endParaRPr lang="en-US" sz="1600" dirty="0">
              <a:solidFill>
                <a:srgbClr val="C00000"/>
              </a:solidFill>
            </a:endParaRPr>
          </a:p>
          <a:p>
            <a:r>
              <a:rPr lang="en-US" sz="2000" b="1" dirty="0"/>
              <a:t>3-Tiers</a:t>
            </a:r>
          </a:p>
          <a:p>
            <a:pPr marL="742950" lvl="1" indent="-285750">
              <a:buFont typeface="Wingdings" panose="05000000000000000000" pitchFamily="2" charset="2"/>
              <a:buChar char="Ø"/>
            </a:pPr>
            <a:r>
              <a:rPr lang="en-US" b="1" dirty="0"/>
              <a:t>Bronze</a:t>
            </a:r>
            <a:r>
              <a:rPr lang="en-US" dirty="0"/>
              <a:t>:</a:t>
            </a:r>
          </a:p>
          <a:p>
            <a:pPr marL="1200150" lvl="2" indent="-285750">
              <a:buFont typeface="Wingdings" panose="05000000000000000000" pitchFamily="2" charset="2"/>
              <a:buChar char="Ø"/>
            </a:pPr>
            <a:r>
              <a:rPr lang="en-US" sz="1600" dirty="0"/>
              <a:t>No cost… no support</a:t>
            </a:r>
          </a:p>
          <a:p>
            <a:pPr marL="1200150" lvl="2" indent="-285750">
              <a:buFont typeface="Wingdings" panose="05000000000000000000" pitchFamily="2" charset="2"/>
              <a:buChar char="Ø"/>
            </a:pPr>
            <a:r>
              <a:rPr lang="en-US" sz="1600" dirty="0"/>
              <a:t>Intended for smaller, unfunded projects</a:t>
            </a:r>
          </a:p>
          <a:p>
            <a:pPr marL="1200150" lvl="2" indent="-285750">
              <a:buFont typeface="Wingdings" panose="05000000000000000000" pitchFamily="2" charset="2"/>
              <a:buChar char="Ø"/>
            </a:pPr>
            <a:r>
              <a:rPr lang="en-US" sz="1600" dirty="0"/>
              <a:t>Some advanced features not available</a:t>
            </a:r>
          </a:p>
          <a:p>
            <a:pPr marL="1200150" lvl="2" indent="-285750">
              <a:buFont typeface="Wingdings" panose="05000000000000000000" pitchFamily="2" charset="2"/>
              <a:buChar char="Ø"/>
            </a:pPr>
            <a:r>
              <a:rPr lang="en-US" sz="1600" dirty="0"/>
              <a:t>Up to 20k “collected” datapoints</a:t>
            </a:r>
          </a:p>
          <a:p>
            <a:pPr marL="742950" lvl="1" indent="-285750">
              <a:buFont typeface="Wingdings" panose="05000000000000000000" pitchFamily="2" charset="2"/>
              <a:buChar char="Ø"/>
            </a:pPr>
            <a:r>
              <a:rPr lang="en-US" b="1" dirty="0"/>
              <a:t>Silver</a:t>
            </a:r>
            <a:r>
              <a:rPr lang="en-US" dirty="0"/>
              <a:t>:</a:t>
            </a:r>
          </a:p>
          <a:p>
            <a:pPr marL="1200150" lvl="2" indent="-285750">
              <a:buFont typeface="Wingdings" panose="05000000000000000000" pitchFamily="2" charset="2"/>
              <a:buChar char="Ø"/>
            </a:pPr>
            <a:r>
              <a:rPr lang="en-US" sz="1600" dirty="0"/>
              <a:t>Includes support</a:t>
            </a:r>
          </a:p>
          <a:p>
            <a:pPr marL="1200150" lvl="2" indent="-285750">
              <a:buFont typeface="Wingdings" panose="05000000000000000000" pitchFamily="2" charset="2"/>
              <a:buChar char="Ø"/>
            </a:pPr>
            <a:r>
              <a:rPr lang="en-US" sz="1600" dirty="0"/>
              <a:t>Includes all REDCap features</a:t>
            </a:r>
          </a:p>
          <a:p>
            <a:pPr marL="1200150" lvl="2" indent="-285750">
              <a:buFont typeface="Wingdings" panose="05000000000000000000" pitchFamily="2" charset="2"/>
              <a:buChar char="Ø"/>
            </a:pPr>
            <a:r>
              <a:rPr lang="en-US" sz="1600" dirty="0"/>
              <a:t>Up to 1m “collected” datapoints</a:t>
            </a:r>
          </a:p>
          <a:p>
            <a:pPr marL="742950" lvl="1" indent="-285750">
              <a:buFont typeface="Wingdings" panose="05000000000000000000" pitchFamily="2" charset="2"/>
              <a:buChar char="Ø"/>
            </a:pPr>
            <a:r>
              <a:rPr lang="en-US" b="1" dirty="0"/>
              <a:t>Gold:</a:t>
            </a:r>
          </a:p>
          <a:p>
            <a:pPr marL="1200150" lvl="2" indent="-285750">
              <a:buFont typeface="Wingdings" panose="05000000000000000000" pitchFamily="2" charset="2"/>
              <a:buChar char="Ø"/>
            </a:pPr>
            <a:r>
              <a:rPr lang="en-US" sz="1600" dirty="0"/>
              <a:t>Includes additional support</a:t>
            </a:r>
          </a:p>
          <a:p>
            <a:pPr marL="1200150" lvl="2" indent="-285750">
              <a:buFont typeface="Wingdings" panose="05000000000000000000" pitchFamily="2" charset="2"/>
              <a:buChar char="Ø"/>
            </a:pPr>
            <a:r>
              <a:rPr lang="en-US" sz="1600" dirty="0"/>
              <a:t>Very large studies</a:t>
            </a:r>
          </a:p>
          <a:p>
            <a:pPr marL="1200150" lvl="2" indent="-285750">
              <a:buFont typeface="Wingdings" panose="05000000000000000000" pitchFamily="2" charset="2"/>
              <a:buChar char="Ø"/>
            </a:pPr>
            <a:r>
              <a:rPr lang="en-US" sz="1600" dirty="0"/>
              <a:t>Up to 2.5m “collected” datapoints</a:t>
            </a:r>
          </a:p>
        </p:txBody>
      </p:sp>
      <p:pic>
        <p:nvPicPr>
          <p:cNvPr id="6" name="Picture 5">
            <a:extLst>
              <a:ext uri="{FF2B5EF4-FFF2-40B4-BE49-F238E27FC236}">
                <a16:creationId xmlns:a16="http://schemas.microsoft.com/office/drawing/2014/main" id="{5DCB5C50-FB3E-4480-8874-15059D86FA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9600" y="6227786"/>
            <a:ext cx="1243299" cy="619689"/>
          </a:xfrm>
          <a:prstGeom prst="rect">
            <a:avLst/>
          </a:prstGeom>
        </p:spPr>
      </p:pic>
    </p:spTree>
    <p:extLst>
      <p:ext uri="{BB962C8B-B14F-4D97-AF65-F5344CB8AC3E}">
        <p14:creationId xmlns:p14="http://schemas.microsoft.com/office/powerpoint/2010/main" val="408193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500"/>
                                        <p:tgtEl>
                                          <p:spTgt spid="9">
                                            <p:txEl>
                                              <p:pRg st="1" end="1"/>
                                            </p:txEl>
                                          </p:spTgt>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wipe(down)">
                                      <p:cBhvr>
                                        <p:cTn id="11" dur="500"/>
                                        <p:tgtEl>
                                          <p:spTgt spid="9">
                                            <p:txEl>
                                              <p:pRg st="2" end="2"/>
                                            </p:txEl>
                                          </p:spTgt>
                                        </p:tgtEl>
                                      </p:cBhvr>
                                    </p:animEffect>
                                  </p:childTnLst>
                                </p:cTn>
                              </p:par>
                            </p:childTnLst>
                          </p:cTn>
                        </p:par>
                        <p:par>
                          <p:cTn id="12" fill="hold">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wipe(down)">
                                      <p:cBhvr>
                                        <p:cTn id="15" dur="5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animEffect transition="in" filter="wipe(down)">
                                      <p:cBhvr>
                                        <p:cTn id="20" dur="500"/>
                                        <p:tgtEl>
                                          <p:spTgt spid="9">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wipe(down)">
                                      <p:cBhvr>
                                        <p:cTn id="25" dur="500"/>
                                        <p:tgtEl>
                                          <p:spTgt spid="9">
                                            <p:txEl>
                                              <p:pRg st="6" end="6"/>
                                            </p:txEl>
                                          </p:spTgt>
                                        </p:tgtEl>
                                      </p:cBhvr>
                                    </p:animEffect>
                                  </p:childTnLst>
                                </p:cTn>
                              </p:par>
                            </p:childTnLst>
                          </p:cTn>
                        </p:par>
                        <p:par>
                          <p:cTn id="26" fill="hold">
                            <p:stCondLst>
                              <p:cond delay="500"/>
                            </p:stCondLst>
                            <p:childTnLst>
                              <p:par>
                                <p:cTn id="27" presetID="22" presetClass="entr" presetSubtype="4" fill="hold" nodeType="afterEffect">
                                  <p:stCondLst>
                                    <p:cond delay="50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wipe(down)">
                                      <p:cBhvr>
                                        <p:cTn id="29" dur="500"/>
                                        <p:tgtEl>
                                          <p:spTgt spid="9">
                                            <p:txEl>
                                              <p:pRg st="7" end="7"/>
                                            </p:txEl>
                                          </p:spTgt>
                                        </p:tgtEl>
                                      </p:cBhvr>
                                    </p:animEffect>
                                  </p:childTnLst>
                                </p:cTn>
                              </p:par>
                            </p:childTnLst>
                          </p:cTn>
                        </p:par>
                        <p:par>
                          <p:cTn id="30" fill="hold">
                            <p:stCondLst>
                              <p:cond delay="1500"/>
                            </p:stCondLst>
                            <p:childTnLst>
                              <p:par>
                                <p:cTn id="31" presetID="22" presetClass="entr" presetSubtype="4" fill="hold" nodeType="afterEffect">
                                  <p:stCondLst>
                                    <p:cond delay="500"/>
                                  </p:stCondLst>
                                  <p:childTnLst>
                                    <p:set>
                                      <p:cBhvr>
                                        <p:cTn id="32" dur="1" fill="hold">
                                          <p:stCondLst>
                                            <p:cond delay="0"/>
                                          </p:stCondLst>
                                        </p:cTn>
                                        <p:tgtEl>
                                          <p:spTgt spid="9">
                                            <p:txEl>
                                              <p:pRg st="8" end="8"/>
                                            </p:txEl>
                                          </p:spTgt>
                                        </p:tgtEl>
                                        <p:attrNameLst>
                                          <p:attrName>style.visibility</p:attrName>
                                        </p:attrNameLst>
                                      </p:cBhvr>
                                      <p:to>
                                        <p:strVal val="visible"/>
                                      </p:to>
                                    </p:set>
                                    <p:animEffect transition="in" filter="wipe(down)">
                                      <p:cBhvr>
                                        <p:cTn id="33" dur="500"/>
                                        <p:tgtEl>
                                          <p:spTgt spid="9">
                                            <p:txEl>
                                              <p:pRg st="8" end="8"/>
                                            </p:txEl>
                                          </p:spTgt>
                                        </p:tgtEl>
                                      </p:cBhvr>
                                    </p:animEffect>
                                  </p:childTnLst>
                                </p:cTn>
                              </p:par>
                            </p:childTnLst>
                          </p:cTn>
                        </p:par>
                        <p:par>
                          <p:cTn id="34" fill="hold">
                            <p:stCondLst>
                              <p:cond delay="2500"/>
                            </p:stCondLst>
                            <p:childTnLst>
                              <p:par>
                                <p:cTn id="35" presetID="22" presetClass="entr" presetSubtype="4" fill="hold" nodeType="afterEffect">
                                  <p:stCondLst>
                                    <p:cond delay="500"/>
                                  </p:stCondLst>
                                  <p:childTnLst>
                                    <p:set>
                                      <p:cBhvr>
                                        <p:cTn id="36" dur="1" fill="hold">
                                          <p:stCondLst>
                                            <p:cond delay="0"/>
                                          </p:stCondLst>
                                        </p:cTn>
                                        <p:tgtEl>
                                          <p:spTgt spid="9">
                                            <p:txEl>
                                              <p:pRg st="9" end="9"/>
                                            </p:txEl>
                                          </p:spTgt>
                                        </p:tgtEl>
                                        <p:attrNameLst>
                                          <p:attrName>style.visibility</p:attrName>
                                        </p:attrNameLst>
                                      </p:cBhvr>
                                      <p:to>
                                        <p:strVal val="visible"/>
                                      </p:to>
                                    </p:set>
                                    <p:animEffect transition="in" filter="wipe(down)">
                                      <p:cBhvr>
                                        <p:cTn id="37" dur="500"/>
                                        <p:tgtEl>
                                          <p:spTgt spid="9">
                                            <p:txEl>
                                              <p:pRg st="9" end="9"/>
                                            </p:txEl>
                                          </p:spTgt>
                                        </p:tgtEl>
                                      </p:cBhvr>
                                    </p:animEffect>
                                  </p:childTnLst>
                                </p:cTn>
                              </p:par>
                            </p:childTnLst>
                          </p:cTn>
                        </p:par>
                        <p:par>
                          <p:cTn id="38" fill="hold">
                            <p:stCondLst>
                              <p:cond delay="3500"/>
                            </p:stCondLst>
                            <p:childTnLst>
                              <p:par>
                                <p:cTn id="39" presetID="22" presetClass="entr" presetSubtype="4" fill="hold" nodeType="afterEffect">
                                  <p:stCondLst>
                                    <p:cond delay="500"/>
                                  </p:stCondLst>
                                  <p:childTnLst>
                                    <p:set>
                                      <p:cBhvr>
                                        <p:cTn id="40" dur="1" fill="hold">
                                          <p:stCondLst>
                                            <p:cond delay="0"/>
                                          </p:stCondLst>
                                        </p:cTn>
                                        <p:tgtEl>
                                          <p:spTgt spid="9">
                                            <p:txEl>
                                              <p:pRg st="10" end="10"/>
                                            </p:txEl>
                                          </p:spTgt>
                                        </p:tgtEl>
                                        <p:attrNameLst>
                                          <p:attrName>style.visibility</p:attrName>
                                        </p:attrNameLst>
                                      </p:cBhvr>
                                      <p:to>
                                        <p:strVal val="visible"/>
                                      </p:to>
                                    </p:set>
                                    <p:animEffect transition="in" filter="wipe(down)">
                                      <p:cBhvr>
                                        <p:cTn id="41" dur="500"/>
                                        <p:tgtEl>
                                          <p:spTgt spid="9">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animEffect transition="in" filter="wipe(down)">
                                      <p:cBhvr>
                                        <p:cTn id="46" dur="500"/>
                                        <p:tgtEl>
                                          <p:spTgt spid="9">
                                            <p:txEl>
                                              <p:pRg st="11" end="11"/>
                                            </p:txEl>
                                          </p:spTgt>
                                        </p:tgtEl>
                                      </p:cBhvr>
                                    </p:animEffect>
                                  </p:childTnLst>
                                </p:cTn>
                              </p:par>
                            </p:childTnLst>
                          </p:cTn>
                        </p:par>
                        <p:par>
                          <p:cTn id="47" fill="hold">
                            <p:stCondLst>
                              <p:cond delay="500"/>
                            </p:stCondLst>
                            <p:childTnLst>
                              <p:par>
                                <p:cTn id="48" presetID="22" presetClass="entr" presetSubtype="4" fill="hold" nodeType="afterEffect">
                                  <p:stCondLst>
                                    <p:cond delay="500"/>
                                  </p:stCondLst>
                                  <p:childTnLst>
                                    <p:set>
                                      <p:cBhvr>
                                        <p:cTn id="49" dur="1" fill="hold">
                                          <p:stCondLst>
                                            <p:cond delay="0"/>
                                          </p:stCondLst>
                                        </p:cTn>
                                        <p:tgtEl>
                                          <p:spTgt spid="9">
                                            <p:txEl>
                                              <p:pRg st="12" end="12"/>
                                            </p:txEl>
                                          </p:spTgt>
                                        </p:tgtEl>
                                        <p:attrNameLst>
                                          <p:attrName>style.visibility</p:attrName>
                                        </p:attrNameLst>
                                      </p:cBhvr>
                                      <p:to>
                                        <p:strVal val="visible"/>
                                      </p:to>
                                    </p:set>
                                    <p:animEffect transition="in" filter="wipe(down)">
                                      <p:cBhvr>
                                        <p:cTn id="50" dur="500"/>
                                        <p:tgtEl>
                                          <p:spTgt spid="9">
                                            <p:txEl>
                                              <p:pRg st="12" end="12"/>
                                            </p:txEl>
                                          </p:spTgt>
                                        </p:tgtEl>
                                      </p:cBhvr>
                                    </p:animEffect>
                                  </p:childTnLst>
                                </p:cTn>
                              </p:par>
                            </p:childTnLst>
                          </p:cTn>
                        </p:par>
                        <p:par>
                          <p:cTn id="51" fill="hold">
                            <p:stCondLst>
                              <p:cond delay="1500"/>
                            </p:stCondLst>
                            <p:childTnLst>
                              <p:par>
                                <p:cTn id="52" presetID="22" presetClass="entr" presetSubtype="4" fill="hold" nodeType="afterEffect">
                                  <p:stCondLst>
                                    <p:cond delay="500"/>
                                  </p:stCondLst>
                                  <p:childTnLst>
                                    <p:set>
                                      <p:cBhvr>
                                        <p:cTn id="53" dur="1" fill="hold">
                                          <p:stCondLst>
                                            <p:cond delay="0"/>
                                          </p:stCondLst>
                                        </p:cTn>
                                        <p:tgtEl>
                                          <p:spTgt spid="9">
                                            <p:txEl>
                                              <p:pRg st="13" end="13"/>
                                            </p:txEl>
                                          </p:spTgt>
                                        </p:tgtEl>
                                        <p:attrNameLst>
                                          <p:attrName>style.visibility</p:attrName>
                                        </p:attrNameLst>
                                      </p:cBhvr>
                                      <p:to>
                                        <p:strVal val="visible"/>
                                      </p:to>
                                    </p:set>
                                    <p:animEffect transition="in" filter="wipe(down)">
                                      <p:cBhvr>
                                        <p:cTn id="54" dur="500"/>
                                        <p:tgtEl>
                                          <p:spTgt spid="9">
                                            <p:txEl>
                                              <p:pRg st="13" end="13"/>
                                            </p:txEl>
                                          </p:spTgt>
                                        </p:tgtEl>
                                      </p:cBhvr>
                                    </p:animEffect>
                                  </p:childTnLst>
                                </p:cTn>
                              </p:par>
                            </p:childTnLst>
                          </p:cTn>
                        </p:par>
                        <p:par>
                          <p:cTn id="55" fill="hold">
                            <p:stCondLst>
                              <p:cond delay="2500"/>
                            </p:stCondLst>
                            <p:childTnLst>
                              <p:par>
                                <p:cTn id="56" presetID="22" presetClass="entr" presetSubtype="4" fill="hold" nodeType="afterEffect">
                                  <p:stCondLst>
                                    <p:cond delay="500"/>
                                  </p:stCondLst>
                                  <p:childTnLst>
                                    <p:set>
                                      <p:cBhvr>
                                        <p:cTn id="57" dur="1" fill="hold">
                                          <p:stCondLst>
                                            <p:cond delay="0"/>
                                          </p:stCondLst>
                                        </p:cTn>
                                        <p:tgtEl>
                                          <p:spTgt spid="9">
                                            <p:txEl>
                                              <p:pRg st="14" end="14"/>
                                            </p:txEl>
                                          </p:spTgt>
                                        </p:tgtEl>
                                        <p:attrNameLst>
                                          <p:attrName>style.visibility</p:attrName>
                                        </p:attrNameLst>
                                      </p:cBhvr>
                                      <p:to>
                                        <p:strVal val="visible"/>
                                      </p:to>
                                    </p:set>
                                    <p:animEffect transition="in" filter="wipe(down)">
                                      <p:cBhvr>
                                        <p:cTn id="58" dur="500"/>
                                        <p:tgtEl>
                                          <p:spTgt spid="9">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9">
                                            <p:txEl>
                                              <p:pRg st="15" end="15"/>
                                            </p:txEl>
                                          </p:spTgt>
                                        </p:tgtEl>
                                        <p:attrNameLst>
                                          <p:attrName>style.visibility</p:attrName>
                                        </p:attrNameLst>
                                      </p:cBhvr>
                                      <p:to>
                                        <p:strVal val="visible"/>
                                      </p:to>
                                    </p:set>
                                    <p:animEffect transition="in" filter="wipe(down)">
                                      <p:cBhvr>
                                        <p:cTn id="63" dur="500"/>
                                        <p:tgtEl>
                                          <p:spTgt spid="9">
                                            <p:txEl>
                                              <p:pRg st="15" end="15"/>
                                            </p:txEl>
                                          </p:spTgt>
                                        </p:tgtEl>
                                      </p:cBhvr>
                                    </p:animEffect>
                                  </p:childTnLst>
                                </p:cTn>
                              </p:par>
                            </p:childTnLst>
                          </p:cTn>
                        </p:par>
                        <p:par>
                          <p:cTn id="64" fill="hold">
                            <p:stCondLst>
                              <p:cond delay="500"/>
                            </p:stCondLst>
                            <p:childTnLst>
                              <p:par>
                                <p:cTn id="65" presetID="22" presetClass="entr" presetSubtype="4" fill="hold" nodeType="afterEffect">
                                  <p:stCondLst>
                                    <p:cond delay="500"/>
                                  </p:stCondLst>
                                  <p:childTnLst>
                                    <p:set>
                                      <p:cBhvr>
                                        <p:cTn id="66" dur="1" fill="hold">
                                          <p:stCondLst>
                                            <p:cond delay="0"/>
                                          </p:stCondLst>
                                        </p:cTn>
                                        <p:tgtEl>
                                          <p:spTgt spid="9">
                                            <p:txEl>
                                              <p:pRg st="16" end="16"/>
                                            </p:txEl>
                                          </p:spTgt>
                                        </p:tgtEl>
                                        <p:attrNameLst>
                                          <p:attrName>style.visibility</p:attrName>
                                        </p:attrNameLst>
                                      </p:cBhvr>
                                      <p:to>
                                        <p:strVal val="visible"/>
                                      </p:to>
                                    </p:set>
                                    <p:animEffect transition="in" filter="wipe(down)">
                                      <p:cBhvr>
                                        <p:cTn id="67" dur="500"/>
                                        <p:tgtEl>
                                          <p:spTgt spid="9">
                                            <p:txEl>
                                              <p:pRg st="16" end="16"/>
                                            </p:txEl>
                                          </p:spTgt>
                                        </p:tgtEl>
                                      </p:cBhvr>
                                    </p:animEffect>
                                  </p:childTnLst>
                                </p:cTn>
                              </p:par>
                            </p:childTnLst>
                          </p:cTn>
                        </p:par>
                        <p:par>
                          <p:cTn id="68" fill="hold">
                            <p:stCondLst>
                              <p:cond delay="1500"/>
                            </p:stCondLst>
                            <p:childTnLst>
                              <p:par>
                                <p:cTn id="69" presetID="22" presetClass="entr" presetSubtype="4" fill="hold" nodeType="afterEffect">
                                  <p:stCondLst>
                                    <p:cond delay="500"/>
                                  </p:stCondLst>
                                  <p:childTnLst>
                                    <p:set>
                                      <p:cBhvr>
                                        <p:cTn id="70" dur="1" fill="hold">
                                          <p:stCondLst>
                                            <p:cond delay="0"/>
                                          </p:stCondLst>
                                        </p:cTn>
                                        <p:tgtEl>
                                          <p:spTgt spid="9">
                                            <p:txEl>
                                              <p:pRg st="17" end="17"/>
                                            </p:txEl>
                                          </p:spTgt>
                                        </p:tgtEl>
                                        <p:attrNameLst>
                                          <p:attrName>style.visibility</p:attrName>
                                        </p:attrNameLst>
                                      </p:cBhvr>
                                      <p:to>
                                        <p:strVal val="visible"/>
                                      </p:to>
                                    </p:set>
                                    <p:animEffect transition="in" filter="wipe(down)">
                                      <p:cBhvr>
                                        <p:cTn id="71" dur="500"/>
                                        <p:tgtEl>
                                          <p:spTgt spid="9">
                                            <p:txEl>
                                              <p:pRg st="17" end="17"/>
                                            </p:txEl>
                                          </p:spTgt>
                                        </p:tgtEl>
                                      </p:cBhvr>
                                    </p:animEffect>
                                  </p:childTnLst>
                                </p:cTn>
                              </p:par>
                            </p:childTnLst>
                          </p:cTn>
                        </p:par>
                        <p:par>
                          <p:cTn id="72" fill="hold">
                            <p:stCondLst>
                              <p:cond delay="2500"/>
                            </p:stCondLst>
                            <p:childTnLst>
                              <p:par>
                                <p:cTn id="73" presetID="22" presetClass="entr" presetSubtype="4" fill="hold" nodeType="afterEffect">
                                  <p:stCondLst>
                                    <p:cond delay="500"/>
                                  </p:stCondLst>
                                  <p:childTnLst>
                                    <p:set>
                                      <p:cBhvr>
                                        <p:cTn id="74" dur="1" fill="hold">
                                          <p:stCondLst>
                                            <p:cond delay="0"/>
                                          </p:stCondLst>
                                        </p:cTn>
                                        <p:tgtEl>
                                          <p:spTgt spid="9">
                                            <p:txEl>
                                              <p:pRg st="18" end="18"/>
                                            </p:txEl>
                                          </p:spTgt>
                                        </p:tgtEl>
                                        <p:attrNameLst>
                                          <p:attrName>style.visibility</p:attrName>
                                        </p:attrNameLst>
                                      </p:cBhvr>
                                      <p:to>
                                        <p:strVal val="visible"/>
                                      </p:to>
                                    </p:set>
                                    <p:animEffect transition="in" filter="wipe(down)">
                                      <p:cBhvr>
                                        <p:cTn id="75" dur="500"/>
                                        <p:tgtEl>
                                          <p:spTgt spid="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21 CFR Part 11 Compliance</a:t>
            </a:r>
            <a:r>
              <a:rPr lang="en-US" sz="2800" b="1" dirty="0">
                <a:solidFill>
                  <a:schemeClr val="bg1"/>
                </a:solidFill>
              </a:rPr>
              <a:t> </a:t>
            </a:r>
            <a:r>
              <a:rPr lang="en-US" sz="2800" b="1" dirty="0">
                <a:solidFill>
                  <a:srgbClr val="C00000"/>
                </a:solidFill>
              </a:rPr>
              <a:t>(FDA Studies)</a:t>
            </a:r>
            <a:endParaRPr lang="en-US" dirty="0">
              <a:solidFill>
                <a:srgbClr val="C00000"/>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5" name="Picture 4">
            <a:extLst>
              <a:ext uri="{FF2B5EF4-FFF2-40B4-BE49-F238E27FC236}">
                <a16:creationId xmlns:a16="http://schemas.microsoft.com/office/drawing/2014/main" id="{94CE0804-A9F6-462D-860F-335EA29F7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7" name="Content Placeholder 2">
            <a:extLst>
              <a:ext uri="{FF2B5EF4-FFF2-40B4-BE49-F238E27FC236}">
                <a16:creationId xmlns:a16="http://schemas.microsoft.com/office/drawing/2014/main" id="{72AE066B-9F93-42DF-AB33-899E18A64E5E}"/>
              </a:ext>
            </a:extLst>
          </p:cNvPr>
          <p:cNvSpPr>
            <a:spLocks noGrp="1"/>
          </p:cNvSpPr>
          <p:nvPr>
            <p:ph idx="1"/>
          </p:nvPr>
        </p:nvSpPr>
        <p:spPr>
          <a:xfrm>
            <a:off x="1238250" y="1537306"/>
            <a:ext cx="10334625" cy="3587143"/>
          </a:xfrm>
        </p:spPr>
        <p:txBody>
          <a:bodyPr>
            <a:normAutofit fontScale="85000" lnSpcReduction="10000"/>
          </a:bodyPr>
          <a:lstStyle/>
          <a:p>
            <a:pPr marL="0" indent="0">
              <a:buNone/>
            </a:pPr>
            <a:r>
              <a:rPr lang="en-US" sz="2800" b="1" dirty="0"/>
              <a:t>Important:</a:t>
            </a:r>
          </a:p>
          <a:p>
            <a:pPr marL="685800">
              <a:buFont typeface="Wingdings" panose="05000000000000000000" pitchFamily="2" charset="2"/>
              <a:buChar char="Ø"/>
            </a:pPr>
            <a:r>
              <a:rPr lang="en-US" sz="2800" dirty="0"/>
              <a:t>Part 11 Compliance refers to the </a:t>
            </a:r>
            <a:r>
              <a:rPr lang="en-US" sz="2800" b="1" u="sng" dirty="0">
                <a:solidFill>
                  <a:srgbClr val="C00000"/>
                </a:solidFill>
              </a:rPr>
              <a:t>STUDY</a:t>
            </a:r>
            <a:r>
              <a:rPr lang="en-US" sz="2800" dirty="0"/>
              <a:t>, not just REDCap!</a:t>
            </a:r>
          </a:p>
          <a:p>
            <a:pPr marL="1143000" lvl="1">
              <a:buFont typeface="Wingdings" panose="05000000000000000000" pitchFamily="2" charset="2"/>
              <a:buChar char="Ø"/>
            </a:pPr>
            <a:r>
              <a:rPr lang="en-US" sz="2400" dirty="0"/>
              <a:t>REDCap is just one component of a Part 11 compliant study environment.</a:t>
            </a:r>
          </a:p>
          <a:p>
            <a:pPr marL="685800">
              <a:spcBef>
                <a:spcPts val="2400"/>
              </a:spcBef>
              <a:buFont typeface="Wingdings" panose="05000000000000000000" pitchFamily="2" charset="2"/>
              <a:buChar char="Ø"/>
            </a:pPr>
            <a:r>
              <a:rPr lang="en-US" sz="2800" dirty="0"/>
              <a:t>Currently, JH REDCap (Baltimore) is </a:t>
            </a:r>
            <a:r>
              <a:rPr lang="en-US" sz="2800" b="1" dirty="0">
                <a:solidFill>
                  <a:srgbClr val="C00000"/>
                </a:solidFill>
              </a:rPr>
              <a:t>NOT</a:t>
            </a:r>
            <a:r>
              <a:rPr lang="en-US" sz="2800" dirty="0"/>
              <a:t> Part 11 compliant</a:t>
            </a:r>
          </a:p>
          <a:p>
            <a:pPr marL="1143000" lvl="1">
              <a:buFont typeface="Wingdings" panose="05000000000000000000" pitchFamily="2" charset="2"/>
              <a:buChar char="Ø"/>
            </a:pPr>
            <a:r>
              <a:rPr lang="en-US" sz="2400" dirty="0"/>
              <a:t>We are spinning up a new REDCap instance that </a:t>
            </a:r>
            <a:r>
              <a:rPr lang="en-US" sz="2400" b="1" dirty="0">
                <a:solidFill>
                  <a:srgbClr val="C00000"/>
                </a:solidFill>
              </a:rPr>
              <a:t>WILL</a:t>
            </a:r>
            <a:r>
              <a:rPr lang="en-US" sz="2400" dirty="0"/>
              <a:t> be compliant (late 2025??)</a:t>
            </a:r>
          </a:p>
          <a:p>
            <a:pPr marL="1143000" lvl="1">
              <a:buFont typeface="Wingdings" panose="05000000000000000000" pitchFamily="2" charset="2"/>
              <a:buChar char="Ø"/>
            </a:pPr>
            <a:r>
              <a:rPr lang="en-US" sz="2400" dirty="0"/>
              <a:t>Technically, if data is collected on paper, REDCap </a:t>
            </a:r>
            <a:r>
              <a:rPr lang="en-US" sz="2400" b="1" dirty="0">
                <a:solidFill>
                  <a:srgbClr val="C00000"/>
                </a:solidFill>
              </a:rPr>
              <a:t>CAN</a:t>
            </a:r>
            <a:r>
              <a:rPr lang="en-US" sz="2400" dirty="0"/>
              <a:t> be used for a Part 11 Study</a:t>
            </a:r>
          </a:p>
          <a:p>
            <a:pPr marL="685800">
              <a:spcBef>
                <a:spcPts val="2400"/>
              </a:spcBef>
              <a:buFont typeface="Wingdings" panose="05000000000000000000" pitchFamily="2" charset="2"/>
              <a:buChar char="Ø"/>
            </a:pPr>
            <a:r>
              <a:rPr lang="en-US" sz="2800" dirty="0"/>
              <a:t>ACH REDCap has been validated for Part 11 compliance</a:t>
            </a:r>
          </a:p>
          <a:p>
            <a:pPr marL="1143000" lvl="1">
              <a:buFont typeface="Wingdings" panose="05000000000000000000" pitchFamily="2" charset="2"/>
              <a:buChar char="Ø"/>
            </a:pPr>
            <a:r>
              <a:rPr lang="en-US" sz="2400" dirty="0"/>
              <a:t>Pediatric only</a:t>
            </a:r>
          </a:p>
          <a:p>
            <a:pPr marL="1143000" lvl="1">
              <a:buFont typeface="Wingdings" panose="05000000000000000000" pitchFamily="2" charset="2"/>
              <a:buChar char="Ø"/>
            </a:pPr>
            <a:r>
              <a:rPr lang="en-US" sz="2400" dirty="0"/>
              <a:t>Currently NOT public facing (no surveys)</a:t>
            </a:r>
            <a:endParaRPr lang="en-US" dirty="0"/>
          </a:p>
        </p:txBody>
      </p:sp>
    </p:spTree>
    <p:extLst>
      <p:ext uri="{BB962C8B-B14F-4D97-AF65-F5344CB8AC3E}">
        <p14:creationId xmlns:p14="http://schemas.microsoft.com/office/powerpoint/2010/main" val="11608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300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childTnLst>
                          </p:cTn>
                        </p:par>
                        <p:par>
                          <p:cTn id="8" fill="hold">
                            <p:stCondLst>
                              <p:cond delay="3500"/>
                            </p:stCondLst>
                            <p:childTnLst>
                              <p:par>
                                <p:cTn id="9" presetID="14" presetClass="entr" presetSubtype="10" fill="hold" nodeType="afterEffect">
                                  <p:stCondLst>
                                    <p:cond delay="300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1" dur="500"/>
                                        <p:tgtEl>
                                          <p:spTgt spid="7">
                                            <p:txEl>
                                              <p:pRg st="2" end="2"/>
                                            </p:txEl>
                                          </p:spTgt>
                                        </p:tgtEl>
                                      </p:cBhvr>
                                    </p:animEffect>
                                  </p:childTnLst>
                                </p:cTn>
                              </p:par>
                            </p:childTnLst>
                          </p:cTn>
                        </p:par>
                        <p:par>
                          <p:cTn id="12" fill="hold">
                            <p:stCondLst>
                              <p:cond delay="7000"/>
                            </p:stCondLst>
                            <p:childTnLst>
                              <p:par>
                                <p:cTn id="13" presetID="14" presetClass="entr" presetSubtype="10" fill="hold" nodeType="afterEffect">
                                  <p:stCondLst>
                                    <p:cond delay="300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5" dur="500"/>
                                        <p:tgtEl>
                                          <p:spTgt spid="7">
                                            <p:txEl>
                                              <p:pRg st="3" end="3"/>
                                            </p:txEl>
                                          </p:spTgt>
                                        </p:tgtEl>
                                      </p:cBhvr>
                                    </p:animEffect>
                                  </p:childTnLst>
                                </p:cTn>
                              </p:par>
                            </p:childTnLst>
                          </p:cTn>
                        </p:par>
                        <p:par>
                          <p:cTn id="16" fill="hold">
                            <p:stCondLst>
                              <p:cond delay="10500"/>
                            </p:stCondLst>
                            <p:childTnLst>
                              <p:par>
                                <p:cTn id="17" presetID="14" presetClass="entr" presetSubtype="10" fill="hold" nodeType="afterEffect">
                                  <p:stCondLst>
                                    <p:cond delay="300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9" dur="500"/>
                                        <p:tgtEl>
                                          <p:spTgt spid="7">
                                            <p:txEl>
                                              <p:pRg st="4" end="4"/>
                                            </p:txEl>
                                          </p:spTgt>
                                        </p:tgtEl>
                                      </p:cBhvr>
                                    </p:animEffect>
                                  </p:childTnLst>
                                </p:cTn>
                              </p:par>
                            </p:childTnLst>
                          </p:cTn>
                        </p:par>
                        <p:par>
                          <p:cTn id="20" fill="hold">
                            <p:stCondLst>
                              <p:cond delay="14000"/>
                            </p:stCondLst>
                            <p:childTnLst>
                              <p:par>
                                <p:cTn id="21" presetID="14" presetClass="entr" presetSubtype="10" fill="hold" nodeType="afterEffect">
                                  <p:stCondLst>
                                    <p:cond delay="300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3" dur="500"/>
                                        <p:tgtEl>
                                          <p:spTgt spid="7">
                                            <p:txEl>
                                              <p:pRg st="5" end="5"/>
                                            </p:txEl>
                                          </p:spTgt>
                                        </p:tgtEl>
                                      </p:cBhvr>
                                    </p:animEffect>
                                  </p:childTnLst>
                                </p:cTn>
                              </p:par>
                            </p:childTnLst>
                          </p:cTn>
                        </p:par>
                        <p:par>
                          <p:cTn id="24" fill="hold">
                            <p:stCondLst>
                              <p:cond delay="17500"/>
                            </p:stCondLst>
                            <p:childTnLst>
                              <p:par>
                                <p:cTn id="25" presetID="14" presetClass="entr" presetSubtype="10" fill="hold" nodeType="afterEffect">
                                  <p:stCondLst>
                                    <p:cond delay="30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7" dur="500"/>
                                        <p:tgtEl>
                                          <p:spTgt spid="7">
                                            <p:txEl>
                                              <p:pRg st="0" end="0"/>
                                            </p:txEl>
                                          </p:spTgt>
                                        </p:tgtEl>
                                      </p:cBhvr>
                                    </p:animEffect>
                                  </p:childTnLst>
                                </p:cTn>
                              </p:par>
                            </p:childTnLst>
                          </p:cTn>
                        </p:par>
                        <p:par>
                          <p:cTn id="28" fill="hold">
                            <p:stCondLst>
                              <p:cond delay="21000"/>
                            </p:stCondLst>
                            <p:childTnLst>
                              <p:par>
                                <p:cTn id="29" presetID="14" presetClass="entr" presetSubtype="10" fill="hold" nodeType="afterEffect">
                                  <p:stCondLst>
                                    <p:cond delay="300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1" dur="500"/>
                                        <p:tgtEl>
                                          <p:spTgt spid="7">
                                            <p:txEl>
                                              <p:pRg st="6" end="6"/>
                                            </p:txEl>
                                          </p:spTgt>
                                        </p:tgtEl>
                                      </p:cBhvr>
                                    </p:animEffect>
                                  </p:childTnLst>
                                </p:cTn>
                              </p:par>
                            </p:childTnLst>
                          </p:cTn>
                        </p:par>
                        <p:par>
                          <p:cTn id="32" fill="hold">
                            <p:stCondLst>
                              <p:cond delay="24500"/>
                            </p:stCondLst>
                            <p:childTnLst>
                              <p:par>
                                <p:cTn id="33" presetID="14" presetClass="entr" presetSubtype="10" fill="hold" nodeType="afterEffect">
                                  <p:stCondLst>
                                    <p:cond delay="300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randombar(horizontal)">
                                      <p:cBhvr>
                                        <p:cTn id="35" dur="500"/>
                                        <p:tgtEl>
                                          <p:spTgt spid="7">
                                            <p:txEl>
                                              <p:pRg st="7" end="7"/>
                                            </p:txEl>
                                          </p:spTgt>
                                        </p:tgtEl>
                                      </p:cBhvr>
                                    </p:animEffect>
                                  </p:childTnLst>
                                </p:cTn>
                              </p:par>
                            </p:childTnLst>
                          </p:cTn>
                        </p:par>
                        <p:par>
                          <p:cTn id="36" fill="hold">
                            <p:stCondLst>
                              <p:cond delay="28000"/>
                            </p:stCondLst>
                            <p:childTnLst>
                              <p:par>
                                <p:cTn id="37" presetID="14" presetClass="entr" presetSubtype="10" fill="hold" nodeType="afterEffect">
                                  <p:stCondLst>
                                    <p:cond delay="300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randombar(horizontal)">
                                      <p:cBhvr>
                                        <p:cTn id="3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00906A9-EBE0-EEAD-CA5E-93BEF50256DB}"/>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0" y="0"/>
            <a:ext cx="6143464" cy="6858000"/>
          </a:xfrm>
          <a:prstGeom prst="rect">
            <a:avLst/>
          </a:prstGeom>
          <a:noFill/>
          <a:ln w="88900" cap="sq">
            <a:noFill/>
            <a:miter lim="800000"/>
          </a:ln>
          <a:effectLst>
            <a:outerShdw dist="18000" sx="1000" sy="1000" algn="tl" rotWithShape="0">
              <a:srgbClr val="000000"/>
            </a:outerShdw>
          </a:effectLst>
          <a:scene3d>
            <a:camera prst="orthographicFront"/>
            <a:lightRig rig="twoPt" dir="t">
              <a:rot lat="0" lon="0" rev="7200000"/>
            </a:lightRig>
          </a:scene3d>
          <a:sp3d>
            <a:bevelT w="25400" h="19050"/>
            <a:contourClr>
              <a:srgbClr val="FFFFFF"/>
            </a:contourClr>
          </a:sp3d>
        </p:spPr>
      </p:pic>
      <p:sp>
        <p:nvSpPr>
          <p:cNvPr id="7" name="Title 14">
            <a:extLst>
              <a:ext uri="{FF2B5EF4-FFF2-40B4-BE49-F238E27FC236}">
                <a16:creationId xmlns:a16="http://schemas.microsoft.com/office/drawing/2014/main" id="{469C8BF4-D021-90D9-19DF-EB247FA00019}"/>
              </a:ext>
            </a:extLst>
          </p:cNvPr>
          <p:cNvSpPr txBox="1">
            <a:spLocks/>
          </p:cNvSpPr>
          <p:nvPr/>
        </p:nvSpPr>
        <p:spPr>
          <a:xfrm>
            <a:off x="6603025" y="353559"/>
            <a:ext cx="4805638"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REDCap Resources</a:t>
            </a:r>
            <a:endParaRPr lang="en-US" dirty="0">
              <a:solidFill>
                <a:schemeClr val="bg1"/>
              </a:solidFill>
            </a:endParaRPr>
          </a:p>
        </p:txBody>
      </p:sp>
      <p:sp>
        <p:nvSpPr>
          <p:cNvPr id="6" name="Content Placeholder 2">
            <a:extLst>
              <a:ext uri="{FF2B5EF4-FFF2-40B4-BE49-F238E27FC236}">
                <a16:creationId xmlns:a16="http://schemas.microsoft.com/office/drawing/2014/main" id="{4F73B4D4-2E83-464A-8C61-6B85B79ACB07}"/>
              </a:ext>
            </a:extLst>
          </p:cNvPr>
          <p:cNvSpPr>
            <a:spLocks noGrp="1"/>
          </p:cNvSpPr>
          <p:nvPr>
            <p:ph idx="1"/>
          </p:nvPr>
        </p:nvSpPr>
        <p:spPr>
          <a:xfrm>
            <a:off x="6938582" y="1454275"/>
            <a:ext cx="5149953" cy="4717005"/>
          </a:xfrm>
        </p:spPr>
        <p:txBody>
          <a:bodyPr/>
          <a:lstStyle/>
          <a:p>
            <a:pPr>
              <a:buFont typeface="Wingdings" panose="05000000000000000000" pitchFamily="2" charset="2"/>
              <a:buChar char="Ø"/>
            </a:pPr>
            <a:r>
              <a:rPr lang="en-US" sz="2800" dirty="0"/>
              <a:t>Training Videos</a:t>
            </a:r>
          </a:p>
          <a:p>
            <a:pPr>
              <a:buFont typeface="Wingdings" panose="05000000000000000000" pitchFamily="2" charset="2"/>
              <a:buChar char="Ø"/>
            </a:pPr>
            <a:r>
              <a:rPr lang="en-US" sz="2800" dirty="0"/>
              <a:t>Help Files</a:t>
            </a:r>
          </a:p>
          <a:p>
            <a:pPr>
              <a:buFont typeface="Wingdings" panose="05000000000000000000" pitchFamily="2" charset="2"/>
              <a:buChar char="Ø"/>
            </a:pPr>
            <a:r>
              <a:rPr lang="en-US" sz="2800" dirty="0"/>
              <a:t>Zoom Clinics </a:t>
            </a:r>
            <a:r>
              <a:rPr lang="en-US" sz="1800" dirty="0"/>
              <a:t>(all project tiers)</a:t>
            </a:r>
          </a:p>
          <a:p>
            <a:pPr>
              <a:buFont typeface="Wingdings" panose="05000000000000000000" pitchFamily="2" charset="2"/>
              <a:buChar char="Ø"/>
            </a:pPr>
            <a:r>
              <a:rPr lang="en-US" sz="2800" dirty="0"/>
              <a:t>1-on-1 Support </a:t>
            </a:r>
            <a:r>
              <a:rPr lang="en-US" sz="1800" dirty="0"/>
              <a:t>(Silver / Gold tiers)</a:t>
            </a:r>
          </a:p>
          <a:p>
            <a:pPr>
              <a:buFont typeface="Wingdings" panose="05000000000000000000" pitchFamily="2" charset="2"/>
              <a:buChar char="Ø"/>
            </a:pPr>
            <a:r>
              <a:rPr lang="en-US" sz="2800" dirty="0"/>
              <a:t>Online Support </a:t>
            </a:r>
            <a:r>
              <a:rPr lang="en-US" sz="1800" dirty="0"/>
              <a:t>(REDCap Training Central)</a:t>
            </a:r>
            <a:endParaRPr lang="en-US" sz="2800" dirty="0"/>
          </a:p>
          <a:p>
            <a:pPr>
              <a:buFont typeface="Wingdings" panose="05000000000000000000" pitchFamily="2" charset="2"/>
              <a:buChar char="Ø"/>
            </a:pPr>
            <a:r>
              <a:rPr lang="en-US" sz="2800" dirty="0"/>
              <a:t>www.redcap.jhu.edu</a:t>
            </a:r>
          </a:p>
          <a:p>
            <a:pPr marL="0" indent="0">
              <a:buNone/>
            </a:pPr>
            <a:endParaRPr lang="en-US" dirty="0"/>
          </a:p>
        </p:txBody>
      </p:sp>
      <p:pic>
        <p:nvPicPr>
          <p:cNvPr id="9" name="Picture 8">
            <a:extLst>
              <a:ext uri="{FF2B5EF4-FFF2-40B4-BE49-F238E27FC236}">
                <a16:creationId xmlns:a16="http://schemas.microsoft.com/office/drawing/2014/main" id="{3C1D257E-3F82-4EB7-9612-46D2CC048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5691" y="6238311"/>
            <a:ext cx="1243299" cy="619689"/>
          </a:xfrm>
          <a:prstGeom prst="rect">
            <a:avLst/>
          </a:prstGeom>
          <a:solidFill>
            <a:srgbClr val="024C8F"/>
          </a:solidFill>
        </p:spPr>
      </p:pic>
      <p:pic>
        <p:nvPicPr>
          <p:cNvPr id="1036" name="Picture 12" descr="Help GIF - Help - Discover &amp; Share GIFs">
            <a:extLst>
              <a:ext uri="{FF2B5EF4-FFF2-40B4-BE49-F238E27FC236}">
                <a16:creationId xmlns:a16="http://schemas.microsoft.com/office/drawing/2014/main" id="{5444766A-E859-4A8D-A71E-87CA5B4660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0453" y="1652221"/>
            <a:ext cx="4800511" cy="319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9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37CA-BFC4-482E-B103-3DACC8A76843}"/>
              </a:ext>
            </a:extLst>
          </p:cNvPr>
          <p:cNvSpPr>
            <a:spLocks noGrp="1"/>
          </p:cNvSpPr>
          <p:nvPr>
            <p:ph type="title"/>
          </p:nvPr>
        </p:nvSpPr>
        <p:spPr>
          <a:xfrm>
            <a:off x="2298207" y="181443"/>
            <a:ext cx="7595586" cy="1336142"/>
          </a:xfrm>
        </p:spPr>
        <p:txBody>
          <a:bodyPr/>
          <a:lstStyle/>
          <a:p>
            <a:pPr algn="ctr"/>
            <a:r>
              <a:rPr lang="en-US" b="1" dirty="0"/>
              <a:t>Welcome</a:t>
            </a:r>
          </a:p>
        </p:txBody>
      </p:sp>
      <p:sp>
        <p:nvSpPr>
          <p:cNvPr id="3" name="Text Placeholder 2">
            <a:extLst>
              <a:ext uri="{FF2B5EF4-FFF2-40B4-BE49-F238E27FC236}">
                <a16:creationId xmlns:a16="http://schemas.microsoft.com/office/drawing/2014/main" id="{EF44A0F1-99E0-42E0-9479-0B218D6D1BF1}"/>
              </a:ext>
            </a:extLst>
          </p:cNvPr>
          <p:cNvSpPr>
            <a:spLocks noGrp="1"/>
          </p:cNvSpPr>
          <p:nvPr>
            <p:ph type="body" idx="1"/>
          </p:nvPr>
        </p:nvSpPr>
        <p:spPr>
          <a:xfrm>
            <a:off x="2630906" y="3518808"/>
            <a:ext cx="7460833" cy="2227475"/>
          </a:xfrm>
        </p:spPr>
        <p:txBody>
          <a:bodyPr>
            <a:normAutofit lnSpcReduction="10000"/>
          </a:bodyPr>
          <a:lstStyle/>
          <a:p>
            <a:r>
              <a:rPr lang="en-US" sz="2800" b="1" dirty="0"/>
              <a:t>Daniel E Ford, MD, MPH</a:t>
            </a:r>
          </a:p>
          <a:p>
            <a:r>
              <a:rPr lang="en-US" sz="2800" b="1" dirty="0"/>
              <a:t>Senior Associate Dean for Clinical and Translational Research</a:t>
            </a:r>
          </a:p>
          <a:p>
            <a:r>
              <a:rPr lang="en-US" sz="2800" b="1" dirty="0"/>
              <a:t>Director, Institute for Clinical and Translational Research</a:t>
            </a:r>
          </a:p>
          <a:p>
            <a:endParaRPr lang="en-US" dirty="0"/>
          </a:p>
        </p:txBody>
      </p:sp>
    </p:spTree>
    <p:extLst>
      <p:ext uri="{BB962C8B-B14F-4D97-AF65-F5344CB8AC3E}">
        <p14:creationId xmlns:p14="http://schemas.microsoft.com/office/powerpoint/2010/main" val="4073103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Let’s Look at a Few Screenshots</a:t>
            </a:r>
          </a:p>
        </p:txBody>
      </p:sp>
      <p:pic>
        <p:nvPicPr>
          <p:cNvPr id="4" name="Picture 3">
            <a:extLst>
              <a:ext uri="{FF2B5EF4-FFF2-40B4-BE49-F238E27FC236}">
                <a16:creationId xmlns:a16="http://schemas.microsoft.com/office/drawing/2014/main" id="{9240315B-3296-4A96-9F63-89D6A60E22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8701" y="6231150"/>
            <a:ext cx="1243299" cy="619689"/>
          </a:xfrm>
          <a:prstGeom prst="rect">
            <a:avLst/>
          </a:prstGeom>
        </p:spPr>
      </p:pic>
    </p:spTree>
    <p:extLst>
      <p:ext uri="{BB962C8B-B14F-4D97-AF65-F5344CB8AC3E}">
        <p14:creationId xmlns:p14="http://schemas.microsoft.com/office/powerpoint/2010/main" val="2603307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(guided development</a:t>
            </a:r>
            <a:r>
              <a:rPr lang="en-US" sz="3200" b="1" dirty="0">
                <a:solidFill>
                  <a:schemeClr val="bg1"/>
                </a:solidFill>
                <a:latin typeface="+mn-lt"/>
              </a:rPr>
              <a:t>)</a:t>
            </a:r>
            <a:endParaRPr lang="en-US" dirty="0">
              <a:solidFill>
                <a:schemeClr val="bg1"/>
              </a:solidFill>
              <a:latin typeface="+mn-lt"/>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5" name="Content Placeholder 3">
            <a:extLst>
              <a:ext uri="{FF2B5EF4-FFF2-40B4-BE49-F238E27FC236}">
                <a16:creationId xmlns:a16="http://schemas.microsoft.com/office/drawing/2014/main" id="{1324FC29-10F5-4A28-86B7-47AFB767EFEE}"/>
              </a:ext>
            </a:extLst>
          </p:cNvPr>
          <p:cNvPicPr>
            <a:picLocks noGrp="1" noChangeAspect="1"/>
          </p:cNvPicPr>
          <p:nvPr>
            <p:ph idx="1"/>
          </p:nvPr>
        </p:nvPicPr>
        <p:blipFill>
          <a:blip r:embed="rId3"/>
          <a:stretch>
            <a:fillRect/>
          </a:stretch>
        </p:blipFill>
        <p:spPr>
          <a:xfrm>
            <a:off x="942260" y="1250233"/>
            <a:ext cx="7377771" cy="5397732"/>
          </a:xfrm>
          <a:prstGeom prst="rect">
            <a:avLst/>
          </a:prstGeom>
          <a:ln w="25400">
            <a:solidFill>
              <a:schemeClr val="accent1"/>
            </a:solidFill>
          </a:ln>
        </p:spPr>
      </p:pic>
      <p:pic>
        <p:nvPicPr>
          <p:cNvPr id="7" name="Picture 6">
            <a:extLst>
              <a:ext uri="{FF2B5EF4-FFF2-40B4-BE49-F238E27FC236}">
                <a16:creationId xmlns:a16="http://schemas.microsoft.com/office/drawing/2014/main" id="{3CA6FA9C-4A7C-4897-9B83-3144D0693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9" name="Rectangle: Rounded Corners 8">
            <a:extLst>
              <a:ext uri="{FF2B5EF4-FFF2-40B4-BE49-F238E27FC236}">
                <a16:creationId xmlns:a16="http://schemas.microsoft.com/office/drawing/2014/main" id="{8B53C2A7-37C6-447B-B096-BE29790F7C30}"/>
              </a:ext>
            </a:extLst>
          </p:cNvPr>
          <p:cNvSpPr/>
          <p:nvPr/>
        </p:nvSpPr>
        <p:spPr>
          <a:xfrm>
            <a:off x="3212374" y="2573655"/>
            <a:ext cx="748938" cy="4074310"/>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D88B893-6282-4EAE-AB04-6173FEE5DA0F}"/>
              </a:ext>
            </a:extLst>
          </p:cNvPr>
          <p:cNvSpPr/>
          <p:nvPr/>
        </p:nvSpPr>
        <p:spPr>
          <a:xfrm>
            <a:off x="942260" y="1659255"/>
            <a:ext cx="2139486" cy="5138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4E31FA-7EC7-4E9A-AEDC-868CCE93A1A8}"/>
              </a:ext>
            </a:extLst>
          </p:cNvPr>
          <p:cNvSpPr/>
          <p:nvPr/>
        </p:nvSpPr>
        <p:spPr>
          <a:xfrm>
            <a:off x="946611" y="2177408"/>
            <a:ext cx="2139486" cy="7445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56F445-8391-43DA-AC89-A16058A3B8AA}"/>
              </a:ext>
            </a:extLst>
          </p:cNvPr>
          <p:cNvSpPr/>
          <p:nvPr/>
        </p:nvSpPr>
        <p:spPr>
          <a:xfrm>
            <a:off x="942252" y="2921999"/>
            <a:ext cx="2139486" cy="9626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F98984-49FB-40DB-915E-67366F93647F}"/>
              </a:ext>
            </a:extLst>
          </p:cNvPr>
          <p:cNvSpPr/>
          <p:nvPr/>
        </p:nvSpPr>
        <p:spPr>
          <a:xfrm>
            <a:off x="946603" y="3893002"/>
            <a:ext cx="2139486" cy="22976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126ECA-E409-4156-B2D7-1B5B23018464}"/>
              </a:ext>
            </a:extLst>
          </p:cNvPr>
          <p:cNvSpPr/>
          <p:nvPr/>
        </p:nvSpPr>
        <p:spPr>
          <a:xfrm>
            <a:off x="946612" y="6183375"/>
            <a:ext cx="2139486" cy="4662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4430B29-7AF9-45FC-9B4C-BD3D324A7027}"/>
              </a:ext>
            </a:extLst>
          </p:cNvPr>
          <p:cNvSpPr/>
          <p:nvPr/>
        </p:nvSpPr>
        <p:spPr>
          <a:xfrm>
            <a:off x="4205151" y="1929053"/>
            <a:ext cx="988171" cy="362076"/>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2384D67-86F3-4EDC-8377-2B9D2EAFD0EA}"/>
              </a:ext>
            </a:extLst>
          </p:cNvPr>
          <p:cNvSpPr txBox="1"/>
          <p:nvPr/>
        </p:nvSpPr>
        <p:spPr>
          <a:xfrm>
            <a:off x="8456213" y="1297858"/>
            <a:ext cx="3650062" cy="3970318"/>
          </a:xfrm>
          <a:prstGeom prst="rect">
            <a:avLst/>
          </a:prstGeom>
          <a:noFill/>
        </p:spPr>
        <p:txBody>
          <a:bodyPr wrap="square" rtlCol="0">
            <a:spAutoFit/>
          </a:bodyPr>
          <a:lstStyle/>
          <a:p>
            <a:r>
              <a:rPr lang="en-US" dirty="0">
                <a:solidFill>
                  <a:srgbClr val="C00000"/>
                </a:solidFill>
              </a:rPr>
              <a:t>Yikes! The </a:t>
            </a:r>
            <a:r>
              <a:rPr lang="en-US" b="1" dirty="0">
                <a:solidFill>
                  <a:srgbClr val="C00000"/>
                </a:solidFill>
              </a:rPr>
              <a:t>PROJECT SETUP</a:t>
            </a:r>
            <a:r>
              <a:rPr lang="en-US" dirty="0">
                <a:solidFill>
                  <a:srgbClr val="C00000"/>
                </a:solidFill>
              </a:rPr>
              <a:t> page looks a bit overwhelming!!!</a:t>
            </a:r>
          </a:p>
          <a:p>
            <a:endParaRPr lang="en-US" dirty="0">
              <a:solidFill>
                <a:srgbClr val="C00000"/>
              </a:solidFill>
            </a:endParaRPr>
          </a:p>
          <a:p>
            <a:r>
              <a:rPr lang="en-US" dirty="0">
                <a:solidFill>
                  <a:srgbClr val="C00000"/>
                </a:solidFill>
              </a:rPr>
              <a:t>Indeed! BUT… if we look a bit closer, we see that it is arranged in easily digestible sections.</a:t>
            </a:r>
          </a:p>
          <a:p>
            <a:endParaRPr lang="en-US" dirty="0">
              <a:solidFill>
                <a:srgbClr val="C00000"/>
              </a:solidFill>
            </a:endParaRPr>
          </a:p>
          <a:p>
            <a:pPr marL="285750" indent="-285750">
              <a:buFont typeface="Arial" panose="020B0604020202020204" pitchFamily="34" charset="0"/>
              <a:buChar char="•"/>
            </a:pPr>
            <a:r>
              <a:rPr lang="en-US" dirty="0">
                <a:solidFill>
                  <a:srgbClr val="C00000"/>
                </a:solidFill>
              </a:rPr>
              <a:t>User Information</a:t>
            </a:r>
          </a:p>
          <a:p>
            <a:pPr marL="285750" indent="-285750">
              <a:buFont typeface="Arial" panose="020B0604020202020204" pitchFamily="34" charset="0"/>
              <a:buChar char="•"/>
            </a:pPr>
            <a:r>
              <a:rPr lang="en-US" dirty="0">
                <a:solidFill>
                  <a:srgbClr val="C00000"/>
                </a:solidFill>
              </a:rPr>
              <a:t>Project Information</a:t>
            </a:r>
          </a:p>
          <a:p>
            <a:pPr marL="285750" indent="-285750">
              <a:buFont typeface="Arial" panose="020B0604020202020204" pitchFamily="34" charset="0"/>
              <a:buChar char="•"/>
            </a:pPr>
            <a:r>
              <a:rPr lang="en-US" dirty="0">
                <a:solidFill>
                  <a:srgbClr val="C00000"/>
                </a:solidFill>
              </a:rPr>
              <a:t>Data Collection</a:t>
            </a:r>
          </a:p>
          <a:p>
            <a:pPr marL="285750" indent="-285750">
              <a:buFont typeface="Arial" panose="020B0604020202020204" pitchFamily="34" charset="0"/>
              <a:buChar char="•"/>
            </a:pPr>
            <a:r>
              <a:rPr lang="en-US" dirty="0">
                <a:solidFill>
                  <a:srgbClr val="C00000"/>
                </a:solidFill>
              </a:rPr>
              <a:t>Applications / Features</a:t>
            </a:r>
          </a:p>
          <a:p>
            <a:pPr marL="285750" indent="-285750">
              <a:buFont typeface="Arial" panose="020B0604020202020204" pitchFamily="34" charset="0"/>
              <a:buChar char="•"/>
            </a:pPr>
            <a:r>
              <a:rPr lang="en-US" dirty="0">
                <a:solidFill>
                  <a:srgbClr val="C00000"/>
                </a:solidFill>
              </a:rPr>
              <a:t>Help</a:t>
            </a:r>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dirty="0">
                <a:solidFill>
                  <a:srgbClr val="C00000"/>
                </a:solidFill>
              </a:rPr>
              <a:t>Step-by-step development tools</a:t>
            </a:r>
          </a:p>
        </p:txBody>
      </p:sp>
      <p:pic>
        <p:nvPicPr>
          <p:cNvPr id="4" name="Picture 3">
            <a:extLst>
              <a:ext uri="{FF2B5EF4-FFF2-40B4-BE49-F238E27FC236}">
                <a16:creationId xmlns:a16="http://schemas.microsoft.com/office/drawing/2014/main" id="{D87E60FA-C893-4559-A5C6-87E056AF69FC}"/>
              </a:ext>
            </a:extLst>
          </p:cNvPr>
          <p:cNvPicPr>
            <a:picLocks noChangeAspect="1"/>
          </p:cNvPicPr>
          <p:nvPr/>
        </p:nvPicPr>
        <p:blipFill>
          <a:blip r:embed="rId5"/>
          <a:stretch>
            <a:fillRect/>
          </a:stretch>
        </p:blipFill>
        <p:spPr>
          <a:xfrm>
            <a:off x="1678225" y="1852753"/>
            <a:ext cx="981075" cy="171450"/>
          </a:xfrm>
          <a:prstGeom prst="rect">
            <a:avLst/>
          </a:prstGeom>
        </p:spPr>
      </p:pic>
    </p:spTree>
    <p:extLst>
      <p:ext uri="{BB962C8B-B14F-4D97-AF65-F5344CB8AC3E}">
        <p14:creationId xmlns:p14="http://schemas.microsoft.com/office/powerpoint/2010/main" val="4611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animEffect transition="in" filter="fade">
                                      <p:cBhvr>
                                        <p:cTn id="7" dur="500"/>
                                        <p:tgtEl>
                                          <p:spTgt spid="18">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animEffect transition="in" filter="fade">
                                      <p:cBhvr>
                                        <p:cTn id="15" dur="500"/>
                                        <p:tgtEl>
                                          <p:spTgt spid="18">
                                            <p:txEl>
                                              <p:pRg st="5" end="5"/>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xEl>
                                              <p:pRg st="6" end="6"/>
                                            </p:txEl>
                                          </p:spTgt>
                                        </p:tgtEl>
                                        <p:attrNameLst>
                                          <p:attrName>style.visibility</p:attrName>
                                        </p:attrNameLst>
                                      </p:cBhvr>
                                      <p:to>
                                        <p:strVal val="visible"/>
                                      </p:to>
                                    </p:set>
                                    <p:animEffect transition="in" filter="fade">
                                      <p:cBhvr>
                                        <p:cTn id="26" dur="500"/>
                                        <p:tgtEl>
                                          <p:spTgt spid="18">
                                            <p:txEl>
                                              <p:pRg st="6" end="6"/>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7" end="7"/>
                                            </p:txEl>
                                          </p:spTgt>
                                        </p:tgtEl>
                                        <p:attrNameLst>
                                          <p:attrName>style.visibility</p:attrName>
                                        </p:attrNameLst>
                                      </p:cBhvr>
                                      <p:to>
                                        <p:strVal val="visible"/>
                                      </p:to>
                                    </p:set>
                                    <p:animEffect transition="in" filter="fade">
                                      <p:cBhvr>
                                        <p:cTn id="37" dur="500"/>
                                        <p:tgtEl>
                                          <p:spTgt spid="18">
                                            <p:txEl>
                                              <p:pRg st="7" end="7"/>
                                            </p:txEl>
                                          </p:spTgt>
                                        </p:tgtEl>
                                      </p:cBhvr>
                                    </p:animEffect>
                                  </p:childTnLst>
                                </p:cTn>
                              </p:par>
                              <p:par>
                                <p:cTn id="38" presetID="10" presetClass="exit" presetSubtype="0" fill="hold" grpId="1"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xEl>
                                              <p:pRg st="8" end="8"/>
                                            </p:txEl>
                                          </p:spTgt>
                                        </p:tgtEl>
                                        <p:attrNameLst>
                                          <p:attrName>style.visibility</p:attrName>
                                        </p:attrNameLst>
                                      </p:cBhvr>
                                      <p:to>
                                        <p:strVal val="visible"/>
                                      </p:to>
                                    </p:set>
                                    <p:animEffect transition="in" filter="fade">
                                      <p:cBhvr>
                                        <p:cTn id="48" dur="500"/>
                                        <p:tgtEl>
                                          <p:spTgt spid="18">
                                            <p:txEl>
                                              <p:pRg st="8" end="8"/>
                                            </p:txEl>
                                          </p:spTgt>
                                        </p:tgtEl>
                                      </p:cBhvr>
                                    </p:animEffect>
                                  </p:childTnLst>
                                </p:cTn>
                              </p:par>
                              <p:par>
                                <p:cTn id="49" presetID="10" presetClass="exit" presetSubtype="0" fill="hold" grpId="1"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
                                            <p:txEl>
                                              <p:pRg st="10" end="10"/>
                                            </p:txEl>
                                          </p:spTgt>
                                        </p:tgtEl>
                                        <p:attrNameLst>
                                          <p:attrName>style.visibility</p:attrName>
                                        </p:attrNameLst>
                                      </p:cBhvr>
                                      <p:to>
                                        <p:strVal val="visible"/>
                                      </p:to>
                                    </p:set>
                                    <p:animEffect transition="in" filter="fade">
                                      <p:cBhvr>
                                        <p:cTn id="59" dur="500"/>
                                        <p:tgtEl>
                                          <p:spTgt spid="18">
                                            <p:txEl>
                                              <p:pRg st="10" end="10"/>
                                            </p:txEl>
                                          </p:spTgt>
                                        </p:tgtEl>
                                      </p:cBhvr>
                                    </p:animEffec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(data collection instruments)</a:t>
            </a:r>
            <a:endParaRPr lang="en-US" dirty="0">
              <a:solidFill>
                <a:schemeClr val="bg1"/>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Picture 6">
            <a:extLst>
              <a:ext uri="{FF2B5EF4-FFF2-40B4-BE49-F238E27FC236}">
                <a16:creationId xmlns:a16="http://schemas.microsoft.com/office/drawing/2014/main" id="{F2C83446-3E88-4943-8529-A21CDBE19DDD}"/>
              </a:ext>
            </a:extLst>
          </p:cNvPr>
          <p:cNvPicPr>
            <a:picLocks noChangeAspect="1"/>
          </p:cNvPicPr>
          <p:nvPr/>
        </p:nvPicPr>
        <p:blipFill>
          <a:blip r:embed="rId3"/>
          <a:stretch>
            <a:fillRect/>
          </a:stretch>
        </p:blipFill>
        <p:spPr>
          <a:xfrm>
            <a:off x="306325" y="1204125"/>
            <a:ext cx="8637699" cy="5519651"/>
          </a:xfrm>
          <a:prstGeom prst="rect">
            <a:avLst/>
          </a:prstGeom>
          <a:ln w="25400">
            <a:solidFill>
              <a:schemeClr val="accent1"/>
            </a:solidFill>
          </a:ln>
        </p:spPr>
      </p:pic>
      <p:sp>
        <p:nvSpPr>
          <p:cNvPr id="2" name="Rectangle: Rounded Corners 1">
            <a:extLst>
              <a:ext uri="{FF2B5EF4-FFF2-40B4-BE49-F238E27FC236}">
                <a16:creationId xmlns:a16="http://schemas.microsoft.com/office/drawing/2014/main" id="{78748192-3A26-49EA-B977-E5B8EC44CA1F}"/>
              </a:ext>
            </a:extLst>
          </p:cNvPr>
          <p:cNvSpPr/>
          <p:nvPr/>
        </p:nvSpPr>
        <p:spPr>
          <a:xfrm>
            <a:off x="3126030" y="2256639"/>
            <a:ext cx="1533895" cy="536895"/>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889F926-0B99-4A5D-B3DA-257CAB9F3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10" name="Rectangle: Rounded Corners 9">
            <a:extLst>
              <a:ext uri="{FF2B5EF4-FFF2-40B4-BE49-F238E27FC236}">
                <a16:creationId xmlns:a16="http://schemas.microsoft.com/office/drawing/2014/main" id="{93E582FB-1E71-4CA1-A307-D0CED4E35085}"/>
              </a:ext>
            </a:extLst>
          </p:cNvPr>
          <p:cNvSpPr/>
          <p:nvPr/>
        </p:nvSpPr>
        <p:spPr>
          <a:xfrm>
            <a:off x="755038" y="5117491"/>
            <a:ext cx="4344503" cy="1511909"/>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8FF00C4-DB73-4766-9D43-7577C1B22891}"/>
              </a:ext>
            </a:extLst>
          </p:cNvPr>
          <p:cNvSpPr txBox="1"/>
          <p:nvPr/>
        </p:nvSpPr>
        <p:spPr>
          <a:xfrm>
            <a:off x="9124950" y="2143125"/>
            <a:ext cx="2638779" cy="923330"/>
          </a:xfrm>
          <a:prstGeom prst="rect">
            <a:avLst/>
          </a:prstGeom>
          <a:noFill/>
        </p:spPr>
        <p:txBody>
          <a:bodyPr wrap="square" rtlCol="0">
            <a:spAutoFit/>
          </a:bodyPr>
          <a:lstStyle/>
          <a:p>
            <a:r>
              <a:rPr lang="en-US" dirty="0">
                <a:solidFill>
                  <a:srgbClr val="C00000"/>
                </a:solidFill>
              </a:rPr>
              <a:t>The ONLINE DESIGNER is where you build the projects </a:t>
            </a:r>
            <a:r>
              <a:rPr lang="en-US" b="1" dirty="0">
                <a:solidFill>
                  <a:srgbClr val="C00000"/>
                </a:solidFill>
              </a:rPr>
              <a:t>INSTRUMENTS</a:t>
            </a:r>
          </a:p>
        </p:txBody>
      </p:sp>
      <p:cxnSp>
        <p:nvCxnSpPr>
          <p:cNvPr id="11" name="Straight Arrow Connector 10">
            <a:extLst>
              <a:ext uri="{FF2B5EF4-FFF2-40B4-BE49-F238E27FC236}">
                <a16:creationId xmlns:a16="http://schemas.microsoft.com/office/drawing/2014/main" id="{6087BFEE-4BC1-4226-96EE-31AF2D366895}"/>
              </a:ext>
            </a:extLst>
          </p:cNvPr>
          <p:cNvCxnSpPr>
            <a:cxnSpLocks/>
          </p:cNvCxnSpPr>
          <p:nvPr/>
        </p:nvCxnSpPr>
        <p:spPr>
          <a:xfrm flipH="1">
            <a:off x="2200275" y="2973954"/>
            <a:ext cx="6834213" cy="22817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33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(instrument development)</a:t>
            </a:r>
            <a:endParaRPr lang="en-US" dirty="0">
              <a:solidFill>
                <a:schemeClr val="bg1"/>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Content Placeholder 4">
            <a:extLst>
              <a:ext uri="{FF2B5EF4-FFF2-40B4-BE49-F238E27FC236}">
                <a16:creationId xmlns:a16="http://schemas.microsoft.com/office/drawing/2014/main" id="{90EA551F-9895-472E-8E14-A43A03AA40F3}"/>
              </a:ext>
            </a:extLst>
          </p:cNvPr>
          <p:cNvPicPr>
            <a:picLocks noGrp="1" noChangeAspect="1"/>
          </p:cNvPicPr>
          <p:nvPr>
            <p:ph idx="1"/>
          </p:nvPr>
        </p:nvPicPr>
        <p:blipFill>
          <a:blip r:embed="rId3"/>
          <a:stretch>
            <a:fillRect/>
          </a:stretch>
        </p:blipFill>
        <p:spPr>
          <a:xfrm>
            <a:off x="977672" y="1297858"/>
            <a:ext cx="7476416" cy="5286895"/>
          </a:xfrm>
          <a:prstGeom prst="rect">
            <a:avLst/>
          </a:prstGeom>
          <a:ln w="25400">
            <a:solidFill>
              <a:schemeClr val="accent1"/>
            </a:solidFill>
          </a:ln>
        </p:spPr>
      </p:pic>
      <p:sp>
        <p:nvSpPr>
          <p:cNvPr id="5" name="Rectangle: Rounded Corners 4">
            <a:extLst>
              <a:ext uri="{FF2B5EF4-FFF2-40B4-BE49-F238E27FC236}">
                <a16:creationId xmlns:a16="http://schemas.microsoft.com/office/drawing/2014/main" id="{7794DB8D-1FA8-4AAF-BF22-5F195CAAFED3}"/>
              </a:ext>
            </a:extLst>
          </p:cNvPr>
          <p:cNvSpPr/>
          <p:nvPr/>
        </p:nvSpPr>
        <p:spPr>
          <a:xfrm>
            <a:off x="4715881" y="1707968"/>
            <a:ext cx="1010110" cy="323055"/>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1691B62-120B-42C4-8F55-8D0032873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11" name="Rectangle: Rounded Corners 10">
            <a:extLst>
              <a:ext uri="{FF2B5EF4-FFF2-40B4-BE49-F238E27FC236}">
                <a16:creationId xmlns:a16="http://schemas.microsoft.com/office/drawing/2014/main" id="{B8E8D57C-7584-403F-A481-F2C9B7C48585}"/>
              </a:ext>
            </a:extLst>
          </p:cNvPr>
          <p:cNvSpPr/>
          <p:nvPr/>
        </p:nvSpPr>
        <p:spPr>
          <a:xfrm>
            <a:off x="3039481" y="3317694"/>
            <a:ext cx="1370594" cy="235132"/>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E6EBD7FC-B1F2-4A2E-BF21-CC44CF59AC7D}"/>
              </a:ext>
            </a:extLst>
          </p:cNvPr>
          <p:cNvSpPr/>
          <p:nvPr/>
        </p:nvSpPr>
        <p:spPr>
          <a:xfrm>
            <a:off x="3039481" y="3618250"/>
            <a:ext cx="5332994" cy="2782550"/>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2B103BF-3209-43E6-9C55-975F2B8D8682}"/>
              </a:ext>
            </a:extLst>
          </p:cNvPr>
          <p:cNvSpPr txBox="1"/>
          <p:nvPr/>
        </p:nvSpPr>
        <p:spPr>
          <a:xfrm>
            <a:off x="8931571" y="1996389"/>
            <a:ext cx="2638779" cy="369332"/>
          </a:xfrm>
          <a:prstGeom prst="rect">
            <a:avLst/>
          </a:prstGeom>
          <a:noFill/>
        </p:spPr>
        <p:txBody>
          <a:bodyPr wrap="square" rtlCol="0">
            <a:spAutoFit/>
          </a:bodyPr>
          <a:lstStyle/>
          <a:p>
            <a:r>
              <a:rPr lang="en-US" dirty="0">
                <a:solidFill>
                  <a:srgbClr val="C00000"/>
                </a:solidFill>
              </a:rPr>
              <a:t>Instruments have </a:t>
            </a:r>
            <a:r>
              <a:rPr lang="en-US" b="1" dirty="0">
                <a:solidFill>
                  <a:srgbClr val="C00000"/>
                </a:solidFill>
              </a:rPr>
              <a:t>FIELDS</a:t>
            </a:r>
          </a:p>
        </p:txBody>
      </p:sp>
      <p:cxnSp>
        <p:nvCxnSpPr>
          <p:cNvPr id="3" name="Straight Arrow Connector 2">
            <a:extLst>
              <a:ext uri="{FF2B5EF4-FFF2-40B4-BE49-F238E27FC236}">
                <a16:creationId xmlns:a16="http://schemas.microsoft.com/office/drawing/2014/main" id="{6BEBB107-2D89-4BCC-8549-59D8AB70DD9F}"/>
              </a:ext>
            </a:extLst>
          </p:cNvPr>
          <p:cNvCxnSpPr>
            <a:cxnSpLocks/>
          </p:cNvCxnSpPr>
          <p:nvPr/>
        </p:nvCxnSpPr>
        <p:spPr>
          <a:xfrm flipH="1">
            <a:off x="4191000" y="2365721"/>
            <a:ext cx="4740572" cy="150142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73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(adding fields)</a:t>
            </a:r>
            <a:endParaRPr lang="en-US" dirty="0">
              <a:solidFill>
                <a:schemeClr val="bg1"/>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Picture 6">
            <a:extLst>
              <a:ext uri="{FF2B5EF4-FFF2-40B4-BE49-F238E27FC236}">
                <a16:creationId xmlns:a16="http://schemas.microsoft.com/office/drawing/2014/main" id="{2EF16D9F-D09A-492E-95ED-2F9DFFF4164E}"/>
              </a:ext>
            </a:extLst>
          </p:cNvPr>
          <p:cNvPicPr>
            <a:picLocks noChangeAspect="1"/>
          </p:cNvPicPr>
          <p:nvPr/>
        </p:nvPicPr>
        <p:blipFill>
          <a:blip r:embed="rId3"/>
          <a:stretch>
            <a:fillRect/>
          </a:stretch>
        </p:blipFill>
        <p:spPr>
          <a:xfrm>
            <a:off x="1008161" y="1232731"/>
            <a:ext cx="5310143" cy="5563007"/>
          </a:xfrm>
          <a:prstGeom prst="rect">
            <a:avLst/>
          </a:prstGeom>
          <a:ln w="25400">
            <a:solidFill>
              <a:schemeClr val="accent1"/>
            </a:solidFill>
          </a:ln>
        </p:spPr>
      </p:pic>
      <p:sp>
        <p:nvSpPr>
          <p:cNvPr id="5" name="Rectangle: Rounded Corners 4">
            <a:extLst>
              <a:ext uri="{FF2B5EF4-FFF2-40B4-BE49-F238E27FC236}">
                <a16:creationId xmlns:a16="http://schemas.microsoft.com/office/drawing/2014/main" id="{38B06520-E0F3-4708-BF4B-CB916D0E71B8}"/>
              </a:ext>
            </a:extLst>
          </p:cNvPr>
          <p:cNvSpPr/>
          <p:nvPr/>
        </p:nvSpPr>
        <p:spPr>
          <a:xfrm>
            <a:off x="1091341" y="5356821"/>
            <a:ext cx="5226963" cy="536895"/>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5BFE31F-DA19-4671-894B-FB676B270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10" name="TextBox 9">
            <a:extLst>
              <a:ext uri="{FF2B5EF4-FFF2-40B4-BE49-F238E27FC236}">
                <a16:creationId xmlns:a16="http://schemas.microsoft.com/office/drawing/2014/main" id="{08BCA2C3-3B29-49FE-86CA-F4BDBFF49BD7}"/>
              </a:ext>
            </a:extLst>
          </p:cNvPr>
          <p:cNvSpPr txBox="1"/>
          <p:nvPr/>
        </p:nvSpPr>
        <p:spPr>
          <a:xfrm>
            <a:off x="8561337" y="1955791"/>
            <a:ext cx="3009013" cy="1754326"/>
          </a:xfrm>
          <a:prstGeom prst="rect">
            <a:avLst/>
          </a:prstGeom>
          <a:noFill/>
        </p:spPr>
        <p:txBody>
          <a:bodyPr wrap="square" rtlCol="0">
            <a:spAutoFit/>
          </a:bodyPr>
          <a:lstStyle/>
          <a:p>
            <a:r>
              <a:rPr lang="en-US" dirty="0">
                <a:solidFill>
                  <a:srgbClr val="C00000"/>
                </a:solidFill>
              </a:rPr>
              <a:t>Fields can be:</a:t>
            </a:r>
          </a:p>
          <a:p>
            <a:pPr marL="285750" indent="-285750">
              <a:buFont typeface="Arial" panose="020B0604020202020204" pitchFamily="34" charset="0"/>
              <a:buChar char="•"/>
            </a:pPr>
            <a:r>
              <a:rPr lang="en-US" dirty="0">
                <a:solidFill>
                  <a:srgbClr val="C00000"/>
                </a:solidFill>
              </a:rPr>
              <a:t>Added</a:t>
            </a:r>
          </a:p>
          <a:p>
            <a:pPr marL="285750" indent="-285750">
              <a:buFont typeface="Arial" panose="020B0604020202020204" pitchFamily="34" charset="0"/>
              <a:buChar char="•"/>
            </a:pPr>
            <a:r>
              <a:rPr lang="en-US" dirty="0">
                <a:solidFill>
                  <a:srgbClr val="C00000"/>
                </a:solidFill>
              </a:rPr>
              <a:t>Assigned Branching Logic</a:t>
            </a:r>
          </a:p>
          <a:p>
            <a:pPr marL="285750" indent="-285750">
              <a:buFont typeface="Arial" panose="020B0604020202020204" pitchFamily="34" charset="0"/>
              <a:buChar char="•"/>
            </a:pPr>
            <a:r>
              <a:rPr lang="en-US" dirty="0">
                <a:solidFill>
                  <a:srgbClr val="C00000"/>
                </a:solidFill>
              </a:rPr>
              <a:t>Copied</a:t>
            </a:r>
          </a:p>
          <a:p>
            <a:pPr marL="285750" indent="-285750">
              <a:buFont typeface="Arial" panose="020B0604020202020204" pitchFamily="34" charset="0"/>
              <a:buChar char="•"/>
            </a:pPr>
            <a:r>
              <a:rPr lang="en-US" dirty="0">
                <a:solidFill>
                  <a:srgbClr val="C00000"/>
                </a:solidFill>
              </a:rPr>
              <a:t>Moved</a:t>
            </a:r>
          </a:p>
          <a:p>
            <a:pPr marL="285750" indent="-285750">
              <a:buFont typeface="Arial" panose="020B0604020202020204" pitchFamily="34" charset="0"/>
              <a:buChar char="•"/>
            </a:pPr>
            <a:r>
              <a:rPr lang="en-US" dirty="0">
                <a:solidFill>
                  <a:srgbClr val="C00000"/>
                </a:solidFill>
              </a:rPr>
              <a:t>Dropped</a:t>
            </a:r>
          </a:p>
        </p:txBody>
      </p:sp>
      <p:pic>
        <p:nvPicPr>
          <p:cNvPr id="3" name="Picture 2">
            <a:extLst>
              <a:ext uri="{FF2B5EF4-FFF2-40B4-BE49-F238E27FC236}">
                <a16:creationId xmlns:a16="http://schemas.microsoft.com/office/drawing/2014/main" id="{F9B71472-DAAE-4FA6-83A5-41813B972928}"/>
              </a:ext>
            </a:extLst>
          </p:cNvPr>
          <p:cNvPicPr>
            <a:picLocks noChangeAspect="1"/>
          </p:cNvPicPr>
          <p:nvPr/>
        </p:nvPicPr>
        <p:blipFill>
          <a:blip r:embed="rId5"/>
          <a:stretch>
            <a:fillRect/>
          </a:stretch>
        </p:blipFill>
        <p:spPr>
          <a:xfrm>
            <a:off x="6738195" y="2448247"/>
            <a:ext cx="1571625" cy="676275"/>
          </a:xfrm>
          <a:prstGeom prst="rect">
            <a:avLst/>
          </a:prstGeom>
          <a:ln w="25400">
            <a:solidFill>
              <a:schemeClr val="accent1"/>
            </a:solidFill>
          </a:ln>
        </p:spPr>
      </p:pic>
      <p:cxnSp>
        <p:nvCxnSpPr>
          <p:cNvPr id="11" name="Straight Arrow Connector 10">
            <a:extLst>
              <a:ext uri="{FF2B5EF4-FFF2-40B4-BE49-F238E27FC236}">
                <a16:creationId xmlns:a16="http://schemas.microsoft.com/office/drawing/2014/main" id="{0F62BD67-196F-4592-A6FC-CBA0442F72C4}"/>
              </a:ext>
            </a:extLst>
          </p:cNvPr>
          <p:cNvCxnSpPr>
            <a:cxnSpLocks/>
          </p:cNvCxnSpPr>
          <p:nvPr/>
        </p:nvCxnSpPr>
        <p:spPr>
          <a:xfrm flipH="1">
            <a:off x="1933576" y="3124522"/>
            <a:ext cx="4578786" cy="213114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60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29" name="Picture 28">
            <a:extLst>
              <a:ext uri="{FF2B5EF4-FFF2-40B4-BE49-F238E27FC236}">
                <a16:creationId xmlns:a16="http://schemas.microsoft.com/office/drawing/2014/main" id="{5FB8CEF5-517D-480D-B3F3-167E8AD35C13}"/>
              </a:ext>
            </a:extLst>
          </p:cNvPr>
          <p:cNvPicPr>
            <a:picLocks noChangeAspect="1"/>
          </p:cNvPicPr>
          <p:nvPr/>
        </p:nvPicPr>
        <p:blipFill>
          <a:blip r:embed="rId3"/>
          <a:stretch>
            <a:fillRect/>
          </a:stretch>
        </p:blipFill>
        <p:spPr>
          <a:xfrm>
            <a:off x="612087" y="1144787"/>
            <a:ext cx="8585237" cy="4922638"/>
          </a:xfrm>
          <a:prstGeom prst="rect">
            <a:avLst/>
          </a:prstGeom>
          <a:ln w="25400">
            <a:solidFill>
              <a:schemeClr val="accent1"/>
            </a:solidFill>
          </a:ln>
        </p:spPr>
      </p:pic>
      <p:sp>
        <p:nvSpPr>
          <p:cNvPr id="6" name="Title 14">
            <a:extLst>
              <a:ext uri="{FF2B5EF4-FFF2-40B4-BE49-F238E27FC236}">
                <a16:creationId xmlns:a16="http://schemas.microsoft.com/office/drawing/2014/main" id="{B600C24F-6BCF-8CCC-EAE0-3DDEB9DF1CF8}"/>
              </a:ext>
            </a:extLst>
          </p:cNvPr>
          <p:cNvSpPr txBox="1">
            <a:spLocks/>
          </p:cNvSpPr>
          <p:nvPr/>
        </p:nvSpPr>
        <p:spPr>
          <a:xfrm>
            <a:off x="695632" y="148944"/>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(configuring fields)</a:t>
            </a:r>
            <a:endParaRPr lang="en-US" dirty="0">
              <a:solidFill>
                <a:schemeClr val="bg1"/>
              </a:solidFill>
            </a:endParaRPr>
          </a:p>
        </p:txBody>
      </p:sp>
      <p:sp>
        <p:nvSpPr>
          <p:cNvPr id="5" name="Rectangle: Rounded Corners 4">
            <a:extLst>
              <a:ext uri="{FF2B5EF4-FFF2-40B4-BE49-F238E27FC236}">
                <a16:creationId xmlns:a16="http://schemas.microsoft.com/office/drawing/2014/main" id="{34DF6A84-4F27-46E3-B9F6-2D28C72A6D41}"/>
              </a:ext>
            </a:extLst>
          </p:cNvPr>
          <p:cNvSpPr/>
          <p:nvPr/>
        </p:nvSpPr>
        <p:spPr>
          <a:xfrm>
            <a:off x="667112" y="1748151"/>
            <a:ext cx="4152537" cy="2547775"/>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D89A44D-A105-4851-94F2-1AB10219C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10" name="TextBox 9">
            <a:extLst>
              <a:ext uri="{FF2B5EF4-FFF2-40B4-BE49-F238E27FC236}">
                <a16:creationId xmlns:a16="http://schemas.microsoft.com/office/drawing/2014/main" id="{73256E06-4356-4DD5-B774-ADC0222E123E}"/>
              </a:ext>
            </a:extLst>
          </p:cNvPr>
          <p:cNvSpPr txBox="1"/>
          <p:nvPr/>
        </p:nvSpPr>
        <p:spPr>
          <a:xfrm>
            <a:off x="9311624" y="1207617"/>
            <a:ext cx="2895600" cy="2616101"/>
          </a:xfrm>
          <a:prstGeom prst="rect">
            <a:avLst/>
          </a:prstGeom>
          <a:noFill/>
        </p:spPr>
        <p:txBody>
          <a:bodyPr wrap="square" rtlCol="0">
            <a:spAutoFit/>
          </a:bodyPr>
          <a:lstStyle/>
          <a:p>
            <a:r>
              <a:rPr lang="en-US" sz="1600" dirty="0">
                <a:solidFill>
                  <a:srgbClr val="C00000"/>
                </a:solidFill>
              </a:rPr>
              <a:t>And fields have </a:t>
            </a:r>
            <a:r>
              <a:rPr lang="en-US" sz="1600" b="1" dirty="0">
                <a:solidFill>
                  <a:srgbClr val="C00000"/>
                </a:solidFill>
              </a:rPr>
              <a:t>ATTRIBUTES</a:t>
            </a:r>
          </a:p>
          <a:p>
            <a:pPr marL="285750" indent="-285750">
              <a:buFont typeface="Arial" panose="020B0604020202020204" pitchFamily="34" charset="0"/>
              <a:buChar char="•"/>
            </a:pPr>
            <a:r>
              <a:rPr lang="en-US" sz="1600" dirty="0">
                <a:solidFill>
                  <a:srgbClr val="C00000"/>
                </a:solidFill>
              </a:rPr>
              <a:t>Field type</a:t>
            </a:r>
          </a:p>
          <a:p>
            <a:pPr marL="285750" indent="-285750">
              <a:buFont typeface="Arial" panose="020B0604020202020204" pitchFamily="34" charset="0"/>
              <a:buChar char="•"/>
            </a:pPr>
            <a:r>
              <a:rPr lang="en-US" sz="1600" dirty="0">
                <a:solidFill>
                  <a:srgbClr val="C00000"/>
                </a:solidFill>
              </a:rPr>
              <a:t>Field Name</a:t>
            </a:r>
          </a:p>
          <a:p>
            <a:pPr marL="285750" indent="-285750">
              <a:buFont typeface="Arial" panose="020B0604020202020204" pitchFamily="34" charset="0"/>
              <a:buChar char="•"/>
            </a:pPr>
            <a:r>
              <a:rPr lang="en-US" sz="1600" dirty="0">
                <a:solidFill>
                  <a:srgbClr val="C00000"/>
                </a:solidFill>
              </a:rPr>
              <a:t>Label</a:t>
            </a:r>
          </a:p>
          <a:p>
            <a:pPr marL="285750" indent="-285750">
              <a:buFont typeface="Arial" panose="020B0604020202020204" pitchFamily="34" charset="0"/>
              <a:buChar char="•"/>
            </a:pPr>
            <a:r>
              <a:rPr lang="en-US" sz="1600" dirty="0">
                <a:solidFill>
                  <a:srgbClr val="C00000"/>
                </a:solidFill>
              </a:rPr>
              <a:t>Menu Options (if applicable)</a:t>
            </a:r>
          </a:p>
          <a:p>
            <a:pPr marL="285750" indent="-285750">
              <a:buFont typeface="Arial" panose="020B0604020202020204" pitchFamily="34" charset="0"/>
              <a:buChar char="•"/>
            </a:pPr>
            <a:r>
              <a:rPr lang="en-US" sz="1600" dirty="0">
                <a:solidFill>
                  <a:srgbClr val="C00000"/>
                </a:solidFill>
              </a:rPr>
              <a:t>Required?</a:t>
            </a:r>
          </a:p>
          <a:p>
            <a:pPr marL="285750" indent="-285750">
              <a:buFont typeface="Arial" panose="020B0604020202020204" pitchFamily="34" charset="0"/>
              <a:buChar char="•"/>
            </a:pPr>
            <a:r>
              <a:rPr lang="en-US" sz="1600" dirty="0">
                <a:solidFill>
                  <a:srgbClr val="C00000"/>
                </a:solidFill>
              </a:rPr>
              <a:t>PHI?</a:t>
            </a:r>
          </a:p>
          <a:p>
            <a:pPr marL="285750" indent="-285750">
              <a:buFont typeface="Arial" panose="020B0604020202020204" pitchFamily="34" charset="0"/>
              <a:buChar char="•"/>
            </a:pPr>
            <a:r>
              <a:rPr lang="en-US" sz="1600" dirty="0">
                <a:solidFill>
                  <a:srgbClr val="C00000"/>
                </a:solidFill>
              </a:rPr>
              <a:t>Alignment</a:t>
            </a:r>
          </a:p>
          <a:p>
            <a:pPr marL="285750" indent="-285750">
              <a:buFont typeface="Arial" panose="020B0604020202020204" pitchFamily="34" charset="0"/>
              <a:buChar char="•"/>
            </a:pPr>
            <a:r>
              <a:rPr lang="en-US" sz="1600" dirty="0">
                <a:solidFill>
                  <a:srgbClr val="C00000"/>
                </a:solidFill>
              </a:rPr>
              <a:t>Note</a:t>
            </a:r>
          </a:p>
          <a:p>
            <a:pPr marL="285750" indent="-285750">
              <a:buFont typeface="Arial" panose="020B0604020202020204" pitchFamily="34" charset="0"/>
              <a:buChar char="•"/>
            </a:pPr>
            <a:r>
              <a:rPr lang="en-US" sz="1600" dirty="0">
                <a:solidFill>
                  <a:srgbClr val="C00000"/>
                </a:solidFill>
              </a:rPr>
              <a:t>Action Tags</a:t>
            </a:r>
          </a:p>
        </p:txBody>
      </p:sp>
      <p:sp>
        <p:nvSpPr>
          <p:cNvPr id="11" name="Rectangle: Rounded Corners 10">
            <a:extLst>
              <a:ext uri="{FF2B5EF4-FFF2-40B4-BE49-F238E27FC236}">
                <a16:creationId xmlns:a16="http://schemas.microsoft.com/office/drawing/2014/main" id="{CD90F23E-8DD2-4950-B96D-CFEEAF754DE6}"/>
              </a:ext>
            </a:extLst>
          </p:cNvPr>
          <p:cNvSpPr/>
          <p:nvPr/>
        </p:nvSpPr>
        <p:spPr>
          <a:xfrm>
            <a:off x="5905500" y="2184173"/>
            <a:ext cx="2828924" cy="523216"/>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396D011F-D661-4B41-8222-6B7E4E71861C}"/>
              </a:ext>
            </a:extLst>
          </p:cNvPr>
          <p:cNvSpPr/>
          <p:nvPr/>
        </p:nvSpPr>
        <p:spPr>
          <a:xfrm>
            <a:off x="667113" y="2494484"/>
            <a:ext cx="5124087" cy="934516"/>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630F7836-94EA-4836-9B6C-DA56A0B0B19E}"/>
              </a:ext>
            </a:extLst>
          </p:cNvPr>
          <p:cNvSpPr/>
          <p:nvPr/>
        </p:nvSpPr>
        <p:spPr>
          <a:xfrm>
            <a:off x="667113" y="3429000"/>
            <a:ext cx="5124087" cy="959737"/>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EC6725E8-513A-4CB0-A6B0-BEDC2F759475}"/>
              </a:ext>
            </a:extLst>
          </p:cNvPr>
          <p:cNvSpPr/>
          <p:nvPr/>
        </p:nvSpPr>
        <p:spPr>
          <a:xfrm>
            <a:off x="5894481" y="2929293"/>
            <a:ext cx="2839943" cy="309207"/>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FAA92AB6-1AF1-4EE8-B96C-32BC6661C55C}"/>
              </a:ext>
            </a:extLst>
          </p:cNvPr>
          <p:cNvSpPr/>
          <p:nvPr/>
        </p:nvSpPr>
        <p:spPr>
          <a:xfrm>
            <a:off x="5894481" y="3234093"/>
            <a:ext cx="2839943" cy="309207"/>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8C4F8D99-CCC0-42EB-B57D-FA2BB49DCBA8}"/>
              </a:ext>
            </a:extLst>
          </p:cNvPr>
          <p:cNvSpPr/>
          <p:nvPr/>
        </p:nvSpPr>
        <p:spPr>
          <a:xfrm>
            <a:off x="5894481" y="3538893"/>
            <a:ext cx="2839943" cy="371305"/>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154FD4C4-0AA5-4073-BBD3-91AA49AACE07}"/>
              </a:ext>
            </a:extLst>
          </p:cNvPr>
          <p:cNvSpPr/>
          <p:nvPr/>
        </p:nvSpPr>
        <p:spPr>
          <a:xfrm>
            <a:off x="5894481" y="3910368"/>
            <a:ext cx="2839943" cy="385559"/>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EA1D4AEA-CBE1-4219-AF72-FC41B628E0B1}"/>
              </a:ext>
            </a:extLst>
          </p:cNvPr>
          <p:cNvSpPr/>
          <p:nvPr/>
        </p:nvSpPr>
        <p:spPr>
          <a:xfrm>
            <a:off x="666750" y="4824767"/>
            <a:ext cx="3829050" cy="728307"/>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5DA9401B-24DD-4AF5-970C-3C2662D1E802}"/>
              </a:ext>
            </a:extLst>
          </p:cNvPr>
          <p:cNvPicPr>
            <a:picLocks noChangeAspect="1"/>
          </p:cNvPicPr>
          <p:nvPr/>
        </p:nvPicPr>
        <p:blipFill>
          <a:blip r:embed="rId5"/>
          <a:stretch>
            <a:fillRect/>
          </a:stretch>
        </p:blipFill>
        <p:spPr>
          <a:xfrm>
            <a:off x="1257300" y="1852968"/>
            <a:ext cx="3390900" cy="2317333"/>
          </a:xfrm>
          <a:prstGeom prst="rect">
            <a:avLst/>
          </a:prstGeom>
        </p:spPr>
      </p:pic>
    </p:spTree>
    <p:extLst>
      <p:ext uri="{BB962C8B-B14F-4D97-AF65-F5344CB8AC3E}">
        <p14:creationId xmlns:p14="http://schemas.microsoft.com/office/powerpoint/2010/main" val="415557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fade">
                                      <p:cBhvr>
                                        <p:cTn id="43" dur="500"/>
                                        <p:tgtEl>
                                          <p:spTgt spid="10">
                                            <p:txEl>
                                              <p:pRg st="4" end="4"/>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5" end="5"/>
                                            </p:txEl>
                                          </p:spTgt>
                                        </p:tgtEl>
                                        <p:attrNameLst>
                                          <p:attrName>style.visibility</p:attrName>
                                        </p:attrNameLst>
                                      </p:cBhvr>
                                      <p:to>
                                        <p:strVal val="visible"/>
                                      </p:to>
                                    </p:set>
                                    <p:animEffect transition="in" filter="fade">
                                      <p:cBhvr>
                                        <p:cTn id="54" dur="500"/>
                                        <p:tgtEl>
                                          <p:spTgt spid="10">
                                            <p:txEl>
                                              <p:pRg st="5" end="5"/>
                                            </p:txEl>
                                          </p:spTgt>
                                        </p:tgtEl>
                                      </p:cBhvr>
                                    </p:animEffect>
                                  </p:childTnLst>
                                </p:cTn>
                              </p:par>
                              <p:par>
                                <p:cTn id="55" presetID="10" presetClass="exit" presetSubtype="0" fill="hold" grpId="1"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xEl>
                                              <p:pRg st="6" end="6"/>
                                            </p:txEl>
                                          </p:spTgt>
                                        </p:tgtEl>
                                        <p:attrNameLst>
                                          <p:attrName>style.visibility</p:attrName>
                                        </p:attrNameLst>
                                      </p:cBhvr>
                                      <p:to>
                                        <p:strVal val="visible"/>
                                      </p:to>
                                    </p:set>
                                    <p:animEffect transition="in" filter="fade">
                                      <p:cBhvr>
                                        <p:cTn id="65" dur="500"/>
                                        <p:tgtEl>
                                          <p:spTgt spid="10">
                                            <p:txEl>
                                              <p:pRg st="6" end="6"/>
                                            </p:txEl>
                                          </p:spTgt>
                                        </p:tgtEl>
                                      </p:cBhvr>
                                    </p:animEffect>
                                  </p:childTnLst>
                                </p:cTn>
                              </p:par>
                              <p:par>
                                <p:cTn id="66" presetID="10" presetClass="exit" presetSubtype="0" fill="hold" grpId="1" nodeType="with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0">
                                            <p:txEl>
                                              <p:pRg st="7" end="7"/>
                                            </p:txEl>
                                          </p:spTgt>
                                        </p:tgtEl>
                                        <p:attrNameLst>
                                          <p:attrName>style.visibility</p:attrName>
                                        </p:attrNameLst>
                                      </p:cBhvr>
                                      <p:to>
                                        <p:strVal val="visible"/>
                                      </p:to>
                                    </p:set>
                                    <p:animEffect transition="in" filter="fade">
                                      <p:cBhvr>
                                        <p:cTn id="76" dur="500"/>
                                        <p:tgtEl>
                                          <p:spTgt spid="10">
                                            <p:txEl>
                                              <p:pRg st="7" end="7"/>
                                            </p:txEl>
                                          </p:spTgt>
                                        </p:tgtEl>
                                      </p:cBhvr>
                                    </p:animEffect>
                                  </p:childTnLst>
                                </p:cTn>
                              </p:par>
                              <p:par>
                                <p:cTn id="77" presetID="10" presetClass="exit" presetSubtype="0" fill="hold" grpId="1" nodeType="with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
                                            <p:txEl>
                                              <p:pRg st="8" end="8"/>
                                            </p:txEl>
                                          </p:spTgt>
                                        </p:tgtEl>
                                        <p:attrNameLst>
                                          <p:attrName>style.visibility</p:attrName>
                                        </p:attrNameLst>
                                      </p:cBhvr>
                                      <p:to>
                                        <p:strVal val="visible"/>
                                      </p:to>
                                    </p:set>
                                    <p:animEffect transition="in" filter="fade">
                                      <p:cBhvr>
                                        <p:cTn id="87" dur="500"/>
                                        <p:tgtEl>
                                          <p:spTgt spid="10">
                                            <p:txEl>
                                              <p:pRg st="8" end="8"/>
                                            </p:txEl>
                                          </p:spTgt>
                                        </p:tgtEl>
                                      </p:cBhvr>
                                    </p:animEffec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
                                            <p:txEl>
                                              <p:pRg st="9" end="9"/>
                                            </p:txEl>
                                          </p:spTgt>
                                        </p:tgtEl>
                                        <p:attrNameLst>
                                          <p:attrName>style.visibility</p:attrName>
                                        </p:attrNameLst>
                                      </p:cBhvr>
                                      <p:to>
                                        <p:strVal val="visible"/>
                                      </p:to>
                                    </p:set>
                                    <p:animEffect transition="in" filter="fade">
                                      <p:cBhvr>
                                        <p:cTn id="98" dur="500"/>
                                        <p:tgtEl>
                                          <p:spTgt spid="10">
                                            <p:txEl>
                                              <p:pRg st="9" end="9"/>
                                            </p:txEl>
                                          </p:spTgt>
                                        </p:tgtEl>
                                      </p:cBhvr>
                                    </p:animEffect>
                                  </p:childTnLst>
                                </p:cTn>
                              </p:par>
                              <p:par>
                                <p:cTn id="99" presetID="10" presetClass="exit" presetSubtype="0" fill="hold" grpId="1"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(field validation)</a:t>
            </a:r>
            <a:endParaRPr lang="en-US" dirty="0">
              <a:solidFill>
                <a:schemeClr val="bg1"/>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Content Placeholder 3">
            <a:extLst>
              <a:ext uri="{FF2B5EF4-FFF2-40B4-BE49-F238E27FC236}">
                <a16:creationId xmlns:a16="http://schemas.microsoft.com/office/drawing/2014/main" id="{675DE1DD-7618-441A-ADF2-094388E4B0C8}"/>
              </a:ext>
            </a:extLst>
          </p:cNvPr>
          <p:cNvPicPr>
            <a:picLocks noGrp="1" noChangeAspect="1"/>
          </p:cNvPicPr>
          <p:nvPr>
            <p:ph idx="1"/>
          </p:nvPr>
        </p:nvPicPr>
        <p:blipFill>
          <a:blip r:embed="rId3"/>
          <a:stretch>
            <a:fillRect/>
          </a:stretch>
        </p:blipFill>
        <p:spPr>
          <a:xfrm>
            <a:off x="956603" y="1300249"/>
            <a:ext cx="5772896" cy="5264769"/>
          </a:xfrm>
          <a:prstGeom prst="rect">
            <a:avLst/>
          </a:prstGeom>
          <a:ln w="25400">
            <a:solidFill>
              <a:schemeClr val="accent1"/>
            </a:solidFill>
          </a:ln>
        </p:spPr>
      </p:pic>
      <p:sp>
        <p:nvSpPr>
          <p:cNvPr id="5" name="Rectangle: Rounded Corners 4">
            <a:extLst>
              <a:ext uri="{FF2B5EF4-FFF2-40B4-BE49-F238E27FC236}">
                <a16:creationId xmlns:a16="http://schemas.microsoft.com/office/drawing/2014/main" id="{4E8A753B-8063-4642-941E-B536FF2EBB7E}"/>
              </a:ext>
            </a:extLst>
          </p:cNvPr>
          <p:cNvSpPr/>
          <p:nvPr/>
        </p:nvSpPr>
        <p:spPr>
          <a:xfrm>
            <a:off x="4962525" y="3414291"/>
            <a:ext cx="1766974" cy="2785920"/>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56AACBD-1DFE-4610-B874-7FCCE6262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
        <p:nvSpPr>
          <p:cNvPr id="10" name="TextBox 9">
            <a:extLst>
              <a:ext uri="{FF2B5EF4-FFF2-40B4-BE49-F238E27FC236}">
                <a16:creationId xmlns:a16="http://schemas.microsoft.com/office/drawing/2014/main" id="{7B0337CA-F075-4D2E-913A-B52ED91E3860}"/>
              </a:ext>
            </a:extLst>
          </p:cNvPr>
          <p:cNvSpPr txBox="1"/>
          <p:nvPr/>
        </p:nvSpPr>
        <p:spPr>
          <a:xfrm>
            <a:off x="7239000" y="2037968"/>
            <a:ext cx="4191000" cy="2031325"/>
          </a:xfrm>
          <a:prstGeom prst="rect">
            <a:avLst/>
          </a:prstGeom>
          <a:noFill/>
        </p:spPr>
        <p:txBody>
          <a:bodyPr wrap="square" rtlCol="0">
            <a:spAutoFit/>
          </a:bodyPr>
          <a:lstStyle/>
          <a:p>
            <a:r>
              <a:rPr lang="en-US" dirty="0">
                <a:solidFill>
                  <a:srgbClr val="C00000"/>
                </a:solidFill>
              </a:rPr>
              <a:t>For a </a:t>
            </a:r>
            <a:r>
              <a:rPr lang="en-US" b="1" dirty="0">
                <a:solidFill>
                  <a:srgbClr val="C00000"/>
                </a:solidFill>
              </a:rPr>
              <a:t>TEXT BOX</a:t>
            </a:r>
            <a:r>
              <a:rPr lang="en-US" dirty="0">
                <a:solidFill>
                  <a:srgbClr val="C00000"/>
                </a:solidFill>
              </a:rPr>
              <a:t> field, </a:t>
            </a:r>
            <a:r>
              <a:rPr lang="en-US" b="1" dirty="0">
                <a:solidFill>
                  <a:srgbClr val="C00000"/>
                </a:solidFill>
              </a:rPr>
              <a:t>VALIDATION</a:t>
            </a:r>
            <a:r>
              <a:rPr lang="en-US" dirty="0">
                <a:solidFill>
                  <a:srgbClr val="C00000"/>
                </a:solidFill>
              </a:rPr>
              <a:t> is used to control what is entered.</a:t>
            </a:r>
          </a:p>
          <a:p>
            <a:endParaRPr lang="en-US" b="1" dirty="0">
              <a:solidFill>
                <a:srgbClr val="C00000"/>
              </a:solidFill>
            </a:endParaRPr>
          </a:p>
          <a:p>
            <a:r>
              <a:rPr lang="en-US" b="1" dirty="0">
                <a:solidFill>
                  <a:srgbClr val="C00000"/>
                </a:solidFill>
              </a:rPr>
              <a:t>VALIDATION</a:t>
            </a:r>
            <a:r>
              <a:rPr lang="en-US" dirty="0">
                <a:solidFill>
                  <a:srgbClr val="C00000"/>
                </a:solidFill>
              </a:rPr>
              <a:t> is a FUNDAMENTAL to ensuring high quality data. Any “text” datapoint used in analysis will likely benefit from validation.</a:t>
            </a:r>
            <a:endParaRPr lang="en-US" b="1" dirty="0">
              <a:solidFill>
                <a:srgbClr val="C00000"/>
              </a:solidFill>
            </a:endParaRPr>
          </a:p>
        </p:txBody>
      </p:sp>
      <p:cxnSp>
        <p:nvCxnSpPr>
          <p:cNvPr id="11" name="Straight Arrow Connector 10">
            <a:extLst>
              <a:ext uri="{FF2B5EF4-FFF2-40B4-BE49-F238E27FC236}">
                <a16:creationId xmlns:a16="http://schemas.microsoft.com/office/drawing/2014/main" id="{5C8EF887-EBA1-459C-BB5B-E7054D783161}"/>
              </a:ext>
            </a:extLst>
          </p:cNvPr>
          <p:cNvCxnSpPr>
            <a:cxnSpLocks/>
          </p:cNvCxnSpPr>
          <p:nvPr/>
        </p:nvCxnSpPr>
        <p:spPr>
          <a:xfrm flipH="1">
            <a:off x="6581776" y="2505075"/>
            <a:ext cx="657224" cy="84578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43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Setup </a:t>
            </a:r>
            <a:r>
              <a:rPr lang="en-US" sz="3200" b="1" dirty="0">
                <a:solidFill>
                  <a:schemeClr val="bg1"/>
                </a:solidFill>
              </a:rPr>
              <a:t>(exporting data)</a:t>
            </a:r>
            <a:endParaRPr lang="en-US" dirty="0">
              <a:solidFill>
                <a:schemeClr val="bg1"/>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Content Placeholder 3">
            <a:extLst>
              <a:ext uri="{FF2B5EF4-FFF2-40B4-BE49-F238E27FC236}">
                <a16:creationId xmlns:a16="http://schemas.microsoft.com/office/drawing/2014/main" id="{C1FCF813-6BC6-4A3C-B9F7-B74EC3A3F0AE}"/>
              </a:ext>
            </a:extLst>
          </p:cNvPr>
          <p:cNvPicPr>
            <a:picLocks noGrp="1" noChangeAspect="1"/>
          </p:cNvPicPr>
          <p:nvPr>
            <p:ph idx="1"/>
          </p:nvPr>
        </p:nvPicPr>
        <p:blipFill>
          <a:blip r:embed="rId3"/>
          <a:stretch>
            <a:fillRect/>
          </a:stretch>
        </p:blipFill>
        <p:spPr>
          <a:xfrm>
            <a:off x="1259722" y="1297858"/>
            <a:ext cx="9366442" cy="5351097"/>
          </a:xfrm>
          <a:prstGeom prst="rect">
            <a:avLst/>
          </a:prstGeom>
          <a:ln w="19050">
            <a:solidFill>
              <a:schemeClr val="tx1"/>
            </a:solidFill>
          </a:ln>
        </p:spPr>
      </p:pic>
      <p:pic>
        <p:nvPicPr>
          <p:cNvPr id="5" name="Picture 4">
            <a:extLst>
              <a:ext uri="{FF2B5EF4-FFF2-40B4-BE49-F238E27FC236}">
                <a16:creationId xmlns:a16="http://schemas.microsoft.com/office/drawing/2014/main" id="{F0AAF95C-1711-46A0-88F2-CD701BDBE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3696085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rPr>
              <a:t>What’s New in REDCap?</a:t>
            </a:r>
          </a:p>
          <a:p>
            <a:pPr algn="ctr"/>
            <a:r>
              <a:rPr lang="en-US" sz="2800" b="1" dirty="0">
                <a:solidFill>
                  <a:schemeClr val="bg1"/>
                </a:solidFill>
              </a:rPr>
              <a:t>It depends on the day!</a:t>
            </a: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9" name="Picture 2" descr="http://manapop.com/wp-content/uploads/2019/09/whats-new-scooby-doo.jpg">
            <a:extLst>
              <a:ext uri="{FF2B5EF4-FFF2-40B4-BE49-F238E27FC236}">
                <a16:creationId xmlns:a16="http://schemas.microsoft.com/office/drawing/2014/main" id="{2E69FFE0-CEAB-446D-B2B1-B8FBC1C46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482" y="1364970"/>
            <a:ext cx="9221035" cy="5186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C60170-08B9-4280-9B65-101B4D83B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261121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Field Embedding</a:t>
            </a:r>
            <a:r>
              <a:rPr lang="en-US" sz="2800" b="1" dirty="0">
                <a:solidFill>
                  <a:schemeClr val="bg1"/>
                </a:solidFill>
              </a:rPr>
              <a:t> </a:t>
            </a:r>
            <a:r>
              <a:rPr lang="en-US" sz="2800" b="1" dirty="0">
                <a:solidFill>
                  <a:srgbClr val="C00000"/>
                </a:solidFill>
              </a:rPr>
              <a:t>(somewhat new)</a:t>
            </a:r>
            <a:endParaRPr lang="en-US" dirty="0">
              <a:solidFill>
                <a:srgbClr val="C00000"/>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9" name="Picture 8">
            <a:extLst>
              <a:ext uri="{FF2B5EF4-FFF2-40B4-BE49-F238E27FC236}">
                <a16:creationId xmlns:a16="http://schemas.microsoft.com/office/drawing/2014/main" id="{7E7A3A9E-DFE9-4935-B8AF-25BCDC448437}"/>
              </a:ext>
            </a:extLst>
          </p:cNvPr>
          <p:cNvPicPr>
            <a:picLocks noChangeAspect="1"/>
          </p:cNvPicPr>
          <p:nvPr/>
        </p:nvPicPr>
        <p:blipFill>
          <a:blip r:embed="rId3"/>
          <a:stretch>
            <a:fillRect/>
          </a:stretch>
        </p:blipFill>
        <p:spPr>
          <a:xfrm>
            <a:off x="2840922" y="1297858"/>
            <a:ext cx="7141978" cy="5417430"/>
          </a:xfrm>
          <a:prstGeom prst="rect">
            <a:avLst/>
          </a:prstGeom>
          <a:ln w="19050">
            <a:solidFill>
              <a:schemeClr val="tx1"/>
            </a:solidFill>
          </a:ln>
        </p:spPr>
      </p:pic>
      <p:pic>
        <p:nvPicPr>
          <p:cNvPr id="5" name="Picture 4">
            <a:extLst>
              <a:ext uri="{FF2B5EF4-FFF2-40B4-BE49-F238E27FC236}">
                <a16:creationId xmlns:a16="http://schemas.microsoft.com/office/drawing/2014/main" id="{94CE0804-A9F6-462D-860F-335EA29F71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3324548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C5EF-F449-468B-ACBF-4671FC65E69B}"/>
              </a:ext>
            </a:extLst>
          </p:cNvPr>
          <p:cNvSpPr>
            <a:spLocks noGrp="1"/>
          </p:cNvSpPr>
          <p:nvPr>
            <p:ph type="title"/>
          </p:nvPr>
        </p:nvSpPr>
        <p:spPr/>
        <p:txBody>
          <a:bodyPr/>
          <a:lstStyle/>
          <a:p>
            <a:pPr algn="ctr"/>
            <a:r>
              <a:rPr lang="en-US" b="1" dirty="0"/>
              <a:t>Working with the ICTR</a:t>
            </a:r>
          </a:p>
        </p:txBody>
      </p:sp>
      <p:sp>
        <p:nvSpPr>
          <p:cNvPr id="3" name="Content Placeholder 2">
            <a:extLst>
              <a:ext uri="{FF2B5EF4-FFF2-40B4-BE49-F238E27FC236}">
                <a16:creationId xmlns:a16="http://schemas.microsoft.com/office/drawing/2014/main" id="{1DE41455-DCD6-4F0B-A5FD-E9044E5AB2BF}"/>
              </a:ext>
            </a:extLst>
          </p:cNvPr>
          <p:cNvSpPr>
            <a:spLocks noGrp="1"/>
          </p:cNvSpPr>
          <p:nvPr>
            <p:ph idx="1"/>
          </p:nvPr>
        </p:nvSpPr>
        <p:spPr>
          <a:xfrm>
            <a:off x="2152650" y="1564377"/>
            <a:ext cx="7886700" cy="4566916"/>
          </a:xfrm>
        </p:spPr>
        <p:txBody>
          <a:bodyPr>
            <a:normAutofit lnSpcReduction="10000"/>
          </a:bodyPr>
          <a:lstStyle/>
          <a:p>
            <a:r>
              <a:rPr lang="en-US" dirty="0"/>
              <a:t>Partnering with and providing services to research teams since 2007</a:t>
            </a:r>
          </a:p>
          <a:p>
            <a:r>
              <a:rPr lang="en-US" dirty="0"/>
              <a:t>Have pilots that provide funds to teams, have free services including consultations, and have services that have a cost to research teams</a:t>
            </a:r>
          </a:p>
          <a:p>
            <a:r>
              <a:rPr lang="en-US" dirty="0"/>
              <a:t>Provide access to regional partners</a:t>
            </a:r>
          </a:p>
          <a:p>
            <a:pPr lvl="1"/>
            <a:r>
              <a:rPr lang="en-US" dirty="0"/>
              <a:t>University of Maryland Baltimore</a:t>
            </a:r>
          </a:p>
          <a:p>
            <a:pPr lvl="1"/>
            <a:r>
              <a:rPr lang="en-US" dirty="0"/>
              <a:t>Morgan State University</a:t>
            </a:r>
          </a:p>
          <a:p>
            <a:pPr lvl="1"/>
            <a:r>
              <a:rPr lang="en-US" dirty="0"/>
              <a:t>Kaiser Permanente MidAtlantic</a:t>
            </a:r>
          </a:p>
          <a:p>
            <a:pPr lvl="1"/>
            <a:r>
              <a:rPr lang="en-US" dirty="0"/>
              <a:t>Johns Hopkins Clinical Research Network</a:t>
            </a:r>
          </a:p>
          <a:p>
            <a:pPr lvl="1"/>
            <a:r>
              <a:rPr lang="en-US" dirty="0"/>
              <a:t>PCORI funded PCORNet</a:t>
            </a:r>
          </a:p>
          <a:p>
            <a:endParaRPr lang="en-US" dirty="0"/>
          </a:p>
        </p:txBody>
      </p:sp>
    </p:spTree>
    <p:extLst>
      <p:ext uri="{BB962C8B-B14F-4D97-AF65-F5344CB8AC3E}">
        <p14:creationId xmlns:p14="http://schemas.microsoft.com/office/powerpoint/2010/main" val="2433101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Project Dashboards</a:t>
            </a:r>
            <a:r>
              <a:rPr lang="en-US" sz="2800" b="1" dirty="0">
                <a:solidFill>
                  <a:schemeClr val="bg1"/>
                </a:solidFill>
              </a:rPr>
              <a:t> </a:t>
            </a:r>
            <a:r>
              <a:rPr lang="en-US" sz="2800" b="1" dirty="0">
                <a:solidFill>
                  <a:srgbClr val="C00000"/>
                </a:solidFill>
              </a:rPr>
              <a:t>(new-</a:t>
            </a:r>
            <a:r>
              <a:rPr lang="en-US" sz="2800" b="1" dirty="0" err="1">
                <a:solidFill>
                  <a:srgbClr val="C00000"/>
                </a:solidFill>
              </a:rPr>
              <a:t>ish</a:t>
            </a:r>
            <a:r>
              <a:rPr lang="en-US" sz="2800" b="1" dirty="0">
                <a:solidFill>
                  <a:srgbClr val="C00000"/>
                </a:solidFill>
              </a:rPr>
              <a:t>)</a:t>
            </a:r>
            <a:endParaRPr lang="en-US" b="1" dirty="0">
              <a:solidFill>
                <a:srgbClr val="024C8F"/>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Picture 6">
            <a:extLst>
              <a:ext uri="{FF2B5EF4-FFF2-40B4-BE49-F238E27FC236}">
                <a16:creationId xmlns:a16="http://schemas.microsoft.com/office/drawing/2014/main" id="{58CA5E0E-64CD-42E0-A802-0F6DAEAE2323}"/>
              </a:ext>
            </a:extLst>
          </p:cNvPr>
          <p:cNvPicPr>
            <a:picLocks noChangeAspect="1"/>
          </p:cNvPicPr>
          <p:nvPr/>
        </p:nvPicPr>
        <p:blipFill>
          <a:blip r:embed="rId3"/>
          <a:stretch>
            <a:fillRect/>
          </a:stretch>
        </p:blipFill>
        <p:spPr>
          <a:xfrm>
            <a:off x="3208950" y="1188801"/>
            <a:ext cx="5681410" cy="5560142"/>
          </a:xfrm>
          <a:prstGeom prst="rect">
            <a:avLst/>
          </a:prstGeom>
          <a:ln w="19050">
            <a:solidFill>
              <a:schemeClr val="tx1"/>
            </a:solidFill>
          </a:ln>
        </p:spPr>
      </p:pic>
      <p:pic>
        <p:nvPicPr>
          <p:cNvPr id="5" name="Picture 4">
            <a:extLst>
              <a:ext uri="{FF2B5EF4-FFF2-40B4-BE49-F238E27FC236}">
                <a16:creationId xmlns:a16="http://schemas.microsoft.com/office/drawing/2014/main" id="{8A00C6D9-1CF8-401A-BF06-B7CD45531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2465257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Multi-Language Management</a:t>
            </a:r>
            <a:r>
              <a:rPr lang="en-US" sz="2800" b="1" dirty="0">
                <a:solidFill>
                  <a:schemeClr val="bg1"/>
                </a:solidFill>
              </a:rPr>
              <a:t> </a:t>
            </a:r>
            <a:r>
              <a:rPr lang="en-US" sz="2800" b="1" dirty="0">
                <a:solidFill>
                  <a:srgbClr val="C00000"/>
                </a:solidFill>
              </a:rPr>
              <a:t>(new)</a:t>
            </a:r>
            <a:endParaRPr lang="en-US" dirty="0">
              <a:solidFill>
                <a:srgbClr val="024C8F"/>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Picture 6">
            <a:extLst>
              <a:ext uri="{FF2B5EF4-FFF2-40B4-BE49-F238E27FC236}">
                <a16:creationId xmlns:a16="http://schemas.microsoft.com/office/drawing/2014/main" id="{FB473E20-AF3C-4A21-A1A6-FCE013C0A980}"/>
              </a:ext>
            </a:extLst>
          </p:cNvPr>
          <p:cNvPicPr>
            <a:picLocks noChangeAspect="1"/>
          </p:cNvPicPr>
          <p:nvPr/>
        </p:nvPicPr>
        <p:blipFill>
          <a:blip r:embed="rId3"/>
          <a:stretch>
            <a:fillRect/>
          </a:stretch>
        </p:blipFill>
        <p:spPr>
          <a:xfrm>
            <a:off x="2875572" y="1297858"/>
            <a:ext cx="6233529" cy="5312667"/>
          </a:xfrm>
          <a:prstGeom prst="rect">
            <a:avLst/>
          </a:prstGeom>
          <a:ln w="19050">
            <a:solidFill>
              <a:schemeClr val="tx1"/>
            </a:solidFill>
          </a:ln>
        </p:spPr>
      </p:pic>
      <p:pic>
        <p:nvPicPr>
          <p:cNvPr id="5" name="Picture 4">
            <a:extLst>
              <a:ext uri="{FF2B5EF4-FFF2-40B4-BE49-F238E27FC236}">
                <a16:creationId xmlns:a16="http://schemas.microsoft.com/office/drawing/2014/main" id="{FEA19348-21EB-4F49-A03C-7BC9722F6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1450825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7" name="Picture 6">
            <a:extLst>
              <a:ext uri="{FF2B5EF4-FFF2-40B4-BE49-F238E27FC236}">
                <a16:creationId xmlns:a16="http://schemas.microsoft.com/office/drawing/2014/main" id="{E7216D95-2906-4B67-A051-9E999D2FFCDF}"/>
              </a:ext>
            </a:extLst>
          </p:cNvPr>
          <p:cNvPicPr>
            <a:picLocks noChangeAspect="1"/>
          </p:cNvPicPr>
          <p:nvPr/>
        </p:nvPicPr>
        <p:blipFill>
          <a:blip r:embed="rId3"/>
          <a:stretch>
            <a:fillRect/>
          </a:stretch>
        </p:blipFill>
        <p:spPr>
          <a:xfrm>
            <a:off x="1926785" y="1212362"/>
            <a:ext cx="9166657" cy="5357680"/>
          </a:xfrm>
          <a:prstGeom prst="rect">
            <a:avLst/>
          </a:prstGeom>
          <a:ln w="19050">
            <a:solidFill>
              <a:schemeClr val="tx1"/>
            </a:solidFill>
          </a:ln>
        </p:spPr>
      </p:pic>
      <p:sp>
        <p:nvSpPr>
          <p:cNvPr id="9" name="Title 14">
            <a:extLst>
              <a:ext uri="{FF2B5EF4-FFF2-40B4-BE49-F238E27FC236}">
                <a16:creationId xmlns:a16="http://schemas.microsoft.com/office/drawing/2014/main" id="{EFD0B6BE-94F5-42F3-96E8-5469FC1A89F2}"/>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EPIC Notes Integration</a:t>
            </a:r>
            <a:r>
              <a:rPr lang="en-US" sz="2800" b="1" dirty="0">
                <a:solidFill>
                  <a:schemeClr val="bg1"/>
                </a:solidFill>
              </a:rPr>
              <a:t> </a:t>
            </a:r>
            <a:r>
              <a:rPr lang="en-US" sz="2800" b="1" dirty="0">
                <a:solidFill>
                  <a:srgbClr val="C00000"/>
                </a:solidFill>
              </a:rPr>
              <a:t>(new)</a:t>
            </a:r>
            <a:endParaRPr lang="en-US" dirty="0">
              <a:solidFill>
                <a:srgbClr val="024C8F"/>
              </a:solidFill>
            </a:endParaRPr>
          </a:p>
        </p:txBody>
      </p:sp>
      <p:pic>
        <p:nvPicPr>
          <p:cNvPr id="5" name="Picture 4">
            <a:extLst>
              <a:ext uri="{FF2B5EF4-FFF2-40B4-BE49-F238E27FC236}">
                <a16:creationId xmlns:a16="http://schemas.microsoft.com/office/drawing/2014/main" id="{590BF054-FCE7-41C0-B85E-E5C6452BB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3838056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EPIC-to-REDCap Field Mapping</a:t>
            </a:r>
            <a:r>
              <a:rPr lang="en-US" sz="2800" b="1" dirty="0">
                <a:solidFill>
                  <a:schemeClr val="bg1"/>
                </a:solidFill>
              </a:rPr>
              <a:t> </a:t>
            </a:r>
            <a:r>
              <a:rPr lang="en-US" sz="2800" b="1" dirty="0">
                <a:solidFill>
                  <a:srgbClr val="C00000"/>
                </a:solidFill>
              </a:rPr>
              <a:t>(new)</a:t>
            </a:r>
            <a:endParaRPr lang="en-US" dirty="0">
              <a:solidFill>
                <a:srgbClr val="C00000"/>
              </a:solidFill>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12" name="Picture 11">
            <a:extLst>
              <a:ext uri="{FF2B5EF4-FFF2-40B4-BE49-F238E27FC236}">
                <a16:creationId xmlns:a16="http://schemas.microsoft.com/office/drawing/2014/main" id="{409E98FB-457B-4DBF-8217-3CD2E718777B}"/>
              </a:ext>
            </a:extLst>
          </p:cNvPr>
          <p:cNvPicPr>
            <a:picLocks noChangeAspect="1"/>
          </p:cNvPicPr>
          <p:nvPr/>
        </p:nvPicPr>
        <p:blipFill>
          <a:blip r:embed="rId3"/>
          <a:stretch>
            <a:fillRect/>
          </a:stretch>
        </p:blipFill>
        <p:spPr>
          <a:xfrm>
            <a:off x="1830498" y="1648313"/>
            <a:ext cx="8531004" cy="4975212"/>
          </a:xfrm>
          <a:prstGeom prst="rect">
            <a:avLst/>
          </a:prstGeom>
          <a:ln w="19050">
            <a:solidFill>
              <a:schemeClr val="tx1"/>
            </a:solidFill>
          </a:ln>
        </p:spPr>
      </p:pic>
      <p:sp>
        <p:nvSpPr>
          <p:cNvPr id="13" name="Title 1">
            <a:extLst>
              <a:ext uri="{FF2B5EF4-FFF2-40B4-BE49-F238E27FC236}">
                <a16:creationId xmlns:a16="http://schemas.microsoft.com/office/drawing/2014/main" id="{3B910FB2-C376-41AB-9789-E2EA9D6D2A2F}"/>
              </a:ext>
            </a:extLst>
          </p:cNvPr>
          <p:cNvSpPr txBox="1">
            <a:spLocks/>
          </p:cNvSpPr>
          <p:nvPr/>
        </p:nvSpPr>
        <p:spPr>
          <a:xfrm>
            <a:off x="1830497" y="1312034"/>
            <a:ext cx="4114919" cy="27492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a:solidFill>
                  <a:schemeClr val="accent1"/>
                </a:solidFill>
              </a:rPr>
              <a:t>Review &amp; Approve REDCap Updates From EPIC</a:t>
            </a:r>
          </a:p>
        </p:txBody>
      </p:sp>
      <p:pic>
        <p:nvPicPr>
          <p:cNvPr id="7" name="Picture 6">
            <a:extLst>
              <a:ext uri="{FF2B5EF4-FFF2-40B4-BE49-F238E27FC236}">
                <a16:creationId xmlns:a16="http://schemas.microsoft.com/office/drawing/2014/main" id="{FFFCD4EA-017D-4011-8772-168CC81976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01" y="6238311"/>
            <a:ext cx="1243299" cy="619689"/>
          </a:xfrm>
          <a:prstGeom prst="rect">
            <a:avLst/>
          </a:prstGeom>
        </p:spPr>
      </p:pic>
    </p:spTree>
    <p:extLst>
      <p:ext uri="{BB962C8B-B14F-4D97-AF65-F5344CB8AC3E}">
        <p14:creationId xmlns:p14="http://schemas.microsoft.com/office/powerpoint/2010/main" val="1976142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How Do I Get Started?</a:t>
            </a:r>
            <a:endParaRPr lang="en-US" dirty="0">
              <a:solidFill>
                <a:schemeClr val="bg1"/>
              </a:solidFill>
            </a:endParaRPr>
          </a:p>
        </p:txBody>
      </p:sp>
      <p:sp>
        <p:nvSpPr>
          <p:cNvPr id="5" name="Content Placeholder 2">
            <a:extLst>
              <a:ext uri="{FF2B5EF4-FFF2-40B4-BE49-F238E27FC236}">
                <a16:creationId xmlns:a16="http://schemas.microsoft.com/office/drawing/2014/main" id="{B5D4387D-3AEA-41AA-B436-EC4694D8E2FB}"/>
              </a:ext>
            </a:extLst>
          </p:cNvPr>
          <p:cNvSpPr>
            <a:spLocks noGrp="1"/>
          </p:cNvSpPr>
          <p:nvPr>
            <p:ph idx="1"/>
          </p:nvPr>
        </p:nvSpPr>
        <p:spPr>
          <a:xfrm>
            <a:off x="839788" y="1923875"/>
            <a:ext cx="4931838" cy="1224742"/>
          </a:xfrm>
        </p:spPr>
        <p:txBody>
          <a:bodyPr>
            <a:normAutofit fontScale="70000" lnSpcReduction="20000"/>
          </a:bodyPr>
          <a:lstStyle/>
          <a:p>
            <a:pPr marL="0" indent="0">
              <a:buNone/>
            </a:pPr>
            <a:r>
              <a:rPr lang="en-US" dirty="0"/>
              <a:t>Easy!</a:t>
            </a:r>
          </a:p>
          <a:p>
            <a:pPr>
              <a:buFont typeface="Wingdings" panose="05000000000000000000" pitchFamily="2" charset="2"/>
              <a:buChar char="Ø"/>
            </a:pPr>
            <a:r>
              <a:rPr lang="en-US" dirty="0"/>
              <a:t>Visit </a:t>
            </a:r>
            <a:r>
              <a:rPr lang="en-US" dirty="0">
                <a:hlinkClick r:id="rId3"/>
              </a:rPr>
              <a:t>www.redcap.jhu.edu</a:t>
            </a:r>
            <a:endParaRPr lang="en-US" dirty="0"/>
          </a:p>
          <a:p>
            <a:pPr>
              <a:buFont typeface="Wingdings" panose="05000000000000000000" pitchFamily="2" charset="2"/>
              <a:buChar char="Ø"/>
            </a:pPr>
            <a:r>
              <a:rPr lang="en-US" dirty="0"/>
              <a:t>Click on </a:t>
            </a:r>
            <a:r>
              <a:rPr lang="en-US" b="1" u="sng" dirty="0"/>
              <a:t>Getting Started w/ REDCap</a:t>
            </a:r>
          </a:p>
        </p:txBody>
      </p:sp>
      <p:pic>
        <p:nvPicPr>
          <p:cNvPr id="2" name="Picture 1">
            <a:extLst>
              <a:ext uri="{FF2B5EF4-FFF2-40B4-BE49-F238E27FC236}">
                <a16:creationId xmlns:a16="http://schemas.microsoft.com/office/drawing/2014/main" id="{E72A22BF-BC8C-4FAD-BC0D-826DFFB2539E}"/>
              </a:ext>
            </a:extLst>
          </p:cNvPr>
          <p:cNvPicPr>
            <a:picLocks noChangeAspect="1"/>
          </p:cNvPicPr>
          <p:nvPr/>
        </p:nvPicPr>
        <p:blipFill>
          <a:blip r:embed="rId4"/>
          <a:stretch>
            <a:fillRect/>
          </a:stretch>
        </p:blipFill>
        <p:spPr>
          <a:xfrm>
            <a:off x="5661315" y="1824644"/>
            <a:ext cx="5149278" cy="4413667"/>
          </a:xfrm>
          <a:prstGeom prst="rect">
            <a:avLst/>
          </a:prstGeom>
        </p:spPr>
      </p:pic>
      <p:pic>
        <p:nvPicPr>
          <p:cNvPr id="9" name="Picture 8">
            <a:extLst>
              <a:ext uri="{FF2B5EF4-FFF2-40B4-BE49-F238E27FC236}">
                <a16:creationId xmlns:a16="http://schemas.microsoft.com/office/drawing/2014/main" id="{D79A98F2-D58D-4EA3-A820-CE8B0B746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5691" y="6238311"/>
            <a:ext cx="1243299" cy="619689"/>
          </a:xfrm>
          <a:prstGeom prst="rect">
            <a:avLst/>
          </a:prstGeom>
          <a:solidFill>
            <a:srgbClr val="024C8F"/>
          </a:solidFill>
        </p:spPr>
      </p:pic>
    </p:spTree>
    <p:extLst>
      <p:ext uri="{BB962C8B-B14F-4D97-AF65-F5344CB8AC3E}">
        <p14:creationId xmlns:p14="http://schemas.microsoft.com/office/powerpoint/2010/main" val="2006406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969" y="0"/>
            <a:ext cx="12537938" cy="6858000"/>
          </a:xfrm>
          <a:prstGeom prst="rect">
            <a:avLst/>
          </a:prstGeom>
        </p:spPr>
      </p:pic>
      <p:sp>
        <p:nvSpPr>
          <p:cNvPr id="13" name="Title 1">
            <a:extLst>
              <a:ext uri="{FF2B5EF4-FFF2-40B4-BE49-F238E27FC236}">
                <a16:creationId xmlns:a16="http://schemas.microsoft.com/office/drawing/2014/main" id="{6D199D0D-6F7D-4A9C-A0C0-9BAEA23BD046}"/>
              </a:ext>
            </a:extLst>
          </p:cNvPr>
          <p:cNvSpPr txBox="1">
            <a:spLocks/>
          </p:cNvSpPr>
          <p:nvPr/>
        </p:nvSpPr>
        <p:spPr>
          <a:xfrm>
            <a:off x="1014915" y="624110"/>
            <a:ext cx="9659187" cy="714239"/>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rPr>
              <a:t>Questions?</a:t>
            </a:r>
          </a:p>
        </p:txBody>
      </p:sp>
      <p:pic>
        <p:nvPicPr>
          <p:cNvPr id="14" name="Picture 4" descr="Huntington's Disease Youth Organization - Teens - Ask a ...">
            <a:extLst>
              <a:ext uri="{FF2B5EF4-FFF2-40B4-BE49-F238E27FC236}">
                <a16:creationId xmlns:a16="http://schemas.microsoft.com/office/drawing/2014/main" id="{C030AC7F-D144-4760-9DF2-41798E50E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165" y="1554921"/>
            <a:ext cx="5753957" cy="490237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233272C-3052-45CA-A44F-C6157CB2D753}"/>
              </a:ext>
            </a:extLst>
          </p:cNvPr>
          <p:cNvSpPr txBox="1">
            <a:spLocks/>
          </p:cNvSpPr>
          <p:nvPr/>
        </p:nvSpPr>
        <p:spPr>
          <a:xfrm>
            <a:off x="6681955" y="1544670"/>
            <a:ext cx="2309678" cy="425056"/>
          </a:xfrm>
          <a:prstGeom prst="rect">
            <a:avLst/>
          </a:prstGeom>
          <a:ln w="19050">
            <a:solidFill>
              <a:schemeClr val="accent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t>redcap@jhu.edu</a:t>
            </a:r>
          </a:p>
        </p:txBody>
      </p:sp>
      <p:pic>
        <p:nvPicPr>
          <p:cNvPr id="6" name="Picture 5">
            <a:extLst>
              <a:ext uri="{FF2B5EF4-FFF2-40B4-BE49-F238E27FC236}">
                <a16:creationId xmlns:a16="http://schemas.microsoft.com/office/drawing/2014/main" id="{1BBAF71C-D4A5-415D-B9F7-FB92C849A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725" y="6231337"/>
            <a:ext cx="1243299" cy="619689"/>
          </a:xfrm>
          <a:prstGeom prst="rect">
            <a:avLst/>
          </a:prstGeom>
        </p:spPr>
      </p:pic>
    </p:spTree>
    <p:extLst>
      <p:ext uri="{BB962C8B-B14F-4D97-AF65-F5344CB8AC3E}">
        <p14:creationId xmlns:p14="http://schemas.microsoft.com/office/powerpoint/2010/main" val="773757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417A-D1B6-48E9-82B1-B4E728828A91}"/>
              </a:ext>
            </a:extLst>
          </p:cNvPr>
          <p:cNvSpPr>
            <a:spLocks noGrp="1"/>
          </p:cNvSpPr>
          <p:nvPr>
            <p:ph type="title"/>
          </p:nvPr>
        </p:nvSpPr>
        <p:spPr>
          <a:xfrm>
            <a:off x="2275840" y="863601"/>
            <a:ext cx="6968490" cy="2428240"/>
          </a:xfrm>
        </p:spPr>
        <p:txBody>
          <a:bodyPr>
            <a:normAutofit/>
          </a:bodyPr>
          <a:lstStyle/>
          <a:p>
            <a:pPr algn="ctr"/>
            <a:r>
              <a:rPr lang="en-US" sz="4400" b="1" dirty="0"/>
              <a:t>Research Coordinator Support</a:t>
            </a:r>
            <a:br>
              <a:rPr lang="en-US" sz="4400" b="1" dirty="0"/>
            </a:br>
            <a:r>
              <a:rPr lang="en-US" sz="4400" b="1" dirty="0"/>
              <a:t>Tony Keyes</a:t>
            </a:r>
          </a:p>
        </p:txBody>
      </p:sp>
    </p:spTree>
    <p:extLst>
      <p:ext uri="{BB962C8B-B14F-4D97-AF65-F5344CB8AC3E}">
        <p14:creationId xmlns:p14="http://schemas.microsoft.com/office/powerpoint/2010/main" val="3380426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F43B-49EF-4BA3-A395-240C4DBE39F2}"/>
              </a:ext>
            </a:extLst>
          </p:cNvPr>
          <p:cNvSpPr>
            <a:spLocks noGrp="1"/>
          </p:cNvSpPr>
          <p:nvPr>
            <p:ph type="title"/>
          </p:nvPr>
        </p:nvSpPr>
        <p:spPr/>
        <p:txBody>
          <a:bodyPr/>
          <a:lstStyle/>
          <a:p>
            <a:pPr algn="ctr"/>
            <a:r>
              <a:rPr lang="en-US" b="1" dirty="0"/>
              <a:t>ICTR Summer Showcase</a:t>
            </a:r>
          </a:p>
        </p:txBody>
      </p:sp>
      <p:sp>
        <p:nvSpPr>
          <p:cNvPr id="3" name="Subtitle 2">
            <a:extLst>
              <a:ext uri="{FF2B5EF4-FFF2-40B4-BE49-F238E27FC236}">
                <a16:creationId xmlns:a16="http://schemas.microsoft.com/office/drawing/2014/main" id="{937B45E8-6232-4951-8A06-1CCC324ACDDA}"/>
              </a:ext>
            </a:extLst>
          </p:cNvPr>
          <p:cNvSpPr>
            <a:spLocks noGrp="1"/>
          </p:cNvSpPr>
          <p:nvPr>
            <p:ph type="subTitle" idx="1"/>
          </p:nvPr>
        </p:nvSpPr>
        <p:spPr>
          <a:xfrm>
            <a:off x="4538799" y="2310846"/>
            <a:ext cx="7467599" cy="1983922"/>
          </a:xfrm>
        </p:spPr>
        <p:txBody>
          <a:bodyPr>
            <a:normAutofit/>
          </a:bodyPr>
          <a:lstStyle/>
          <a:p>
            <a:pPr marL="342900" indent="-342900">
              <a:buFont typeface="Arial" panose="020B0604020202020204" pitchFamily="34" charset="0"/>
              <a:buChar char="•"/>
            </a:pPr>
            <a:r>
              <a:rPr lang="en-US" sz="3200" dirty="0"/>
              <a:t>Research Coordinator Support Service</a:t>
            </a:r>
            <a:br>
              <a:rPr lang="en-US" sz="3200" dirty="0"/>
            </a:br>
            <a:r>
              <a:rPr lang="en-US" sz="3200" dirty="0"/>
              <a:t>(RCSS)</a:t>
            </a:r>
          </a:p>
          <a:p>
            <a:pPr marL="342900" indent="-342900">
              <a:buFont typeface="Arial" panose="020B0604020202020204" pitchFamily="34" charset="0"/>
              <a:buChar char="•"/>
            </a:pPr>
            <a:r>
              <a:rPr lang="en-US" sz="3200" dirty="0"/>
              <a:t>Research Personnel Onboarding Program</a:t>
            </a:r>
            <a:br>
              <a:rPr lang="en-US" sz="3200" dirty="0"/>
            </a:br>
            <a:r>
              <a:rPr lang="en-US" sz="3200" dirty="0"/>
              <a:t>(RPOP)</a:t>
            </a:r>
          </a:p>
        </p:txBody>
      </p:sp>
      <p:sp>
        <p:nvSpPr>
          <p:cNvPr id="7" name="TextBox 6">
            <a:extLst>
              <a:ext uri="{FF2B5EF4-FFF2-40B4-BE49-F238E27FC236}">
                <a16:creationId xmlns:a16="http://schemas.microsoft.com/office/drawing/2014/main" id="{7D62BF5A-6915-4C88-BA24-01F3F7D3F3DF}"/>
              </a:ext>
            </a:extLst>
          </p:cNvPr>
          <p:cNvSpPr txBox="1"/>
          <p:nvPr/>
        </p:nvSpPr>
        <p:spPr>
          <a:xfrm>
            <a:off x="4286250" y="5216995"/>
            <a:ext cx="5109882" cy="9961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June 06, 2025</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D7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23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078-79F3-4694-8161-C9C00C97799E}"/>
              </a:ext>
            </a:extLst>
          </p:cNvPr>
          <p:cNvSpPr>
            <a:spLocks noGrp="1"/>
          </p:cNvSpPr>
          <p:nvPr>
            <p:ph type="ctrTitle"/>
          </p:nvPr>
        </p:nvSpPr>
        <p:spPr>
          <a:xfrm>
            <a:off x="274864" y="5392057"/>
            <a:ext cx="10967902" cy="706097"/>
          </a:xfrm>
        </p:spPr>
        <p:txBody>
          <a:bodyPr>
            <a:normAutofit fontScale="90000"/>
          </a:bodyPr>
          <a:lstStyle/>
          <a:p>
            <a:r>
              <a:rPr lang="en-US" dirty="0"/>
              <a:t>Research Coordinator Support Services (RCSS)</a:t>
            </a:r>
          </a:p>
        </p:txBody>
      </p:sp>
    </p:spTree>
    <p:extLst>
      <p:ext uri="{BB962C8B-B14F-4D97-AF65-F5344CB8AC3E}">
        <p14:creationId xmlns:p14="http://schemas.microsoft.com/office/powerpoint/2010/main" val="1867631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Research Coordinator Support Service</a:t>
            </a:r>
          </a:p>
        </p:txBody>
      </p:sp>
      <p:sp>
        <p:nvSpPr>
          <p:cNvPr id="3" name="Content Placeholder 2"/>
          <p:cNvSpPr>
            <a:spLocks noGrp="1"/>
          </p:cNvSpPr>
          <p:nvPr>
            <p:ph idx="1"/>
          </p:nvPr>
        </p:nvSpPr>
        <p:spPr>
          <a:xfrm>
            <a:off x="838200" y="1580705"/>
            <a:ext cx="10515600" cy="4448620"/>
          </a:xfrm>
        </p:spPr>
        <p:txBody>
          <a:bodyPr>
            <a:normAutofit/>
          </a:bodyPr>
          <a:lstStyle/>
          <a:p>
            <a:pPr marL="0" marR="0" indent="0">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40D7C51-7269-4D45-811A-B493480F6D5D}"/>
              </a:ext>
            </a:extLst>
          </p:cNvPr>
          <p:cNvSpPr/>
          <p:nvPr/>
        </p:nvSpPr>
        <p:spPr>
          <a:xfrm>
            <a:off x="2043113" y="1574712"/>
            <a:ext cx="8105774" cy="444862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a:lnSpc>
                <a:spcPct val="107000"/>
              </a:lnSpc>
              <a:spcBef>
                <a:spcPts val="0"/>
              </a:spcBef>
              <a:spcAft>
                <a:spcPts val="800"/>
              </a:spcAft>
              <a:buNone/>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Institute for Clinical and Translational Research</a:t>
            </a:r>
          </a:p>
          <a:p>
            <a:pPr marL="0" marR="0" indent="0" algn="ctr">
              <a:lnSpc>
                <a:spcPct val="107000"/>
              </a:lnSpc>
              <a:spcBef>
                <a:spcPts val="0"/>
              </a:spcBef>
              <a:spcAft>
                <a:spcPts val="800"/>
              </a:spcAft>
              <a:buNone/>
            </a:pPr>
            <a:r>
              <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(ICTR) – Dr. Dan Ford</a:t>
            </a:r>
          </a:p>
          <a:p>
            <a:pPr marL="0" marR="0" indent="0" algn="ctr">
              <a:lnSpc>
                <a:spcPct val="107000"/>
              </a:lnSpc>
              <a:spcBef>
                <a:spcPts val="0"/>
              </a:spcBef>
              <a:spcAft>
                <a:spcPts val="80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8" name="Oval 7">
            <a:extLst>
              <a:ext uri="{FF2B5EF4-FFF2-40B4-BE49-F238E27FC236}">
                <a16:creationId xmlns:a16="http://schemas.microsoft.com/office/drawing/2014/main" id="{0314B124-501B-4F81-8797-85D46069090D}"/>
              </a:ext>
            </a:extLst>
          </p:cNvPr>
          <p:cNvSpPr/>
          <p:nvPr/>
        </p:nvSpPr>
        <p:spPr>
          <a:xfrm>
            <a:off x="3238499" y="3228975"/>
            <a:ext cx="5715000" cy="2794357"/>
          </a:xfrm>
          <a:prstGeom prst="ellipse">
            <a:avLst/>
          </a:prstGeom>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Times New Roman" panose="02020603050405020304" pitchFamily="18" charset="0"/>
              </a:rPr>
              <a:t>RCSS</a:t>
            </a:r>
          </a:p>
          <a:p>
            <a:pPr algn="ctr"/>
            <a:endParaRPr lang="en-US" b="1"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Times New Roman" panose="02020603050405020304" pitchFamily="18" charset="0"/>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86650E89-7768-4D01-8716-BE613B16D517}"/>
              </a:ext>
            </a:extLst>
          </p:cNvPr>
          <p:cNvSpPr txBox="1"/>
          <p:nvPr/>
        </p:nvSpPr>
        <p:spPr>
          <a:xfrm>
            <a:off x="407193" y="6023332"/>
            <a:ext cx="6096000" cy="923330"/>
          </a:xfrm>
          <a:prstGeom prst="rect">
            <a:avLst/>
          </a:prstGeom>
          <a:noFill/>
        </p:spPr>
        <p:txBody>
          <a:bodyPr wrap="square">
            <a:spAutoFit/>
          </a:bodyPr>
          <a:lstStyle/>
          <a:p>
            <a:r>
              <a:rPr lang="en-US" dirty="0"/>
              <a:t>RCSS: Research Coordinator Support Service</a:t>
            </a:r>
          </a:p>
          <a:p>
            <a:r>
              <a:rPr lang="en-US" dirty="0"/>
              <a:t>RPOP: Research Personnel Onboarding Program</a:t>
            </a:r>
          </a:p>
          <a:p>
            <a:r>
              <a:rPr lang="en-US" dirty="0"/>
              <a:t>CAP: Coordinator Apprentice Program </a:t>
            </a:r>
          </a:p>
        </p:txBody>
      </p:sp>
      <p:sp>
        <p:nvSpPr>
          <p:cNvPr id="11" name="Oval 10">
            <a:extLst>
              <a:ext uri="{FF2B5EF4-FFF2-40B4-BE49-F238E27FC236}">
                <a16:creationId xmlns:a16="http://schemas.microsoft.com/office/drawing/2014/main" id="{59FB8A6C-E815-4110-876E-5EF8D7C0BB22}"/>
              </a:ext>
            </a:extLst>
          </p:cNvPr>
          <p:cNvSpPr/>
          <p:nvPr/>
        </p:nvSpPr>
        <p:spPr>
          <a:xfrm>
            <a:off x="3889771" y="4531844"/>
            <a:ext cx="2206229" cy="1270357"/>
          </a:xfrm>
          <a:prstGeom prst="ellipse">
            <a:avLst/>
          </a:prstGeom>
          <a:solidFill>
            <a:schemeClr val="accent2"/>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indent="0" algn="ctr">
              <a:lnSpc>
                <a:spcPct val="107000"/>
              </a:lnSpc>
              <a:spcBef>
                <a:spcPts val="0"/>
              </a:spcBef>
              <a:spcAft>
                <a:spcPts val="800"/>
              </a:spcAft>
              <a:buNone/>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RPOP</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1A4BB9EF-4440-4C10-94FD-F19F178B626D}"/>
              </a:ext>
            </a:extLst>
          </p:cNvPr>
          <p:cNvSpPr/>
          <p:nvPr/>
        </p:nvSpPr>
        <p:spPr>
          <a:xfrm>
            <a:off x="6096001" y="4531843"/>
            <a:ext cx="2206230" cy="1270357"/>
          </a:xfrm>
          <a:prstGeom prst="ellipse">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indent="0" algn="ctr">
              <a:lnSpc>
                <a:spcPct val="107000"/>
              </a:lnSpc>
              <a:spcBef>
                <a:spcPts val="0"/>
              </a:spcBef>
              <a:spcAft>
                <a:spcPts val="800"/>
              </a:spcAft>
              <a:buNone/>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CAP</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504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3B31-8A8A-4378-B4B2-2846A873FAA1}"/>
              </a:ext>
            </a:extLst>
          </p:cNvPr>
          <p:cNvSpPr>
            <a:spLocks noGrp="1"/>
          </p:cNvSpPr>
          <p:nvPr>
            <p:ph type="title"/>
          </p:nvPr>
        </p:nvSpPr>
        <p:spPr/>
        <p:txBody>
          <a:bodyPr/>
          <a:lstStyle/>
          <a:p>
            <a:pPr algn="ctr"/>
            <a:r>
              <a:rPr lang="en-US" b="1" dirty="0"/>
              <a:t>Let Us Help You</a:t>
            </a:r>
          </a:p>
        </p:txBody>
      </p:sp>
      <p:sp>
        <p:nvSpPr>
          <p:cNvPr id="3" name="Text Placeholder 2">
            <a:extLst>
              <a:ext uri="{FF2B5EF4-FFF2-40B4-BE49-F238E27FC236}">
                <a16:creationId xmlns:a16="http://schemas.microsoft.com/office/drawing/2014/main" id="{4B10565E-2010-48B6-AFC2-815162D7326D}"/>
              </a:ext>
            </a:extLst>
          </p:cNvPr>
          <p:cNvSpPr>
            <a:spLocks noGrp="1"/>
          </p:cNvSpPr>
          <p:nvPr>
            <p:ph type="body" sz="quarter" idx="10"/>
          </p:nvPr>
        </p:nvSpPr>
        <p:spPr/>
        <p:txBody>
          <a:bodyPr/>
          <a:lstStyle/>
          <a:p>
            <a:pPr marL="0" indent="0">
              <a:buNone/>
            </a:pPr>
            <a:r>
              <a:rPr lang="en-US" sz="4800" dirty="0"/>
              <a:t>Reach out to the ICTR when you are planning your study and submitting an application!!!</a:t>
            </a:r>
          </a:p>
          <a:p>
            <a:endParaRPr lang="en-US" dirty="0"/>
          </a:p>
        </p:txBody>
      </p:sp>
    </p:spTree>
    <p:extLst>
      <p:ext uri="{BB962C8B-B14F-4D97-AF65-F5344CB8AC3E}">
        <p14:creationId xmlns:p14="http://schemas.microsoft.com/office/powerpoint/2010/main" val="1532855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D67B-64B8-4775-979E-5AD69358CE29}"/>
              </a:ext>
            </a:extLst>
          </p:cNvPr>
          <p:cNvSpPr>
            <a:spLocks noGrp="1"/>
          </p:cNvSpPr>
          <p:nvPr>
            <p:ph type="title"/>
          </p:nvPr>
        </p:nvSpPr>
        <p:spPr/>
        <p:txBody>
          <a:bodyPr/>
          <a:lstStyle/>
          <a:p>
            <a:pPr algn="ctr"/>
            <a:r>
              <a:rPr lang="en-US" b="1" dirty="0"/>
              <a:t>Research Coordinator Support Service</a:t>
            </a:r>
          </a:p>
        </p:txBody>
      </p:sp>
      <p:sp>
        <p:nvSpPr>
          <p:cNvPr id="3" name="Text Placeholder 2">
            <a:extLst>
              <a:ext uri="{FF2B5EF4-FFF2-40B4-BE49-F238E27FC236}">
                <a16:creationId xmlns:a16="http://schemas.microsoft.com/office/drawing/2014/main" id="{864A4065-1E17-4002-8DA8-8C9E94BCE967}"/>
              </a:ext>
            </a:extLst>
          </p:cNvPr>
          <p:cNvSpPr>
            <a:spLocks noGrp="1"/>
          </p:cNvSpPr>
          <p:nvPr>
            <p:ph type="body" sz="quarter" idx="10"/>
          </p:nvPr>
        </p:nvSpPr>
        <p:spPr>
          <a:xfrm>
            <a:off x="4376737" y="1943099"/>
            <a:ext cx="7527395" cy="4643968"/>
          </a:xfrm>
        </p:spPr>
        <p:txBody>
          <a:bodyPr>
            <a:normAutofit/>
          </a:bodyPr>
          <a:lstStyle/>
          <a:p>
            <a:pPr marL="457200" indent="-457200">
              <a:buFont typeface="Arial" panose="020B0604020202020204" pitchFamily="34" charset="0"/>
              <a:buChar char="•"/>
            </a:pPr>
            <a:r>
              <a:rPr lang="en-US" sz="2800" dirty="0"/>
              <a:t>A pool of research coordinators that are available for hire on a part-time basis by Johns Hopkins researchers.</a:t>
            </a:r>
          </a:p>
          <a:p>
            <a:pPr marL="457200" indent="-457200">
              <a:buFont typeface="Arial" panose="020B0604020202020204" pitchFamily="34" charset="0"/>
              <a:buChar char="•"/>
            </a:pPr>
            <a:r>
              <a:rPr lang="en-US" dirty="0"/>
              <a:t>Since 2020</a:t>
            </a:r>
          </a:p>
          <a:p>
            <a:pPr lvl="1">
              <a:buFont typeface="Arial" panose="020B0604020202020204" pitchFamily="34" charset="0"/>
              <a:buChar char="•"/>
            </a:pPr>
            <a:r>
              <a:rPr lang="en-US" dirty="0"/>
              <a:t>&gt;300 requests, &gt;30 different departments</a:t>
            </a:r>
          </a:p>
          <a:p>
            <a:pPr lvl="1">
              <a:buFont typeface="Arial" panose="020B0604020202020204" pitchFamily="34" charset="0"/>
              <a:buChar char="•"/>
            </a:pPr>
            <a:r>
              <a:rPr lang="en-US" dirty="0"/>
              <a:t>&gt;170 projects assigned to CRCs</a:t>
            </a:r>
          </a:p>
          <a:p>
            <a:pPr marL="457200" indent="-457200"/>
            <a:r>
              <a:rPr lang="en-US" dirty="0"/>
              <a:t>Current</a:t>
            </a:r>
          </a:p>
          <a:p>
            <a:pPr lvl="1">
              <a:buFont typeface="Arial" panose="020B0604020202020204" pitchFamily="34" charset="0"/>
              <a:buChar char="•"/>
            </a:pPr>
            <a:r>
              <a:rPr lang="en-US" dirty="0"/>
              <a:t>12 staff</a:t>
            </a:r>
          </a:p>
          <a:p>
            <a:pPr lvl="1">
              <a:buFont typeface="Arial" panose="020B0604020202020204" pitchFamily="34" charset="0"/>
              <a:buChar char="•"/>
            </a:pPr>
            <a:r>
              <a:rPr lang="en-US" dirty="0"/>
              <a:t>33 active studies</a:t>
            </a:r>
          </a:p>
          <a:p>
            <a:pPr marL="0" indent="0">
              <a:buNone/>
            </a:pPr>
            <a:endParaRPr lang="en-US" dirty="0"/>
          </a:p>
        </p:txBody>
      </p:sp>
    </p:spTree>
    <p:extLst>
      <p:ext uri="{BB962C8B-B14F-4D97-AF65-F5344CB8AC3E}">
        <p14:creationId xmlns:p14="http://schemas.microsoft.com/office/powerpoint/2010/main" val="44365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Overview of Program/Core</a:t>
            </a:r>
          </a:p>
        </p:txBody>
      </p:sp>
      <p:sp>
        <p:nvSpPr>
          <p:cNvPr id="3" name="Content Placeholder 2"/>
          <p:cNvSpPr>
            <a:spLocks noGrp="1"/>
          </p:cNvSpPr>
          <p:nvPr>
            <p:ph idx="1"/>
          </p:nvPr>
        </p:nvSpPr>
        <p:spPr>
          <a:xfrm>
            <a:off x="838200" y="1580705"/>
            <a:ext cx="10515600" cy="4448620"/>
          </a:xfrm>
        </p:spPr>
        <p:txBody>
          <a:bodyPr>
            <a:normAutofit/>
          </a:bodyPr>
          <a:lstStyle/>
          <a:p>
            <a:r>
              <a:rPr lang="en-US" dirty="0"/>
              <a:t>SCAMP was established in 2012 </a:t>
            </a:r>
          </a:p>
          <a:p>
            <a:pPr lvl="1"/>
            <a:r>
              <a:rPr lang="en-US" dirty="0"/>
              <a:t>Provide coordinator training to trainees with no clinical research training</a:t>
            </a:r>
          </a:p>
          <a:p>
            <a:r>
              <a:rPr lang="en-US" dirty="0"/>
              <a:t>RCSS was established in 2014</a:t>
            </a:r>
          </a:p>
          <a:p>
            <a:pPr lvl="1"/>
            <a:r>
              <a:rPr lang="en-US" dirty="0"/>
              <a:t>Provide services to investigators who needed part-time research support</a:t>
            </a:r>
          </a:p>
          <a:p>
            <a:r>
              <a:rPr lang="en-US" dirty="0"/>
              <a:t>SCAMP was been re-branded as CAP in November 2020</a:t>
            </a:r>
          </a:p>
        </p:txBody>
      </p:sp>
      <p:sp>
        <p:nvSpPr>
          <p:cNvPr id="4" name="Rectangle 3">
            <a:extLst>
              <a:ext uri="{FF2B5EF4-FFF2-40B4-BE49-F238E27FC236}">
                <a16:creationId xmlns:a16="http://schemas.microsoft.com/office/drawing/2014/main" id="{4AADA86D-F03B-4F7E-B548-E320DC61FECC}"/>
              </a:ext>
            </a:extLst>
          </p:cNvPr>
          <p:cNvSpPr/>
          <p:nvPr/>
        </p:nvSpPr>
        <p:spPr>
          <a:xfrm>
            <a:off x="838200" y="5759745"/>
            <a:ext cx="7449671" cy="923330"/>
          </a:xfrm>
          <a:prstGeom prst="rect">
            <a:avLst/>
          </a:prstGeom>
        </p:spPr>
        <p:txBody>
          <a:bodyPr wrap="square">
            <a:spAutoFit/>
          </a:bodyPr>
          <a:lstStyle/>
          <a:p>
            <a:r>
              <a:rPr lang="en-US" dirty="0"/>
              <a:t>SCAMP: Study Coordinator Apprenticeship and Mentoring Program</a:t>
            </a:r>
          </a:p>
          <a:p>
            <a:r>
              <a:rPr lang="en-US" dirty="0"/>
              <a:t>RCSS: Research Coordinator Support Service</a:t>
            </a:r>
          </a:p>
          <a:p>
            <a:r>
              <a:rPr lang="en-US" dirty="0"/>
              <a:t>CAP: Coordinator Apprentice Program </a:t>
            </a:r>
          </a:p>
        </p:txBody>
      </p:sp>
    </p:spTree>
    <p:extLst>
      <p:ext uri="{BB962C8B-B14F-4D97-AF65-F5344CB8AC3E}">
        <p14:creationId xmlns:p14="http://schemas.microsoft.com/office/powerpoint/2010/main" val="3580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DF79-04BD-451E-A6BA-AB06F0C7A3D2}"/>
              </a:ext>
            </a:extLst>
          </p:cNvPr>
          <p:cNvSpPr>
            <a:spLocks noGrp="1"/>
          </p:cNvSpPr>
          <p:nvPr>
            <p:ph type="title"/>
          </p:nvPr>
        </p:nvSpPr>
        <p:spPr/>
        <p:txBody>
          <a:bodyPr/>
          <a:lstStyle/>
          <a:p>
            <a:pPr algn="ctr"/>
            <a:r>
              <a:rPr lang="en-US" b="1" dirty="0"/>
              <a:t>Rapid Onboarding </a:t>
            </a:r>
            <a:r>
              <a:rPr lang="en-US" b="1" dirty="0">
                <a:sym typeface="Wingdings" panose="05000000000000000000" pitchFamily="2" charset="2"/>
              </a:rPr>
              <a:t> Early Assignments</a:t>
            </a:r>
            <a:endParaRPr lang="en-US" b="1" dirty="0"/>
          </a:p>
        </p:txBody>
      </p:sp>
      <p:sp>
        <p:nvSpPr>
          <p:cNvPr id="3" name="Content Placeholder 2">
            <a:extLst>
              <a:ext uri="{FF2B5EF4-FFF2-40B4-BE49-F238E27FC236}">
                <a16:creationId xmlns:a16="http://schemas.microsoft.com/office/drawing/2014/main" id="{8EEC2586-6FEA-4B8D-B5A0-FCE7966A5335}"/>
              </a:ext>
            </a:extLst>
          </p:cNvPr>
          <p:cNvSpPr>
            <a:spLocks noGrp="1"/>
          </p:cNvSpPr>
          <p:nvPr>
            <p:ph idx="1"/>
          </p:nvPr>
        </p:nvSpPr>
        <p:spPr/>
        <p:txBody>
          <a:bodyPr>
            <a:normAutofit/>
          </a:bodyPr>
          <a:lstStyle/>
          <a:p>
            <a:r>
              <a:rPr lang="en-US" dirty="0"/>
              <a:t>Comprehensive Training Regimen </a:t>
            </a:r>
          </a:p>
          <a:p>
            <a:pPr lvl="1"/>
            <a:r>
              <a:rPr lang="en-US" dirty="0"/>
              <a:t>150+ hours of onboarding</a:t>
            </a:r>
          </a:p>
          <a:p>
            <a:pPr lvl="1"/>
            <a:r>
              <a:rPr lang="en-US" dirty="0"/>
              <a:t>Mentoring</a:t>
            </a:r>
          </a:p>
          <a:p>
            <a:r>
              <a:rPr lang="en-US" dirty="0"/>
              <a:t>Multiple short-term work assignments of escalating responsibilities</a:t>
            </a:r>
          </a:p>
          <a:p>
            <a:pPr lvl="1"/>
            <a:r>
              <a:rPr lang="en-US" dirty="0"/>
              <a:t>Drugs, devices, behavioral</a:t>
            </a:r>
          </a:p>
          <a:p>
            <a:pPr lvl="1"/>
            <a:r>
              <a:rPr lang="en-US" dirty="0"/>
              <a:t>Sponsored, federally-funded, investigator-initiated</a:t>
            </a:r>
          </a:p>
          <a:p>
            <a:pPr lvl="1"/>
            <a:r>
              <a:rPr lang="en-US" dirty="0"/>
              <a:t>Study stage (beginning, middle, end)</a:t>
            </a:r>
          </a:p>
          <a:p>
            <a:pPr lvl="1"/>
            <a:r>
              <a:rPr lang="en-US" dirty="0"/>
              <a:t>Study phases (I, II, III)</a:t>
            </a:r>
          </a:p>
          <a:p>
            <a:pPr lvl="1"/>
            <a:endParaRPr lang="en-US" dirty="0"/>
          </a:p>
          <a:p>
            <a:pPr marL="457200" lvl="1" indent="0">
              <a:buNone/>
            </a:pPr>
            <a:endParaRPr lang="en-US" dirty="0"/>
          </a:p>
        </p:txBody>
      </p:sp>
      <p:graphicFrame>
        <p:nvGraphicFramePr>
          <p:cNvPr id="6" name="Chart 5">
            <a:extLst>
              <a:ext uri="{FF2B5EF4-FFF2-40B4-BE49-F238E27FC236}">
                <a16:creationId xmlns:a16="http://schemas.microsoft.com/office/drawing/2014/main" id="{73D050CA-E001-4CBE-B123-23BC879978AD}"/>
              </a:ext>
            </a:extLst>
          </p:cNvPr>
          <p:cNvGraphicFramePr/>
          <p:nvPr/>
        </p:nvGraphicFramePr>
        <p:xfrm>
          <a:off x="1108075" y="4927178"/>
          <a:ext cx="1565787" cy="13445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7C8F7D67-6DBB-431F-914A-7517CC535D4A}"/>
              </a:ext>
            </a:extLst>
          </p:cNvPr>
          <p:cNvGraphicFramePr/>
          <p:nvPr/>
        </p:nvGraphicFramePr>
        <p:xfrm>
          <a:off x="2352784" y="4935779"/>
          <a:ext cx="1438826" cy="1344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224FC968-BE92-4C1F-9549-506DAFC181CF}"/>
              </a:ext>
            </a:extLst>
          </p:cNvPr>
          <p:cNvGraphicFramePr/>
          <p:nvPr/>
        </p:nvGraphicFramePr>
        <p:xfrm>
          <a:off x="4150205" y="4935779"/>
          <a:ext cx="1565787" cy="13531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82CA931E-72A0-4165-898F-F72C12FABBCB}"/>
              </a:ext>
            </a:extLst>
          </p:cNvPr>
          <p:cNvGraphicFramePr/>
          <p:nvPr/>
        </p:nvGraphicFramePr>
        <p:xfrm>
          <a:off x="5715992" y="4847303"/>
          <a:ext cx="1438826" cy="14243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504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Impacts</a:t>
            </a:r>
          </a:p>
        </p:txBody>
      </p:sp>
      <p:sp>
        <p:nvSpPr>
          <p:cNvPr id="3" name="Content Placeholder 2"/>
          <p:cNvSpPr>
            <a:spLocks noGrp="1"/>
          </p:cNvSpPr>
          <p:nvPr>
            <p:ph idx="1"/>
          </p:nvPr>
        </p:nvSpPr>
        <p:spPr>
          <a:xfrm>
            <a:off x="838200" y="1580705"/>
            <a:ext cx="10515600" cy="5134420"/>
          </a:xfrm>
        </p:spPr>
        <p:txBody>
          <a:bodyPr>
            <a:normAutofit/>
          </a:bodyPr>
          <a:lstStyle/>
          <a:p>
            <a:r>
              <a:rPr lang="en-US" sz="3300" dirty="0"/>
              <a:t>The program has trained 61* coordinators since 2012</a:t>
            </a:r>
          </a:p>
          <a:p>
            <a:pPr lvl="1"/>
            <a:r>
              <a:rPr lang="en-US" sz="2900" b="1" dirty="0"/>
              <a:t>86%</a:t>
            </a:r>
            <a:r>
              <a:rPr lang="en-US" sz="2900" dirty="0"/>
              <a:t> (49/57) are still in research </a:t>
            </a:r>
          </a:p>
          <a:p>
            <a:pPr lvl="1"/>
            <a:r>
              <a:rPr lang="en-US" sz="2900" b="1" dirty="0"/>
              <a:t>58%</a:t>
            </a:r>
            <a:r>
              <a:rPr lang="en-US" sz="2900" dirty="0"/>
              <a:t> (33/57) are still at JHU (including Clinical RNs)</a:t>
            </a:r>
          </a:p>
          <a:p>
            <a:pPr lvl="1"/>
            <a:endParaRPr lang="en-US" sz="100" dirty="0"/>
          </a:p>
          <a:p>
            <a:r>
              <a:rPr lang="en-US" sz="3300" dirty="0"/>
              <a:t>Investigators have turned to RCSS</a:t>
            </a:r>
          </a:p>
          <a:p>
            <a:pPr lvl="1"/>
            <a:r>
              <a:rPr lang="en-US" sz="2800" dirty="0"/>
              <a:t>To take on projects they would normally have to turn down</a:t>
            </a:r>
          </a:p>
          <a:p>
            <a:pPr lvl="1"/>
            <a:r>
              <a:rPr lang="en-US" sz="2800" dirty="0"/>
              <a:t>To support research teams that have lost staff members</a:t>
            </a:r>
          </a:p>
          <a:p>
            <a:pPr lvl="1"/>
            <a:r>
              <a:rPr lang="en-US" sz="2800" dirty="0"/>
              <a:t>To supplement their own staffing/knowledge gaps</a:t>
            </a:r>
          </a:p>
          <a:p>
            <a:pPr lvl="1"/>
            <a:r>
              <a:rPr lang="en-US" sz="2800" dirty="0"/>
              <a:t>To grow research portfolios</a:t>
            </a:r>
          </a:p>
        </p:txBody>
      </p:sp>
      <p:sp>
        <p:nvSpPr>
          <p:cNvPr id="4" name="TextBox 3">
            <a:extLst>
              <a:ext uri="{FF2B5EF4-FFF2-40B4-BE49-F238E27FC236}">
                <a16:creationId xmlns:a16="http://schemas.microsoft.com/office/drawing/2014/main" id="{1C84F609-E7E8-4E9F-8AAC-6F8704226C93}"/>
              </a:ext>
            </a:extLst>
          </p:cNvPr>
          <p:cNvSpPr txBox="1"/>
          <p:nvPr/>
        </p:nvSpPr>
        <p:spPr>
          <a:xfrm>
            <a:off x="838200" y="6425611"/>
            <a:ext cx="9159815" cy="369332"/>
          </a:xfrm>
          <a:prstGeom prst="rect">
            <a:avLst/>
          </a:prstGeom>
          <a:noFill/>
        </p:spPr>
        <p:txBody>
          <a:bodyPr wrap="square" rtlCol="0">
            <a:spAutoFit/>
          </a:bodyPr>
          <a:lstStyle/>
          <a:p>
            <a:r>
              <a:rPr lang="en-US" dirty="0">
                <a:solidFill>
                  <a:srgbClr val="002D72"/>
                </a:solidFill>
              </a:rPr>
              <a:t>*Percentages reported based on 57 we are still in contact with, as 4 are lost to follow-up</a:t>
            </a:r>
          </a:p>
        </p:txBody>
      </p:sp>
    </p:spTree>
    <p:extLst>
      <p:ext uri="{BB962C8B-B14F-4D97-AF65-F5344CB8AC3E}">
        <p14:creationId xmlns:p14="http://schemas.microsoft.com/office/powerpoint/2010/main" val="29489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DF79-04BD-451E-A6BA-AB06F0C7A3D2}"/>
              </a:ext>
            </a:extLst>
          </p:cNvPr>
          <p:cNvSpPr>
            <a:spLocks noGrp="1"/>
          </p:cNvSpPr>
          <p:nvPr>
            <p:ph type="title"/>
          </p:nvPr>
        </p:nvSpPr>
        <p:spPr/>
        <p:txBody>
          <a:bodyPr/>
          <a:lstStyle/>
          <a:p>
            <a:pPr algn="ctr"/>
            <a:r>
              <a:rPr lang="en-US" b="1" dirty="0"/>
              <a:t>Who Can RCSS help?</a:t>
            </a:r>
          </a:p>
        </p:txBody>
      </p:sp>
      <p:sp>
        <p:nvSpPr>
          <p:cNvPr id="3" name="Content Placeholder 2">
            <a:extLst>
              <a:ext uri="{FF2B5EF4-FFF2-40B4-BE49-F238E27FC236}">
                <a16:creationId xmlns:a16="http://schemas.microsoft.com/office/drawing/2014/main" id="{8EEC2586-6FEA-4B8D-B5A0-FCE7966A5335}"/>
              </a:ext>
            </a:extLst>
          </p:cNvPr>
          <p:cNvSpPr>
            <a:spLocks noGrp="1"/>
          </p:cNvSpPr>
          <p:nvPr>
            <p:ph idx="1"/>
          </p:nvPr>
        </p:nvSpPr>
        <p:spPr>
          <a:xfrm>
            <a:off x="386499" y="1580705"/>
            <a:ext cx="10967301" cy="4109323"/>
          </a:xfrm>
        </p:spPr>
        <p:txBody>
          <a:bodyPr>
            <a:normAutofit/>
          </a:bodyPr>
          <a:lstStyle/>
          <a:p>
            <a:pPr lvl="1">
              <a:buFont typeface="Arial" panose="020B0604020202020204" pitchFamily="34" charset="0"/>
              <a:buChar char="•"/>
            </a:pPr>
            <a:r>
              <a:rPr lang="en-US" sz="2800" dirty="0"/>
              <a:t>Johns Hopkins School of Medicine (JHSOM)</a:t>
            </a:r>
          </a:p>
          <a:p>
            <a:pPr lvl="1">
              <a:buFont typeface="Arial" panose="020B0604020202020204" pitchFamily="34" charset="0"/>
              <a:buChar char="•"/>
            </a:pPr>
            <a:r>
              <a:rPr lang="en-US" sz="2800" dirty="0"/>
              <a:t>Johns Hopkins School of Nursing (JHSON)</a:t>
            </a:r>
          </a:p>
          <a:p>
            <a:pPr lvl="1">
              <a:buFont typeface="Arial" panose="020B0604020202020204" pitchFamily="34" charset="0"/>
              <a:buChar char="•"/>
            </a:pPr>
            <a:r>
              <a:rPr lang="en-US" sz="2800" dirty="0"/>
              <a:t>Johns Hopkins School of Public Health (JHSPH)</a:t>
            </a:r>
          </a:p>
          <a:p>
            <a:pPr lvl="1">
              <a:buFont typeface="Arial" panose="020B0604020202020204" pitchFamily="34" charset="0"/>
              <a:buChar char="•"/>
            </a:pPr>
            <a:r>
              <a:rPr lang="en-US" sz="2800" dirty="0"/>
              <a:t>Sidney Kimmel Comprehensive Cancer Center (SKCCC)</a:t>
            </a:r>
          </a:p>
          <a:p>
            <a:pPr marL="457200" lvl="1" indent="0">
              <a:buNone/>
            </a:pPr>
            <a:endParaRPr lang="en-US" dirty="0"/>
          </a:p>
        </p:txBody>
      </p:sp>
    </p:spTree>
    <p:extLst>
      <p:ext uri="{BB962C8B-B14F-4D97-AF65-F5344CB8AC3E}">
        <p14:creationId xmlns:p14="http://schemas.microsoft.com/office/powerpoint/2010/main" val="3073305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A08-4020-400D-B40C-3DCBDB1FC8F1}"/>
              </a:ext>
            </a:extLst>
          </p:cNvPr>
          <p:cNvSpPr>
            <a:spLocks noGrp="1"/>
          </p:cNvSpPr>
          <p:nvPr>
            <p:ph type="title"/>
          </p:nvPr>
        </p:nvSpPr>
        <p:spPr/>
        <p:txBody>
          <a:bodyPr/>
          <a:lstStyle/>
          <a:p>
            <a:pPr algn="ctr"/>
            <a:r>
              <a:rPr lang="en-US" b="1" dirty="0"/>
              <a:t>How to Connect with Us</a:t>
            </a:r>
          </a:p>
        </p:txBody>
      </p:sp>
      <p:sp>
        <p:nvSpPr>
          <p:cNvPr id="3" name="Content Placeholder 2">
            <a:extLst>
              <a:ext uri="{FF2B5EF4-FFF2-40B4-BE49-F238E27FC236}">
                <a16:creationId xmlns:a16="http://schemas.microsoft.com/office/drawing/2014/main" id="{E33258BE-633A-4B02-9740-7ECBD5B94766}"/>
              </a:ext>
            </a:extLst>
          </p:cNvPr>
          <p:cNvSpPr>
            <a:spLocks noGrp="1"/>
          </p:cNvSpPr>
          <p:nvPr>
            <p:ph idx="1"/>
          </p:nvPr>
        </p:nvSpPr>
        <p:spPr>
          <a:xfrm>
            <a:off x="7726806" y="1621171"/>
            <a:ext cx="2949903" cy="1426828"/>
          </a:xfrm>
        </p:spPr>
        <p:txBody>
          <a:bodyPr>
            <a:normAutofit fontScale="92500" lnSpcReduction="10000"/>
          </a:bodyPr>
          <a:lstStyle/>
          <a:p>
            <a:r>
              <a:rPr lang="en-US" dirty="0">
                <a:hlinkClick r:id="rId2"/>
              </a:rPr>
              <a:t>https://ictr.johnshopkins.edu/service/study-conduct/rcss/</a:t>
            </a: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E2154101-71DF-483A-A1D5-D4D465C1A5EB}"/>
              </a:ext>
            </a:extLst>
          </p:cNvPr>
          <p:cNvPicPr>
            <a:picLocks noChangeAspect="1"/>
          </p:cNvPicPr>
          <p:nvPr/>
        </p:nvPicPr>
        <p:blipFill>
          <a:blip r:embed="rId3"/>
          <a:stretch>
            <a:fillRect/>
          </a:stretch>
        </p:blipFill>
        <p:spPr>
          <a:xfrm>
            <a:off x="10537620" y="4950922"/>
            <a:ext cx="962159" cy="971686"/>
          </a:xfrm>
          <a:prstGeom prst="rect">
            <a:avLst/>
          </a:prstGeom>
        </p:spPr>
      </p:pic>
      <p:pic>
        <p:nvPicPr>
          <p:cNvPr id="6" name="Picture 5">
            <a:extLst>
              <a:ext uri="{FF2B5EF4-FFF2-40B4-BE49-F238E27FC236}">
                <a16:creationId xmlns:a16="http://schemas.microsoft.com/office/drawing/2014/main" id="{617A362D-09EF-465E-8FB4-185A61EF54C1}"/>
              </a:ext>
            </a:extLst>
          </p:cNvPr>
          <p:cNvPicPr>
            <a:picLocks noChangeAspect="1"/>
          </p:cNvPicPr>
          <p:nvPr/>
        </p:nvPicPr>
        <p:blipFill>
          <a:blip r:embed="rId4"/>
          <a:stretch>
            <a:fillRect/>
          </a:stretch>
        </p:blipFill>
        <p:spPr>
          <a:xfrm>
            <a:off x="838200" y="1580705"/>
            <a:ext cx="6524875" cy="4968141"/>
          </a:xfrm>
          <a:prstGeom prst="rect">
            <a:avLst/>
          </a:prstGeom>
        </p:spPr>
      </p:pic>
      <p:sp>
        <p:nvSpPr>
          <p:cNvPr id="7" name="Oval 6">
            <a:extLst>
              <a:ext uri="{FF2B5EF4-FFF2-40B4-BE49-F238E27FC236}">
                <a16:creationId xmlns:a16="http://schemas.microsoft.com/office/drawing/2014/main" id="{7E5CF518-85D0-44F8-9B5E-DE5148464E4B}"/>
              </a:ext>
            </a:extLst>
          </p:cNvPr>
          <p:cNvSpPr/>
          <p:nvPr/>
        </p:nvSpPr>
        <p:spPr>
          <a:xfrm>
            <a:off x="6026332" y="3047999"/>
            <a:ext cx="1504950" cy="381001"/>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6C57F21-C05C-4680-B045-9BAFC335618D}"/>
              </a:ext>
            </a:extLst>
          </p:cNvPr>
          <p:cNvSpPr txBox="1"/>
          <p:nvPr/>
        </p:nvSpPr>
        <p:spPr>
          <a:xfrm>
            <a:off x="838200" y="6409509"/>
            <a:ext cx="108639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6138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0552-E1B8-465E-AA20-1F06501865F6}"/>
              </a:ext>
            </a:extLst>
          </p:cNvPr>
          <p:cNvSpPr>
            <a:spLocks noGrp="1"/>
          </p:cNvSpPr>
          <p:nvPr>
            <p:ph type="title"/>
          </p:nvPr>
        </p:nvSpPr>
        <p:spPr/>
        <p:txBody>
          <a:bodyPr/>
          <a:lstStyle/>
          <a:p>
            <a:pPr algn="ctr"/>
            <a:r>
              <a:rPr lang="en-US" b="1" dirty="0"/>
              <a:t>How to Work with Us</a:t>
            </a:r>
          </a:p>
        </p:txBody>
      </p:sp>
      <p:sp>
        <p:nvSpPr>
          <p:cNvPr id="3" name="Content Placeholder 2">
            <a:extLst>
              <a:ext uri="{FF2B5EF4-FFF2-40B4-BE49-F238E27FC236}">
                <a16:creationId xmlns:a16="http://schemas.microsoft.com/office/drawing/2014/main" id="{6BCCC38C-821C-4580-94B1-7C8A474FC763}"/>
              </a:ext>
            </a:extLst>
          </p:cNvPr>
          <p:cNvSpPr>
            <a:spLocks noGrp="1"/>
          </p:cNvSpPr>
          <p:nvPr>
            <p:ph idx="1"/>
          </p:nvPr>
        </p:nvSpPr>
        <p:spPr>
          <a:xfrm>
            <a:off x="657224" y="1580705"/>
            <a:ext cx="9949816" cy="4481428"/>
          </a:xfrm>
        </p:spPr>
        <p:txBody>
          <a:bodyPr>
            <a:normAutofit lnSpcReduction="10000"/>
          </a:bodyPr>
          <a:lstStyle/>
          <a:p>
            <a:r>
              <a:rPr lang="en-US" dirty="0"/>
              <a:t>Connection request</a:t>
            </a:r>
          </a:p>
          <a:p>
            <a:pPr lvl="1"/>
            <a:r>
              <a:rPr lang="en-US" dirty="0"/>
              <a:t>REDCap Survey, 1:1 meeting</a:t>
            </a:r>
          </a:p>
          <a:p>
            <a:pPr lvl="1"/>
            <a:r>
              <a:rPr lang="en-US" dirty="0"/>
              <a:t>Work Agreement</a:t>
            </a:r>
          </a:p>
          <a:p>
            <a:r>
              <a:rPr lang="en-US" dirty="0"/>
              <a:t>Scheduling</a:t>
            </a:r>
          </a:p>
          <a:p>
            <a:pPr lvl="1"/>
            <a:r>
              <a:rPr lang="en-US" dirty="0"/>
              <a:t>Prefer fixed times</a:t>
            </a:r>
          </a:p>
          <a:p>
            <a:pPr lvl="1"/>
            <a:r>
              <a:rPr lang="en-US" dirty="0"/>
              <a:t>Can be flexible</a:t>
            </a:r>
          </a:p>
          <a:p>
            <a:r>
              <a:rPr lang="en-US" dirty="0"/>
              <a:t>Location</a:t>
            </a:r>
          </a:p>
          <a:p>
            <a:pPr lvl="1"/>
            <a:r>
              <a:rPr lang="en-US" dirty="0"/>
              <a:t>East Baltimore </a:t>
            </a:r>
          </a:p>
          <a:p>
            <a:pPr lvl="1"/>
            <a:r>
              <a:rPr lang="en-US" dirty="0"/>
              <a:t>Bayview</a:t>
            </a:r>
          </a:p>
          <a:p>
            <a:pPr lvl="1"/>
            <a:r>
              <a:rPr lang="en-US" dirty="0"/>
              <a:t>Greenspring</a:t>
            </a:r>
          </a:p>
          <a:p>
            <a:pPr lvl="1"/>
            <a:r>
              <a:rPr lang="en-US" dirty="0"/>
              <a:t>Other sites (case-by-case)</a:t>
            </a:r>
          </a:p>
          <a:p>
            <a:pPr lvl="2"/>
            <a:endParaRPr lang="en-US" dirty="0"/>
          </a:p>
          <a:p>
            <a:endParaRPr lang="en-US" dirty="0"/>
          </a:p>
        </p:txBody>
      </p:sp>
    </p:spTree>
    <p:extLst>
      <p:ext uri="{BB962C8B-B14F-4D97-AF65-F5344CB8AC3E}">
        <p14:creationId xmlns:p14="http://schemas.microsoft.com/office/powerpoint/2010/main" val="37188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93A5-84A7-458C-AFEA-AE617A7E4836}"/>
              </a:ext>
            </a:extLst>
          </p:cNvPr>
          <p:cNvSpPr>
            <a:spLocks noGrp="1"/>
          </p:cNvSpPr>
          <p:nvPr>
            <p:ph type="title"/>
          </p:nvPr>
        </p:nvSpPr>
        <p:spPr/>
        <p:txBody>
          <a:bodyPr/>
          <a:lstStyle/>
          <a:p>
            <a:pPr algn="ctr"/>
            <a:r>
              <a:rPr lang="en-US" b="1" dirty="0"/>
              <a:t>RCSS Rates: Effective July 1, 2025</a:t>
            </a:r>
          </a:p>
        </p:txBody>
      </p:sp>
      <p:sp>
        <p:nvSpPr>
          <p:cNvPr id="3" name="Content Placeholder 2">
            <a:extLst>
              <a:ext uri="{FF2B5EF4-FFF2-40B4-BE49-F238E27FC236}">
                <a16:creationId xmlns:a16="http://schemas.microsoft.com/office/drawing/2014/main" id="{4B136834-18A7-43F8-8F4B-18A350FB4026}"/>
              </a:ext>
            </a:extLst>
          </p:cNvPr>
          <p:cNvSpPr>
            <a:spLocks noGrp="1"/>
          </p:cNvSpPr>
          <p:nvPr>
            <p:ph idx="1"/>
          </p:nvPr>
        </p:nvSpPr>
        <p:spPr/>
        <p:txBody>
          <a:bodyPr/>
          <a:lstStyle/>
          <a:p>
            <a:r>
              <a:rPr lang="en-US" dirty="0"/>
              <a:t>Research Coordinator support is </a:t>
            </a:r>
            <a:r>
              <a:rPr lang="en-US" b="1" dirty="0"/>
              <a:t>$65/hour</a:t>
            </a:r>
          </a:p>
          <a:p>
            <a:r>
              <a:rPr lang="en-US" dirty="0"/>
              <a:t>Senior Research Program Coordinator support is available for more complex studies and situations at </a:t>
            </a:r>
            <a:r>
              <a:rPr lang="en-US" b="1" dirty="0"/>
              <a:t>$70/hour</a:t>
            </a:r>
          </a:p>
          <a:p>
            <a:endParaRPr lang="en-US" dirty="0"/>
          </a:p>
          <a:p>
            <a:r>
              <a:rPr lang="en-US" dirty="0"/>
              <a:t>Rate is inclusive of fringe and fees</a:t>
            </a:r>
          </a:p>
          <a:p>
            <a:r>
              <a:rPr lang="en-US" dirty="0"/>
              <a:t>PI will be billed for the hours that were worked</a:t>
            </a:r>
          </a:p>
          <a:p>
            <a:r>
              <a:rPr lang="en-US" dirty="0"/>
              <a:t>FY25 total average/month = 950</a:t>
            </a:r>
          </a:p>
        </p:txBody>
      </p:sp>
    </p:spTree>
    <p:extLst>
      <p:ext uri="{BB962C8B-B14F-4D97-AF65-F5344CB8AC3E}">
        <p14:creationId xmlns:p14="http://schemas.microsoft.com/office/powerpoint/2010/main" val="2219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575F-A40A-459B-BAB5-5B5FBEEEB2B5}"/>
              </a:ext>
            </a:extLst>
          </p:cNvPr>
          <p:cNvSpPr>
            <a:spLocks noGrp="1"/>
          </p:cNvSpPr>
          <p:nvPr>
            <p:ph type="title"/>
          </p:nvPr>
        </p:nvSpPr>
        <p:spPr/>
        <p:txBody>
          <a:bodyPr/>
          <a:lstStyle/>
          <a:p>
            <a:pPr algn="ctr"/>
            <a:r>
              <a:rPr lang="en-US" b="1" dirty="0"/>
              <a:t>Monthly Invoicing</a:t>
            </a:r>
          </a:p>
        </p:txBody>
      </p:sp>
      <p:pic>
        <p:nvPicPr>
          <p:cNvPr id="5" name="Picture 4">
            <a:extLst>
              <a:ext uri="{FF2B5EF4-FFF2-40B4-BE49-F238E27FC236}">
                <a16:creationId xmlns:a16="http://schemas.microsoft.com/office/drawing/2014/main" id="{62949655-FE46-4F77-8A85-9626DB54E776}"/>
              </a:ext>
            </a:extLst>
          </p:cNvPr>
          <p:cNvPicPr>
            <a:picLocks noChangeAspect="1"/>
          </p:cNvPicPr>
          <p:nvPr/>
        </p:nvPicPr>
        <p:blipFill rotWithShape="1">
          <a:blip r:embed="rId2"/>
          <a:srcRect l="-242" t="27516" r="242" b="2385"/>
          <a:stretch/>
        </p:blipFill>
        <p:spPr>
          <a:xfrm>
            <a:off x="2045487" y="5854987"/>
            <a:ext cx="6541449" cy="814369"/>
          </a:xfrm>
          <a:prstGeom prst="rect">
            <a:avLst/>
          </a:prstGeom>
        </p:spPr>
      </p:pic>
      <p:sp>
        <p:nvSpPr>
          <p:cNvPr id="4" name="TextBox 3">
            <a:extLst>
              <a:ext uri="{FF2B5EF4-FFF2-40B4-BE49-F238E27FC236}">
                <a16:creationId xmlns:a16="http://schemas.microsoft.com/office/drawing/2014/main" id="{A6A65A36-593A-4444-9097-9791126082B2}"/>
              </a:ext>
            </a:extLst>
          </p:cNvPr>
          <p:cNvSpPr txBox="1"/>
          <p:nvPr/>
        </p:nvSpPr>
        <p:spPr>
          <a:xfrm>
            <a:off x="1880558" y="4140679"/>
            <a:ext cx="595223" cy="369332"/>
          </a:xfrm>
          <a:prstGeom prst="rect">
            <a:avLst/>
          </a:prstGeom>
          <a:solidFill>
            <a:schemeClr val="bg1"/>
          </a:solid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3476A86C-D11B-4A15-9583-383D456939CC}"/>
              </a:ext>
            </a:extLst>
          </p:cNvPr>
          <p:cNvPicPr>
            <a:picLocks noChangeAspect="1"/>
          </p:cNvPicPr>
          <p:nvPr/>
        </p:nvPicPr>
        <p:blipFill rotWithShape="1">
          <a:blip r:embed="rId3"/>
          <a:srcRect t="2977" b="10485"/>
          <a:stretch/>
        </p:blipFill>
        <p:spPr>
          <a:xfrm>
            <a:off x="1880558" y="1539908"/>
            <a:ext cx="6915150" cy="4378865"/>
          </a:xfrm>
          <a:prstGeom prst="rect">
            <a:avLst/>
          </a:prstGeom>
          <a:ln w="15875">
            <a:solidFill>
              <a:schemeClr val="tx1"/>
            </a:solidFill>
          </a:ln>
        </p:spPr>
      </p:pic>
      <p:sp>
        <p:nvSpPr>
          <p:cNvPr id="6" name="Rectangle 5">
            <a:extLst>
              <a:ext uri="{FF2B5EF4-FFF2-40B4-BE49-F238E27FC236}">
                <a16:creationId xmlns:a16="http://schemas.microsoft.com/office/drawing/2014/main" id="{B23447AB-946A-4CA0-B514-DB53F6998B96}"/>
              </a:ext>
            </a:extLst>
          </p:cNvPr>
          <p:cNvSpPr/>
          <p:nvPr/>
        </p:nvSpPr>
        <p:spPr>
          <a:xfrm>
            <a:off x="5316212" y="2852593"/>
            <a:ext cx="1238865" cy="541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923D9D-8321-455D-ACDD-89A2562254C0}"/>
              </a:ext>
            </a:extLst>
          </p:cNvPr>
          <p:cNvSpPr/>
          <p:nvPr/>
        </p:nvSpPr>
        <p:spPr>
          <a:xfrm>
            <a:off x="4257674" y="2951893"/>
            <a:ext cx="3280529" cy="276999"/>
          </a:xfrm>
          <a:prstGeom prst="rect">
            <a:avLst/>
          </a:prstGeom>
          <a:noFill/>
        </p:spPr>
        <p:txBody>
          <a:bodyPr wrap="square" lIns="91440" tIns="45720" rIns="91440" bIns="45720">
            <a:spAutoFit/>
          </a:bodyPr>
          <a:lstStyle/>
          <a:p>
            <a:pPr algn="ctr"/>
            <a:r>
              <a:rPr lang="en-US" sz="1200" b="1" cap="none" spc="0" dirty="0">
                <a:ln w="0"/>
                <a:solidFill>
                  <a:schemeClr val="tx1"/>
                </a:solidFill>
                <a:effectLst>
                  <a:outerShdw blurRad="38100" dist="19050" dir="2700000" algn="tl" rotWithShape="0">
                    <a:schemeClr val="dk1">
                      <a:alpha val="40000"/>
                    </a:schemeClr>
                  </a:outerShdw>
                </a:effectLst>
                <a:latin typeface="+mj-lt"/>
              </a:rPr>
              <a:t>PI Information</a:t>
            </a:r>
          </a:p>
        </p:txBody>
      </p:sp>
      <p:sp>
        <p:nvSpPr>
          <p:cNvPr id="9" name="Rectangle 8">
            <a:extLst>
              <a:ext uri="{FF2B5EF4-FFF2-40B4-BE49-F238E27FC236}">
                <a16:creationId xmlns:a16="http://schemas.microsoft.com/office/drawing/2014/main" id="{CA82E949-E2B7-4AF6-817A-24826F60241F}"/>
              </a:ext>
            </a:extLst>
          </p:cNvPr>
          <p:cNvSpPr/>
          <p:nvPr/>
        </p:nvSpPr>
        <p:spPr>
          <a:xfrm>
            <a:off x="2017965" y="1551157"/>
            <a:ext cx="953729" cy="2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782FD6-7BDD-4271-904D-B3DC59389FAC}"/>
              </a:ext>
            </a:extLst>
          </p:cNvPr>
          <p:cNvSpPr/>
          <p:nvPr/>
        </p:nvSpPr>
        <p:spPr>
          <a:xfrm>
            <a:off x="1090235" y="1562406"/>
            <a:ext cx="2809187" cy="277000"/>
          </a:xfrm>
          <a:prstGeom prst="rect">
            <a:avLst/>
          </a:prstGeom>
          <a:noFill/>
        </p:spPr>
        <p:txBody>
          <a:bodyPr wrap="square" lIns="91440" tIns="45720" rIns="91440" bIns="45720">
            <a:spAutoFit/>
          </a:bodyPr>
          <a:lstStyle/>
          <a:p>
            <a:pPr algn="ctr"/>
            <a:r>
              <a:rPr lang="en-US" sz="1200" b="1" dirty="0">
                <a:ln w="0"/>
                <a:effectLst>
                  <a:outerShdw blurRad="38100" dist="19050" dir="2700000" algn="tl" rotWithShape="0">
                    <a:schemeClr val="dk1">
                      <a:alpha val="40000"/>
                    </a:schemeClr>
                  </a:outerShdw>
                </a:effectLst>
                <a:latin typeface="+mj-lt"/>
              </a:rPr>
              <a:t>PI Last Name</a:t>
            </a:r>
            <a:endParaRPr lang="en-US" sz="1200" b="1" cap="none" spc="0" dirty="0">
              <a:ln w="0"/>
              <a:solidFill>
                <a:schemeClr val="tx1"/>
              </a:solidFill>
              <a:effectLst>
                <a:outerShdw blurRad="38100" dist="19050" dir="2700000" algn="tl" rotWithShape="0">
                  <a:schemeClr val="dk1">
                    <a:alpha val="40000"/>
                  </a:schemeClr>
                </a:outerShdw>
              </a:effectLst>
              <a:latin typeface="+mj-lt"/>
            </a:endParaRPr>
          </a:p>
        </p:txBody>
      </p:sp>
      <p:sp>
        <p:nvSpPr>
          <p:cNvPr id="10" name="Rectangle 9">
            <a:extLst>
              <a:ext uri="{FF2B5EF4-FFF2-40B4-BE49-F238E27FC236}">
                <a16:creationId xmlns:a16="http://schemas.microsoft.com/office/drawing/2014/main" id="{B782ABF7-FD12-4192-8810-BC14F64003DE}"/>
              </a:ext>
            </a:extLst>
          </p:cNvPr>
          <p:cNvSpPr/>
          <p:nvPr/>
        </p:nvSpPr>
        <p:spPr>
          <a:xfrm>
            <a:off x="2027490" y="3915688"/>
            <a:ext cx="633922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F94864-173E-4247-8829-6DFDD64BA1C6}"/>
              </a:ext>
            </a:extLst>
          </p:cNvPr>
          <p:cNvSpPr/>
          <p:nvPr/>
        </p:nvSpPr>
        <p:spPr>
          <a:xfrm>
            <a:off x="3519133" y="3973396"/>
            <a:ext cx="3355941" cy="253916"/>
          </a:xfrm>
          <a:prstGeom prst="rect">
            <a:avLst/>
          </a:prstGeom>
          <a:noFill/>
        </p:spPr>
        <p:txBody>
          <a:bodyPr wrap="square" lIns="91440" tIns="45720" rIns="91440" bIns="45720">
            <a:spAutoFit/>
          </a:bodyPr>
          <a:lstStyle/>
          <a:p>
            <a:pPr algn="ctr"/>
            <a:r>
              <a:rPr lang="en-US" sz="1050" b="1" cap="none" spc="0" dirty="0">
                <a:ln w="0"/>
                <a:solidFill>
                  <a:schemeClr val="tx1"/>
                </a:solidFill>
                <a:effectLst>
                  <a:outerShdw blurRad="38100" dist="19050" dir="2700000" algn="tl" rotWithShape="0">
                    <a:schemeClr val="dk1">
                      <a:alpha val="40000"/>
                    </a:schemeClr>
                  </a:outerShdw>
                </a:effectLst>
                <a:latin typeface="+mj-lt"/>
              </a:rPr>
              <a:t>Name and IO # of all studies</a:t>
            </a:r>
          </a:p>
        </p:txBody>
      </p:sp>
    </p:spTree>
    <p:extLst>
      <p:ext uri="{BB962C8B-B14F-4D97-AF65-F5344CB8AC3E}">
        <p14:creationId xmlns:p14="http://schemas.microsoft.com/office/powerpoint/2010/main" val="2562268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Priorities</a:t>
            </a:r>
          </a:p>
        </p:txBody>
      </p:sp>
      <p:sp>
        <p:nvSpPr>
          <p:cNvPr id="3" name="Content Placeholder 2"/>
          <p:cNvSpPr>
            <a:spLocks noGrp="1"/>
          </p:cNvSpPr>
          <p:nvPr>
            <p:ph idx="1"/>
          </p:nvPr>
        </p:nvSpPr>
        <p:spPr>
          <a:xfrm>
            <a:off x="838200" y="1580705"/>
            <a:ext cx="10515600" cy="4391470"/>
          </a:xfrm>
        </p:spPr>
        <p:txBody>
          <a:bodyPr>
            <a:normAutofit lnSpcReduction="10000"/>
          </a:bodyPr>
          <a:lstStyle/>
          <a:p>
            <a:pPr marL="0" indent="0">
              <a:buNone/>
            </a:pPr>
            <a:r>
              <a:rPr lang="en-US" dirty="0"/>
              <a:t>I. Growing research professionals</a:t>
            </a:r>
          </a:p>
          <a:p>
            <a:pPr lvl="1"/>
            <a:r>
              <a:rPr lang="en-US" dirty="0"/>
              <a:t>Hire the right candidates</a:t>
            </a:r>
          </a:p>
          <a:p>
            <a:pPr lvl="1"/>
            <a:r>
              <a:rPr lang="en-US" dirty="0"/>
              <a:t>Rapid onboarding</a:t>
            </a:r>
          </a:p>
          <a:p>
            <a:pPr lvl="1"/>
            <a:r>
              <a:rPr lang="en-US" dirty="0"/>
              <a:t>Shadow, Assignments</a:t>
            </a:r>
          </a:p>
          <a:p>
            <a:pPr lvl="1"/>
            <a:r>
              <a:rPr lang="en-US" dirty="0"/>
              <a:t>Ecosystem, Apprentices become mentors </a:t>
            </a:r>
          </a:p>
          <a:p>
            <a:pPr marL="0" indent="0">
              <a:buNone/>
            </a:pPr>
            <a:r>
              <a:rPr lang="en-US" dirty="0"/>
              <a:t>II. Supporting researchers </a:t>
            </a:r>
          </a:p>
          <a:p>
            <a:pPr lvl="1"/>
            <a:r>
              <a:rPr lang="en-US" dirty="0"/>
              <a:t>FY25 total average/month = 950</a:t>
            </a:r>
          </a:p>
          <a:p>
            <a:pPr lvl="1"/>
            <a:r>
              <a:rPr lang="en-US" dirty="0"/>
              <a:t>Assist onboarding Investigator’s staff</a:t>
            </a:r>
          </a:p>
          <a:p>
            <a:pPr lvl="1"/>
            <a:r>
              <a:rPr lang="en-US" dirty="0"/>
              <a:t>Train your </a:t>
            </a:r>
            <a:r>
              <a:rPr lang="en-US" u="sng" dirty="0"/>
              <a:t>newly</a:t>
            </a:r>
            <a:r>
              <a:rPr lang="en-US" dirty="0"/>
              <a:t> hired or less </a:t>
            </a:r>
            <a:r>
              <a:rPr lang="en-US" u="sng" dirty="0"/>
              <a:t>experienced</a:t>
            </a:r>
            <a:r>
              <a:rPr lang="en-US" dirty="0"/>
              <a:t> research staff/coordinator.</a:t>
            </a:r>
          </a:p>
          <a:p>
            <a:pPr lvl="1"/>
            <a:r>
              <a:rPr lang="en-US" dirty="0"/>
              <a:t>Provide </a:t>
            </a:r>
            <a:r>
              <a:rPr lang="en-US" u="sng" dirty="0"/>
              <a:t>ongoing</a:t>
            </a:r>
            <a:r>
              <a:rPr lang="en-US" dirty="0"/>
              <a:t> support.</a:t>
            </a:r>
          </a:p>
          <a:p>
            <a:pPr marL="0" indent="0">
              <a:buNone/>
            </a:pPr>
            <a:r>
              <a:rPr lang="en-US" dirty="0"/>
              <a:t>III. Fiscal responsibilities</a:t>
            </a:r>
          </a:p>
          <a:p>
            <a:pPr lvl="2"/>
            <a:endParaRPr lang="en-US" dirty="0"/>
          </a:p>
          <a:p>
            <a:endParaRPr lang="en-US" dirty="0"/>
          </a:p>
        </p:txBody>
      </p:sp>
      <p:pic>
        <p:nvPicPr>
          <p:cNvPr id="5" name="Picture 4">
            <a:extLst>
              <a:ext uri="{FF2B5EF4-FFF2-40B4-BE49-F238E27FC236}">
                <a16:creationId xmlns:a16="http://schemas.microsoft.com/office/drawing/2014/main" id="{99949335-C140-4A9C-BA06-BF941E090E64}"/>
              </a:ext>
            </a:extLst>
          </p:cNvPr>
          <p:cNvPicPr>
            <a:picLocks noChangeAspect="1"/>
          </p:cNvPicPr>
          <p:nvPr/>
        </p:nvPicPr>
        <p:blipFill>
          <a:blip r:embed="rId2"/>
          <a:stretch>
            <a:fillRect/>
          </a:stretch>
        </p:blipFill>
        <p:spPr>
          <a:xfrm>
            <a:off x="7401360" y="1457676"/>
            <a:ext cx="4730497" cy="2429339"/>
          </a:xfrm>
          <a:prstGeom prst="rect">
            <a:avLst/>
          </a:prstGeom>
        </p:spPr>
      </p:pic>
    </p:spTree>
    <p:extLst>
      <p:ext uri="{BB962C8B-B14F-4D97-AF65-F5344CB8AC3E}">
        <p14:creationId xmlns:p14="http://schemas.microsoft.com/office/powerpoint/2010/main" val="42643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F6AED-A7A3-4354-AD7A-59ACA497AD41}"/>
              </a:ext>
            </a:extLst>
          </p:cNvPr>
          <p:cNvSpPr>
            <a:spLocks noGrp="1"/>
          </p:cNvSpPr>
          <p:nvPr>
            <p:ph type="title"/>
          </p:nvPr>
        </p:nvSpPr>
        <p:spPr/>
        <p:txBody>
          <a:bodyPr/>
          <a:lstStyle/>
          <a:p>
            <a:pPr algn="ctr"/>
            <a:r>
              <a:rPr lang="en-US" b="1" dirty="0"/>
              <a:t>ICTR Programs</a:t>
            </a:r>
          </a:p>
        </p:txBody>
      </p:sp>
      <p:sp>
        <p:nvSpPr>
          <p:cNvPr id="3" name="Content Placeholder 2">
            <a:extLst>
              <a:ext uri="{FF2B5EF4-FFF2-40B4-BE49-F238E27FC236}">
                <a16:creationId xmlns:a16="http://schemas.microsoft.com/office/drawing/2014/main" id="{F5C16FB2-E98C-4B25-85F5-A8D1DBE09F29}"/>
              </a:ext>
            </a:extLst>
          </p:cNvPr>
          <p:cNvSpPr>
            <a:spLocks noGrp="1"/>
          </p:cNvSpPr>
          <p:nvPr>
            <p:ph sz="half" idx="1"/>
          </p:nvPr>
        </p:nvSpPr>
        <p:spPr/>
        <p:txBody>
          <a:bodyPr>
            <a:normAutofit fontScale="47500" lnSpcReduction="20000"/>
          </a:bodyPr>
          <a:lstStyle/>
          <a:p>
            <a:pPr lvl="0"/>
            <a:r>
              <a:rPr lang="en-US" sz="3400" dirty="0"/>
              <a:t>Accelerated Translational Incubator Pilot (ATIP) Program</a:t>
            </a:r>
          </a:p>
          <a:p>
            <a:pPr lvl="0"/>
            <a:r>
              <a:rPr lang="en-US" sz="3400" dirty="0"/>
              <a:t>Kaiser Permanente- JHM Pilot Program</a:t>
            </a:r>
          </a:p>
          <a:p>
            <a:pPr lvl="0"/>
            <a:r>
              <a:rPr lang="en-US" sz="3400" dirty="0">
                <a:solidFill>
                  <a:srgbClr val="FF0000"/>
                </a:solidFill>
              </a:rPr>
              <a:t>Clinical Research Units (CRUs)</a:t>
            </a:r>
          </a:p>
          <a:p>
            <a:pPr lvl="0"/>
            <a:r>
              <a:rPr lang="en-US" sz="3400" dirty="0"/>
              <a:t>ClinicalTrials.gov Support</a:t>
            </a:r>
          </a:p>
          <a:p>
            <a:pPr lvl="0"/>
            <a:r>
              <a:rPr lang="en-US" sz="3400" dirty="0"/>
              <a:t>Community Collaboration Core</a:t>
            </a:r>
          </a:p>
          <a:p>
            <a:pPr lvl="0"/>
            <a:r>
              <a:rPr lang="en-US" sz="3400" dirty="0"/>
              <a:t>Henrietta Lacks Events</a:t>
            </a:r>
          </a:p>
          <a:p>
            <a:r>
              <a:rPr lang="en-US" sz="3400" dirty="0"/>
              <a:t>CCDA (Core for Clinical Research Data Acquisition)</a:t>
            </a:r>
          </a:p>
          <a:p>
            <a:pPr lvl="0"/>
            <a:r>
              <a:rPr lang="en-US" sz="3400" dirty="0"/>
              <a:t>Drug Discovery and Development (D3) Program</a:t>
            </a:r>
          </a:p>
          <a:p>
            <a:pPr lvl="0"/>
            <a:r>
              <a:rPr lang="en-US" sz="3400" dirty="0"/>
              <a:t>Education and Career Training – K12, Predoc T</a:t>
            </a:r>
          </a:p>
          <a:p>
            <a:pPr lvl="0"/>
            <a:r>
              <a:rPr lang="en-US" sz="3400" dirty="0"/>
              <a:t>BIRCWH NIH Training Program</a:t>
            </a:r>
          </a:p>
          <a:p>
            <a:r>
              <a:rPr lang="en-US" sz="3400" dirty="0"/>
              <a:t>ICTR Biostatistics Program and Johns Hopkins Biostatistics Center (JHBC)</a:t>
            </a:r>
          </a:p>
          <a:p>
            <a:r>
              <a:rPr lang="en-US" sz="3400" dirty="0"/>
              <a:t>Core Lab</a:t>
            </a:r>
          </a:p>
          <a:p>
            <a:r>
              <a:rPr lang="en-US" sz="3400" dirty="0"/>
              <a:t>Exercise and Body Composition Core</a:t>
            </a:r>
          </a:p>
          <a:p>
            <a:endParaRPr lang="en-US" dirty="0"/>
          </a:p>
        </p:txBody>
      </p:sp>
      <p:sp>
        <p:nvSpPr>
          <p:cNvPr id="4" name="Content Placeholder 3">
            <a:extLst>
              <a:ext uri="{FF2B5EF4-FFF2-40B4-BE49-F238E27FC236}">
                <a16:creationId xmlns:a16="http://schemas.microsoft.com/office/drawing/2014/main" id="{31026CEA-051B-4AAA-A4A5-6FD9D9F83E1E}"/>
              </a:ext>
            </a:extLst>
          </p:cNvPr>
          <p:cNvSpPr>
            <a:spLocks noGrp="1"/>
          </p:cNvSpPr>
          <p:nvPr>
            <p:ph sz="half" idx="2"/>
          </p:nvPr>
        </p:nvSpPr>
        <p:spPr/>
        <p:txBody>
          <a:bodyPr>
            <a:normAutofit fontScale="47500" lnSpcReduction="20000"/>
          </a:bodyPr>
          <a:lstStyle/>
          <a:p>
            <a:pPr lvl="0"/>
            <a:r>
              <a:rPr lang="en-US" sz="3500" dirty="0"/>
              <a:t>Johns Hopkins Clinical Research Network (JHCRN)</a:t>
            </a:r>
          </a:p>
          <a:p>
            <a:pPr lvl="0"/>
            <a:r>
              <a:rPr lang="en-US" sz="3500" dirty="0"/>
              <a:t>OpenSpecimen (Biospecimen IT)</a:t>
            </a:r>
          </a:p>
          <a:p>
            <a:pPr lvl="0"/>
            <a:r>
              <a:rPr lang="en-US" sz="3500" dirty="0"/>
              <a:t>TriNetX</a:t>
            </a:r>
          </a:p>
          <a:p>
            <a:pPr lvl="0"/>
            <a:r>
              <a:rPr lang="en-US" sz="3500" dirty="0"/>
              <a:t>PaTH PCORNet PCORI program</a:t>
            </a:r>
          </a:p>
          <a:p>
            <a:pPr lvl="0"/>
            <a:r>
              <a:rPr lang="en-US" sz="3500" dirty="0">
                <a:solidFill>
                  <a:srgbClr val="FF0000"/>
                </a:solidFill>
              </a:rPr>
              <a:t>Research Coordinator Support Service (RCSS)</a:t>
            </a:r>
          </a:p>
          <a:p>
            <a:pPr lvl="0"/>
            <a:r>
              <a:rPr lang="en-US" sz="3500" dirty="0"/>
              <a:t>Data Managers Interest Group</a:t>
            </a:r>
          </a:p>
          <a:p>
            <a:pPr lvl="0"/>
            <a:r>
              <a:rPr lang="en-US" sz="3500" dirty="0">
                <a:solidFill>
                  <a:srgbClr val="FF0000"/>
                </a:solidFill>
              </a:rPr>
              <a:t>Research Electronic Data Capture (REDCap)</a:t>
            </a:r>
          </a:p>
          <a:p>
            <a:pPr lvl="0"/>
            <a:r>
              <a:rPr lang="en-US" sz="3500" dirty="0"/>
              <a:t>Research Ethics and Regulatory Consultations</a:t>
            </a:r>
          </a:p>
          <a:p>
            <a:r>
              <a:rPr lang="en-US" sz="3500" dirty="0">
                <a:solidFill>
                  <a:srgbClr val="FF0000"/>
                </a:solidFill>
              </a:rPr>
              <a:t>Recruitment Innovation Unit (RIU)</a:t>
            </a:r>
          </a:p>
          <a:p>
            <a:pPr lvl="0"/>
            <a:r>
              <a:rPr lang="en-US" sz="3500" dirty="0"/>
              <a:t>Research Nutrition</a:t>
            </a:r>
          </a:p>
          <a:p>
            <a:r>
              <a:rPr lang="en-US" sz="3500" dirty="0"/>
              <a:t>ICTR Research Studio Consultations</a:t>
            </a:r>
          </a:p>
          <a:p>
            <a:pPr lvl="0"/>
            <a:r>
              <a:rPr lang="en-US" sz="3500" dirty="0"/>
              <a:t>Trial Assistance Program</a:t>
            </a:r>
          </a:p>
          <a:p>
            <a:pPr lvl="0"/>
            <a:r>
              <a:rPr lang="en-US" sz="3500" dirty="0"/>
              <a:t>Trial Innovation Unit (TIU)</a:t>
            </a:r>
          </a:p>
          <a:p>
            <a:endParaRPr lang="en-US" dirty="0"/>
          </a:p>
        </p:txBody>
      </p:sp>
    </p:spTree>
    <p:extLst>
      <p:ext uri="{BB962C8B-B14F-4D97-AF65-F5344CB8AC3E}">
        <p14:creationId xmlns:p14="http://schemas.microsoft.com/office/powerpoint/2010/main" val="2015868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078-79F3-4694-8161-C9C00C97799E}"/>
              </a:ext>
            </a:extLst>
          </p:cNvPr>
          <p:cNvSpPr>
            <a:spLocks noGrp="1"/>
          </p:cNvSpPr>
          <p:nvPr>
            <p:ph type="ctrTitle"/>
          </p:nvPr>
        </p:nvSpPr>
        <p:spPr>
          <a:xfrm>
            <a:off x="274863" y="5392057"/>
            <a:ext cx="11438165" cy="706097"/>
          </a:xfrm>
        </p:spPr>
        <p:txBody>
          <a:bodyPr>
            <a:normAutofit fontScale="90000"/>
          </a:bodyPr>
          <a:lstStyle/>
          <a:p>
            <a:r>
              <a:rPr lang="en-US" dirty="0"/>
              <a:t>Research Personnel Onboarding Program (RPOP)</a:t>
            </a:r>
          </a:p>
        </p:txBody>
      </p:sp>
    </p:spTree>
    <p:extLst>
      <p:ext uri="{BB962C8B-B14F-4D97-AF65-F5344CB8AC3E}">
        <p14:creationId xmlns:p14="http://schemas.microsoft.com/office/powerpoint/2010/main" val="917494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A08-4020-400D-B40C-3DCBDB1FC8F1}"/>
              </a:ext>
            </a:extLst>
          </p:cNvPr>
          <p:cNvSpPr>
            <a:spLocks noGrp="1"/>
          </p:cNvSpPr>
          <p:nvPr>
            <p:ph type="title"/>
          </p:nvPr>
        </p:nvSpPr>
        <p:spPr/>
        <p:txBody>
          <a:bodyPr/>
          <a:lstStyle/>
          <a:p>
            <a:pPr algn="ctr"/>
            <a:r>
              <a:rPr lang="en-US" b="1" dirty="0"/>
              <a:t>How to Connect with Us</a:t>
            </a:r>
          </a:p>
        </p:txBody>
      </p:sp>
      <p:sp>
        <p:nvSpPr>
          <p:cNvPr id="3" name="Content Placeholder 2">
            <a:extLst>
              <a:ext uri="{FF2B5EF4-FFF2-40B4-BE49-F238E27FC236}">
                <a16:creationId xmlns:a16="http://schemas.microsoft.com/office/drawing/2014/main" id="{E33258BE-633A-4B02-9740-7ECBD5B94766}"/>
              </a:ext>
            </a:extLst>
          </p:cNvPr>
          <p:cNvSpPr>
            <a:spLocks noGrp="1"/>
          </p:cNvSpPr>
          <p:nvPr>
            <p:ph idx="1"/>
          </p:nvPr>
        </p:nvSpPr>
        <p:spPr>
          <a:xfrm>
            <a:off x="7911965" y="1736145"/>
            <a:ext cx="4090738" cy="4109323"/>
          </a:xfrm>
        </p:spPr>
        <p:txBody>
          <a:bodyPr/>
          <a:lstStyle/>
          <a:p>
            <a:r>
              <a:rPr lang="en-US" dirty="0">
                <a:hlinkClick r:id="rId2"/>
              </a:rPr>
              <a:t>https://ictr.johnshopkins.edu/service/study-conduct/rcss/onboarding-program/</a:t>
            </a:r>
            <a:endParaRPr lang="en-US" dirty="0"/>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E1DAAE1-05B0-4E1E-9056-2B780C762DCB}"/>
              </a:ext>
            </a:extLst>
          </p:cNvPr>
          <p:cNvPicPr>
            <a:picLocks noChangeAspect="1"/>
          </p:cNvPicPr>
          <p:nvPr/>
        </p:nvPicPr>
        <p:blipFill>
          <a:blip r:embed="rId3"/>
          <a:stretch>
            <a:fillRect/>
          </a:stretch>
        </p:blipFill>
        <p:spPr>
          <a:xfrm>
            <a:off x="838200" y="1576987"/>
            <a:ext cx="6819900" cy="5074376"/>
          </a:xfrm>
          <a:prstGeom prst="rect">
            <a:avLst/>
          </a:prstGeom>
        </p:spPr>
      </p:pic>
      <p:sp>
        <p:nvSpPr>
          <p:cNvPr id="7" name="Oval 6">
            <a:extLst>
              <a:ext uri="{FF2B5EF4-FFF2-40B4-BE49-F238E27FC236}">
                <a16:creationId xmlns:a16="http://schemas.microsoft.com/office/drawing/2014/main" id="{33D7973D-7A1A-45CA-A53F-DDB375988D0B}"/>
              </a:ext>
            </a:extLst>
          </p:cNvPr>
          <p:cNvSpPr/>
          <p:nvPr/>
        </p:nvSpPr>
        <p:spPr>
          <a:xfrm>
            <a:off x="6096000" y="6202880"/>
            <a:ext cx="1504950" cy="381001"/>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4FF4637-1AA2-4D4E-B999-9505AD4D0E74}"/>
              </a:ext>
            </a:extLst>
          </p:cNvPr>
          <p:cNvPicPr>
            <a:picLocks noChangeAspect="1"/>
          </p:cNvPicPr>
          <p:nvPr/>
        </p:nvPicPr>
        <p:blipFill>
          <a:blip r:embed="rId4"/>
          <a:stretch>
            <a:fillRect/>
          </a:stretch>
        </p:blipFill>
        <p:spPr>
          <a:xfrm>
            <a:off x="10544892" y="4876204"/>
            <a:ext cx="962929" cy="969264"/>
          </a:xfrm>
          <a:prstGeom prst="rect">
            <a:avLst/>
          </a:prstGeom>
        </p:spPr>
      </p:pic>
    </p:spTree>
    <p:extLst>
      <p:ext uri="{BB962C8B-B14F-4D97-AF65-F5344CB8AC3E}">
        <p14:creationId xmlns:p14="http://schemas.microsoft.com/office/powerpoint/2010/main" val="473203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BB7B-BBF8-4B67-B949-A966D9237F55}"/>
              </a:ext>
            </a:extLst>
          </p:cNvPr>
          <p:cNvSpPr>
            <a:spLocks noGrp="1"/>
          </p:cNvSpPr>
          <p:nvPr>
            <p:ph type="title"/>
          </p:nvPr>
        </p:nvSpPr>
        <p:spPr/>
        <p:txBody>
          <a:bodyPr/>
          <a:lstStyle/>
          <a:p>
            <a:pPr algn="ctr"/>
            <a:r>
              <a:rPr lang="en-US" b="1" dirty="0"/>
              <a:t>Research Personnel Onboarding Program</a:t>
            </a:r>
          </a:p>
        </p:txBody>
      </p:sp>
      <p:sp>
        <p:nvSpPr>
          <p:cNvPr id="3" name="Content Placeholder 2">
            <a:extLst>
              <a:ext uri="{FF2B5EF4-FFF2-40B4-BE49-F238E27FC236}">
                <a16:creationId xmlns:a16="http://schemas.microsoft.com/office/drawing/2014/main" id="{AF4882ED-E7A4-4CE9-8A7D-A5183332EA26}"/>
              </a:ext>
            </a:extLst>
          </p:cNvPr>
          <p:cNvSpPr>
            <a:spLocks noGrp="1"/>
          </p:cNvSpPr>
          <p:nvPr>
            <p:ph idx="1"/>
          </p:nvPr>
        </p:nvSpPr>
        <p:spPr>
          <a:xfrm>
            <a:off x="838200" y="1580705"/>
            <a:ext cx="10515600" cy="4688120"/>
          </a:xfrm>
        </p:spPr>
        <p:txBody>
          <a:bodyPr>
            <a:normAutofit/>
          </a:bodyPr>
          <a:lstStyle/>
          <a:p>
            <a:r>
              <a:rPr lang="en-US" dirty="0"/>
              <a:t>Support Principal Investigators, Managers</a:t>
            </a:r>
          </a:p>
          <a:p>
            <a:pPr lvl="1"/>
            <a:r>
              <a:rPr lang="en-US" dirty="0"/>
              <a:t>Rapidly and efficiently onboard their inexperienced clinical research personnel with an Ongoing support</a:t>
            </a:r>
          </a:p>
          <a:p>
            <a:r>
              <a:rPr lang="en-US" dirty="0"/>
              <a:t>Quality of work </a:t>
            </a:r>
            <a:r>
              <a:rPr lang="en-US" dirty="0">
                <a:sym typeface="Wingdings" panose="05000000000000000000" pitchFamily="2" charset="2"/>
              </a:rPr>
              <a:t> </a:t>
            </a:r>
            <a:r>
              <a:rPr lang="en-US" dirty="0"/>
              <a:t>Multiple Requests to train CRCs</a:t>
            </a:r>
          </a:p>
          <a:p>
            <a:r>
              <a:rPr lang="en-US" dirty="0"/>
              <a:t>Launched in September 2022 as a pilot</a:t>
            </a:r>
          </a:p>
          <a:p>
            <a:r>
              <a:rPr lang="en-US" dirty="0"/>
              <a:t>Requests to onboard Sr. CRCs, Research Managers, Fellows</a:t>
            </a:r>
          </a:p>
          <a:p>
            <a:pPr lvl="1"/>
            <a:r>
              <a:rPr lang="en-US" dirty="0"/>
              <a:t>Little/no experience in research</a:t>
            </a:r>
          </a:p>
          <a:p>
            <a:pPr lvl="1"/>
            <a:r>
              <a:rPr lang="en-US" dirty="0"/>
              <a:t>Little/no experience at JHU</a:t>
            </a:r>
          </a:p>
        </p:txBody>
      </p:sp>
    </p:spTree>
    <p:extLst>
      <p:ext uri="{BB962C8B-B14F-4D97-AF65-F5344CB8AC3E}">
        <p14:creationId xmlns:p14="http://schemas.microsoft.com/office/powerpoint/2010/main" val="11824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BB7B-BBF8-4B67-B949-A966D9237F55}"/>
              </a:ext>
            </a:extLst>
          </p:cNvPr>
          <p:cNvSpPr>
            <a:spLocks noGrp="1"/>
          </p:cNvSpPr>
          <p:nvPr>
            <p:ph type="title"/>
          </p:nvPr>
        </p:nvSpPr>
        <p:spPr/>
        <p:txBody>
          <a:bodyPr/>
          <a:lstStyle/>
          <a:p>
            <a:pPr algn="ctr"/>
            <a:r>
              <a:rPr lang="en-US" b="1" dirty="0"/>
              <a:t>Research Personnel Onboarding Program</a:t>
            </a:r>
          </a:p>
        </p:txBody>
      </p:sp>
      <p:sp>
        <p:nvSpPr>
          <p:cNvPr id="3" name="Content Placeholder 2">
            <a:extLst>
              <a:ext uri="{FF2B5EF4-FFF2-40B4-BE49-F238E27FC236}">
                <a16:creationId xmlns:a16="http://schemas.microsoft.com/office/drawing/2014/main" id="{AF4882ED-E7A4-4CE9-8A7D-A5183332EA26}"/>
              </a:ext>
            </a:extLst>
          </p:cNvPr>
          <p:cNvSpPr>
            <a:spLocks noGrp="1"/>
          </p:cNvSpPr>
          <p:nvPr>
            <p:ph idx="1"/>
          </p:nvPr>
        </p:nvSpPr>
        <p:spPr/>
        <p:txBody>
          <a:bodyPr>
            <a:normAutofit/>
          </a:bodyPr>
          <a:lstStyle/>
          <a:p>
            <a:r>
              <a:rPr lang="en-US" dirty="0"/>
              <a:t>When?</a:t>
            </a:r>
          </a:p>
          <a:p>
            <a:pPr lvl="1"/>
            <a:r>
              <a:rPr lang="en-US" dirty="0"/>
              <a:t>As early as Day 1</a:t>
            </a:r>
          </a:p>
          <a:p>
            <a:r>
              <a:rPr lang="en-US" dirty="0"/>
              <a:t>Where?</a:t>
            </a:r>
          </a:p>
          <a:p>
            <a:pPr lvl="1"/>
            <a:r>
              <a:rPr lang="en-US" dirty="0"/>
              <a:t>Online courses, “Why”, unscheduled</a:t>
            </a:r>
          </a:p>
          <a:p>
            <a:pPr lvl="1"/>
            <a:r>
              <a:rPr lang="en-US" dirty="0"/>
              <a:t>Instructor-Led trainings, scheduled</a:t>
            </a:r>
          </a:p>
          <a:p>
            <a:pPr lvl="1"/>
            <a:r>
              <a:rPr lang="en-US" dirty="0"/>
              <a:t>1:1 mentoring sessions “How”, scheduled</a:t>
            </a:r>
          </a:p>
          <a:p>
            <a:r>
              <a:rPr lang="en-US" dirty="0"/>
              <a:t>Why?</a:t>
            </a:r>
          </a:p>
          <a:p>
            <a:pPr lvl="1"/>
            <a:r>
              <a:rPr lang="en-US" dirty="0"/>
              <a:t>RCSS has trained 61 coordinators since 2012</a:t>
            </a:r>
          </a:p>
          <a:p>
            <a:pPr lvl="1"/>
            <a:r>
              <a:rPr lang="en-US" dirty="0"/>
              <a:t>Strong feedback (Survey data coming soon)</a:t>
            </a:r>
          </a:p>
          <a:p>
            <a:pPr marL="457200" lvl="1" indent="0">
              <a:buNone/>
            </a:pPr>
            <a:endParaRPr lang="en-US" dirty="0"/>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8236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0552-E1B8-465E-AA20-1F06501865F6}"/>
              </a:ext>
            </a:extLst>
          </p:cNvPr>
          <p:cNvSpPr>
            <a:spLocks noGrp="1"/>
          </p:cNvSpPr>
          <p:nvPr>
            <p:ph type="title"/>
          </p:nvPr>
        </p:nvSpPr>
        <p:spPr/>
        <p:txBody>
          <a:bodyPr/>
          <a:lstStyle/>
          <a:p>
            <a:pPr algn="ctr"/>
            <a:r>
              <a:rPr lang="en-US" b="1" dirty="0"/>
              <a:t>How? (SCOPE of Work)</a:t>
            </a:r>
          </a:p>
        </p:txBody>
      </p:sp>
      <p:sp>
        <p:nvSpPr>
          <p:cNvPr id="3" name="Content Placeholder 2">
            <a:extLst>
              <a:ext uri="{FF2B5EF4-FFF2-40B4-BE49-F238E27FC236}">
                <a16:creationId xmlns:a16="http://schemas.microsoft.com/office/drawing/2014/main" id="{6BCCC38C-821C-4580-94B1-7C8A474FC763}"/>
              </a:ext>
            </a:extLst>
          </p:cNvPr>
          <p:cNvSpPr>
            <a:spLocks noGrp="1"/>
          </p:cNvSpPr>
          <p:nvPr>
            <p:ph idx="1"/>
          </p:nvPr>
        </p:nvSpPr>
        <p:spPr/>
        <p:txBody>
          <a:bodyPr>
            <a:normAutofit/>
          </a:bodyPr>
          <a:lstStyle/>
          <a:p>
            <a:r>
              <a:rPr lang="en-US" dirty="0"/>
              <a:t>Service request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PI’s need</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Study’s need</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Trainees' need</a:t>
            </a:r>
            <a:r>
              <a:rPr lang="en-US" dirty="0">
                <a:latin typeface="Calibri" panose="020F0502020204030204" pitchFamily="34" charset="0"/>
                <a:ea typeface="Calibri" panose="020F0502020204030204" pitchFamily="34" charset="0"/>
                <a:cs typeface="Times New Roman" panose="02020603050405020304" pitchFamily="18" charset="0"/>
              </a:rPr>
              <a:t> and future goals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dirty="0"/>
              <a:t>Plan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ersonalize a training plan </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Menu (0 - &gt;200) training hours</a:t>
            </a:r>
            <a:r>
              <a:rPr lang="en-US" dirty="0">
                <a:latin typeface="Calibri" panose="020F0502020204030204" pitchFamily="34" charset="0"/>
                <a:ea typeface="Calibri" panose="020F0502020204030204" pitchFamily="34" charset="0"/>
                <a:cs typeface="Times New Roman" panose="02020603050405020304" pitchFamily="18" charset="0"/>
              </a:rPr>
              <a:t>, online, and instructor-led</a:t>
            </a:r>
          </a:p>
          <a:p>
            <a:pPr marL="800100" lvl="1" indent="-342900">
              <a:lnSpc>
                <a:spcPct val="107000"/>
              </a:lnSpc>
              <a:spcBef>
                <a:spcPts val="0"/>
              </a:spcBef>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 (6-8) weeks, </a:t>
            </a:r>
            <a:r>
              <a:rPr lang="en-US" b="1" dirty="0">
                <a:effectLst/>
                <a:latin typeface="Calibri" panose="020F0502020204030204" pitchFamily="34" charset="0"/>
                <a:ea typeface="Calibri" panose="020F0502020204030204" pitchFamily="34" charset="0"/>
                <a:cs typeface="Times New Roman" panose="02020603050405020304" pitchFamily="18" charset="0"/>
              </a:rPr>
              <a:t>Interactive 1:1 onboarding sessions, </a:t>
            </a:r>
            <a:r>
              <a:rPr lang="en-US" b="1" dirty="0"/>
              <a:t>1-2 mentoring hrs./week</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Provide weekly PI and/or hiring </a:t>
            </a:r>
            <a:r>
              <a:rPr lang="en-US" dirty="0">
                <a:latin typeface="Calibri" panose="020F0502020204030204" pitchFamily="34" charset="0"/>
                <a:ea typeface="Calibri" panose="020F0502020204030204" pitchFamily="34" charset="0"/>
                <a:cs typeface="Times New Roman" panose="02020603050405020304" pitchFamily="18" charset="0"/>
              </a:rPr>
              <a:t>m</a:t>
            </a:r>
            <a:r>
              <a:rPr lang="en-US" dirty="0">
                <a:effectLst/>
                <a:latin typeface="Calibri" panose="020F0502020204030204" pitchFamily="34" charset="0"/>
                <a:ea typeface="Calibri" panose="020F0502020204030204" pitchFamily="34" charset="0"/>
                <a:cs typeface="Times New Roman" panose="02020603050405020304" pitchFamily="18" charset="0"/>
              </a:rPr>
              <a:t>anager updates</a:t>
            </a:r>
          </a:p>
        </p:txBody>
      </p:sp>
    </p:spTree>
    <p:extLst>
      <p:ext uri="{BB962C8B-B14F-4D97-AF65-F5344CB8AC3E}">
        <p14:creationId xmlns:p14="http://schemas.microsoft.com/office/powerpoint/2010/main" val="225537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BB7B-BBF8-4B67-B949-A966D9237F55}"/>
              </a:ext>
            </a:extLst>
          </p:cNvPr>
          <p:cNvSpPr>
            <a:spLocks noGrp="1"/>
          </p:cNvSpPr>
          <p:nvPr>
            <p:ph type="title"/>
          </p:nvPr>
        </p:nvSpPr>
        <p:spPr/>
        <p:txBody>
          <a:bodyPr/>
          <a:lstStyle/>
          <a:p>
            <a:pPr algn="ctr"/>
            <a:r>
              <a:rPr lang="en-US" b="1" dirty="0"/>
              <a:t>Available Trainings (200+ hrs.)</a:t>
            </a:r>
          </a:p>
        </p:txBody>
      </p:sp>
      <p:sp>
        <p:nvSpPr>
          <p:cNvPr id="3" name="Content Placeholder 2">
            <a:extLst>
              <a:ext uri="{FF2B5EF4-FFF2-40B4-BE49-F238E27FC236}">
                <a16:creationId xmlns:a16="http://schemas.microsoft.com/office/drawing/2014/main" id="{AF4882ED-E7A4-4CE9-8A7D-A5183332EA26}"/>
              </a:ext>
            </a:extLst>
          </p:cNvPr>
          <p:cNvSpPr>
            <a:spLocks noGrp="1"/>
          </p:cNvSpPr>
          <p:nvPr>
            <p:ph idx="1"/>
          </p:nvPr>
        </p:nvSpPr>
        <p:spPr>
          <a:xfrm>
            <a:off x="838200" y="1535474"/>
            <a:ext cx="10515600" cy="4109323"/>
          </a:xfrm>
        </p:spPr>
        <p:txBody>
          <a:bodyPr>
            <a:normAutofit/>
          </a:bodyPr>
          <a:lstStyle/>
          <a:p>
            <a:pPr marL="457200" lvl="1" indent="0">
              <a:lnSpc>
                <a:spcPct val="107000"/>
              </a:lnSpc>
              <a:spcBef>
                <a:spcPts val="0"/>
              </a:spcBef>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CD8A3EBD-B06C-47BF-A834-E1A793F78172}"/>
              </a:ext>
            </a:extLst>
          </p:cNvPr>
          <p:cNvSpPr/>
          <p:nvPr/>
        </p:nvSpPr>
        <p:spPr>
          <a:xfrm>
            <a:off x="861131" y="3171476"/>
            <a:ext cx="1916510" cy="1132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Submissions</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0" name="Oval 39">
            <a:extLst>
              <a:ext uri="{FF2B5EF4-FFF2-40B4-BE49-F238E27FC236}">
                <a16:creationId xmlns:a16="http://schemas.microsoft.com/office/drawing/2014/main" id="{3024D4F2-38A5-4CF2-832C-A13C26B0BD3A}"/>
              </a:ext>
            </a:extLst>
          </p:cNvPr>
          <p:cNvSpPr/>
          <p:nvPr/>
        </p:nvSpPr>
        <p:spPr>
          <a:xfrm>
            <a:off x="2945891" y="3175533"/>
            <a:ext cx="1916510" cy="1132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Recruitment</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1" name="Oval 40">
            <a:extLst>
              <a:ext uri="{FF2B5EF4-FFF2-40B4-BE49-F238E27FC236}">
                <a16:creationId xmlns:a16="http://schemas.microsoft.com/office/drawing/2014/main" id="{86C6ACA1-C299-424A-A60B-18D287AB29CA}"/>
              </a:ext>
            </a:extLst>
          </p:cNvPr>
          <p:cNvSpPr/>
          <p:nvPr/>
        </p:nvSpPr>
        <p:spPr>
          <a:xfrm>
            <a:off x="9258412" y="3146270"/>
            <a:ext cx="1916510" cy="1132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Monitoring</a:t>
            </a:r>
          </a:p>
          <a:p>
            <a:pPr algn="ctr"/>
            <a:r>
              <a:rPr lang="en-US">
                <a:ln w="0"/>
                <a:solidFill>
                  <a:sysClr val="windowText" lastClr="000000"/>
                </a:solidFill>
                <a:effectLst>
                  <a:outerShdw blurRad="38100" dist="19050" dir="2700000" algn="tl" rotWithShape="0">
                    <a:schemeClr val="dk1">
                      <a:alpha val="40000"/>
                    </a:schemeClr>
                  </a:outerShdw>
                </a:effectLst>
              </a:rPr>
              <a:t>Auditing</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2" name="Oval 41">
            <a:extLst>
              <a:ext uri="{FF2B5EF4-FFF2-40B4-BE49-F238E27FC236}">
                <a16:creationId xmlns:a16="http://schemas.microsoft.com/office/drawing/2014/main" id="{5A6C2C9E-ABB3-4F5C-A191-801C51E4365D}"/>
              </a:ext>
            </a:extLst>
          </p:cNvPr>
          <p:cNvSpPr/>
          <p:nvPr/>
        </p:nvSpPr>
        <p:spPr>
          <a:xfrm>
            <a:off x="5066583" y="3167627"/>
            <a:ext cx="1916510" cy="1132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ysClr val="windowText" lastClr="000000"/>
                </a:solidFill>
                <a:effectLst>
                  <a:outerShdw blurRad="38100" dist="19050" dir="2700000" algn="tl" rotWithShape="0">
                    <a:schemeClr val="dk1">
                      <a:alpha val="40000"/>
                    </a:schemeClr>
                  </a:outerShdw>
                </a:effectLst>
              </a:rPr>
              <a:t>Clinical Skills</a:t>
            </a:r>
          </a:p>
        </p:txBody>
      </p:sp>
      <p:sp>
        <p:nvSpPr>
          <p:cNvPr id="43" name="Oval 42">
            <a:extLst>
              <a:ext uri="{FF2B5EF4-FFF2-40B4-BE49-F238E27FC236}">
                <a16:creationId xmlns:a16="http://schemas.microsoft.com/office/drawing/2014/main" id="{43010E12-B463-4D87-B3F7-3939EF95C696}"/>
              </a:ext>
            </a:extLst>
          </p:cNvPr>
          <p:cNvSpPr/>
          <p:nvPr/>
        </p:nvSpPr>
        <p:spPr>
          <a:xfrm>
            <a:off x="7145894" y="3149619"/>
            <a:ext cx="1916510" cy="1132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Visits Conduct</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4" name="Oval 43">
            <a:extLst>
              <a:ext uri="{FF2B5EF4-FFF2-40B4-BE49-F238E27FC236}">
                <a16:creationId xmlns:a16="http://schemas.microsoft.com/office/drawing/2014/main" id="{48E1D9A8-5B69-4C5E-BDD3-6A3455C632CD}"/>
              </a:ext>
            </a:extLst>
          </p:cNvPr>
          <p:cNvSpPr/>
          <p:nvPr/>
        </p:nvSpPr>
        <p:spPr>
          <a:xfrm>
            <a:off x="4167254" y="2260031"/>
            <a:ext cx="1563666" cy="968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Study Binder</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5" name="Oval 44">
            <a:extLst>
              <a:ext uri="{FF2B5EF4-FFF2-40B4-BE49-F238E27FC236}">
                <a16:creationId xmlns:a16="http://schemas.microsoft.com/office/drawing/2014/main" id="{536038ED-C394-4407-B555-C2A9BB386867}"/>
              </a:ext>
            </a:extLst>
          </p:cNvPr>
          <p:cNvSpPr/>
          <p:nvPr/>
        </p:nvSpPr>
        <p:spPr>
          <a:xfrm>
            <a:off x="5866866" y="1846862"/>
            <a:ext cx="2379750" cy="1293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JHU and IRB requirements</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6" name="Oval 45">
            <a:extLst>
              <a:ext uri="{FF2B5EF4-FFF2-40B4-BE49-F238E27FC236}">
                <a16:creationId xmlns:a16="http://schemas.microsoft.com/office/drawing/2014/main" id="{2F48DA5B-CA9E-4B08-954F-A1A295204F9C}"/>
              </a:ext>
            </a:extLst>
          </p:cNvPr>
          <p:cNvSpPr/>
          <p:nvPr/>
        </p:nvSpPr>
        <p:spPr>
          <a:xfrm>
            <a:off x="1651558" y="1882301"/>
            <a:ext cx="2379750" cy="1293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ysClr val="windowText" lastClr="000000"/>
                </a:solidFill>
                <a:effectLst>
                  <a:outerShdw blurRad="38100" dist="19050" dir="2700000" algn="tl" rotWithShape="0">
                    <a:schemeClr val="dk1">
                      <a:alpha val="40000"/>
                    </a:schemeClr>
                  </a:outerShdw>
                </a:effectLst>
              </a:rPr>
              <a:t>Ethics, ICH,</a:t>
            </a:r>
          </a:p>
          <a:p>
            <a:pPr algn="ctr"/>
            <a:r>
              <a:rPr lang="en-US" dirty="0">
                <a:ln w="0"/>
                <a:solidFill>
                  <a:sysClr val="windowText" lastClr="000000"/>
                </a:solidFill>
                <a:effectLst>
                  <a:outerShdw blurRad="38100" dist="19050" dir="2700000" algn="tl" rotWithShape="0">
                    <a:schemeClr val="dk1">
                      <a:alpha val="40000"/>
                    </a:schemeClr>
                  </a:outerShdw>
                </a:effectLst>
              </a:rPr>
              <a:t>Good Clinical Practice</a:t>
            </a:r>
          </a:p>
        </p:txBody>
      </p:sp>
      <p:sp>
        <p:nvSpPr>
          <p:cNvPr id="47" name="Oval 46">
            <a:extLst>
              <a:ext uri="{FF2B5EF4-FFF2-40B4-BE49-F238E27FC236}">
                <a16:creationId xmlns:a16="http://schemas.microsoft.com/office/drawing/2014/main" id="{FC6FAA8B-9C5A-4262-A199-01686AD7E737}"/>
              </a:ext>
            </a:extLst>
          </p:cNvPr>
          <p:cNvSpPr/>
          <p:nvPr/>
        </p:nvSpPr>
        <p:spPr>
          <a:xfrm>
            <a:off x="3824215" y="4354867"/>
            <a:ext cx="2379750" cy="1293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Feasibility</a:t>
            </a:r>
          </a:p>
          <a:p>
            <a:pPr algn="ctr"/>
            <a:r>
              <a:rPr lang="en-US">
                <a:ln w="0"/>
                <a:solidFill>
                  <a:sysClr val="windowText" lastClr="000000"/>
                </a:solidFill>
                <a:effectLst>
                  <a:outerShdw blurRad="38100" dist="19050" dir="2700000" algn="tl" rotWithShape="0">
                    <a:schemeClr val="dk1">
                      <a:alpha val="40000"/>
                    </a:schemeClr>
                  </a:outerShdw>
                </a:effectLst>
              </a:rPr>
              <a:t>Startup</a:t>
            </a:r>
          </a:p>
          <a:p>
            <a:pPr algn="ctr"/>
            <a:r>
              <a:rPr lang="en-US">
                <a:ln w="0"/>
                <a:solidFill>
                  <a:sysClr val="windowText" lastClr="000000"/>
                </a:solidFill>
                <a:effectLst>
                  <a:outerShdw blurRad="38100" dist="19050" dir="2700000" algn="tl" rotWithShape="0">
                    <a:schemeClr val="dk1">
                      <a:alpha val="40000"/>
                    </a:schemeClr>
                  </a:outerShdw>
                </a:effectLst>
              </a:rPr>
              <a:t>Closeout</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8" name="Oval 47">
            <a:extLst>
              <a:ext uri="{FF2B5EF4-FFF2-40B4-BE49-F238E27FC236}">
                <a16:creationId xmlns:a16="http://schemas.microsoft.com/office/drawing/2014/main" id="{846340E8-3167-4DF2-906E-24218FC53D91}"/>
              </a:ext>
            </a:extLst>
          </p:cNvPr>
          <p:cNvSpPr/>
          <p:nvPr/>
        </p:nvSpPr>
        <p:spPr>
          <a:xfrm>
            <a:off x="8087823" y="4351565"/>
            <a:ext cx="2379750" cy="1293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Shipping samples</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49" name="Oval 48">
            <a:extLst>
              <a:ext uri="{FF2B5EF4-FFF2-40B4-BE49-F238E27FC236}">
                <a16:creationId xmlns:a16="http://schemas.microsoft.com/office/drawing/2014/main" id="{3CD510B2-C58A-4344-8C6B-DD43C103958B}"/>
              </a:ext>
            </a:extLst>
          </p:cNvPr>
          <p:cNvSpPr/>
          <p:nvPr/>
        </p:nvSpPr>
        <p:spPr>
          <a:xfrm>
            <a:off x="2059600" y="4278828"/>
            <a:ext cx="1563666" cy="968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ysClr val="windowText" lastClr="000000"/>
                </a:solidFill>
                <a:effectLst>
                  <a:outerShdw blurRad="38100" dist="19050" dir="2700000" algn="tl" rotWithShape="0">
                    <a:schemeClr val="dk1">
                      <a:alpha val="40000"/>
                    </a:schemeClr>
                  </a:outerShdw>
                </a:effectLst>
              </a:rPr>
              <a:t>OnCore</a:t>
            </a:r>
          </a:p>
        </p:txBody>
      </p:sp>
      <p:sp>
        <p:nvSpPr>
          <p:cNvPr id="50" name="Oval 49">
            <a:extLst>
              <a:ext uri="{FF2B5EF4-FFF2-40B4-BE49-F238E27FC236}">
                <a16:creationId xmlns:a16="http://schemas.microsoft.com/office/drawing/2014/main" id="{F644B92C-3827-4DBF-A355-28BF6DCEA7B4}"/>
              </a:ext>
            </a:extLst>
          </p:cNvPr>
          <p:cNvSpPr/>
          <p:nvPr/>
        </p:nvSpPr>
        <p:spPr>
          <a:xfrm>
            <a:off x="6364061" y="4354867"/>
            <a:ext cx="1563666" cy="968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ysClr val="windowText" lastClr="000000"/>
                </a:solidFill>
                <a:effectLst>
                  <a:outerShdw blurRad="38100" dist="19050" dir="2700000" algn="tl" rotWithShape="0">
                    <a:schemeClr val="dk1">
                      <a:alpha val="40000"/>
                    </a:schemeClr>
                  </a:outerShdw>
                </a:effectLst>
              </a:rPr>
              <a:t>Epic</a:t>
            </a:r>
          </a:p>
        </p:txBody>
      </p:sp>
      <p:sp>
        <p:nvSpPr>
          <p:cNvPr id="51" name="Oval 50">
            <a:extLst>
              <a:ext uri="{FF2B5EF4-FFF2-40B4-BE49-F238E27FC236}">
                <a16:creationId xmlns:a16="http://schemas.microsoft.com/office/drawing/2014/main" id="{0CE8D1D4-2ABA-48BA-AB0F-450DC692D410}"/>
              </a:ext>
            </a:extLst>
          </p:cNvPr>
          <p:cNvSpPr/>
          <p:nvPr/>
        </p:nvSpPr>
        <p:spPr>
          <a:xfrm>
            <a:off x="8442624" y="2173326"/>
            <a:ext cx="1563666" cy="968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Data Entry</a:t>
            </a:r>
            <a:endParaRPr lang="en-US" dirty="0">
              <a:ln w="0"/>
              <a:solidFill>
                <a:sysClr val="windowText" lastClr="000000"/>
              </a:solidFill>
              <a:effectLst>
                <a:outerShdw blurRad="38100" dist="19050" dir="2700000" algn="tl" rotWithShape="0">
                  <a:schemeClr val="dk1">
                    <a:alpha val="40000"/>
                  </a:schemeClr>
                </a:outerShdw>
              </a:effectLst>
            </a:endParaRPr>
          </a:p>
        </p:txBody>
      </p:sp>
      <p:sp>
        <p:nvSpPr>
          <p:cNvPr id="52" name="Oval 51">
            <a:extLst>
              <a:ext uri="{FF2B5EF4-FFF2-40B4-BE49-F238E27FC236}">
                <a16:creationId xmlns:a16="http://schemas.microsoft.com/office/drawing/2014/main" id="{FED1C885-CDC0-46CE-B3BE-66C970637EF7}"/>
              </a:ext>
            </a:extLst>
          </p:cNvPr>
          <p:cNvSpPr/>
          <p:nvPr/>
        </p:nvSpPr>
        <p:spPr>
          <a:xfrm>
            <a:off x="10159367" y="2044562"/>
            <a:ext cx="1015555" cy="96871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ysClr val="windowText" lastClr="000000"/>
                </a:solidFill>
                <a:effectLst>
                  <a:outerShdw blurRad="38100" dist="19050" dir="2700000" algn="tl" rotWithShape="0">
                    <a:schemeClr val="dk1">
                      <a:alpha val="40000"/>
                    </a:schemeClr>
                  </a:outerShdw>
                </a:effectLst>
              </a:rPr>
              <a:t>More!</a:t>
            </a:r>
          </a:p>
        </p:txBody>
      </p:sp>
      <p:sp>
        <p:nvSpPr>
          <p:cNvPr id="53" name="Oval 52">
            <a:extLst>
              <a:ext uri="{FF2B5EF4-FFF2-40B4-BE49-F238E27FC236}">
                <a16:creationId xmlns:a16="http://schemas.microsoft.com/office/drawing/2014/main" id="{C8CAA7D9-AC85-4E0C-B42B-7AC67F5CE35B}"/>
              </a:ext>
            </a:extLst>
          </p:cNvPr>
          <p:cNvSpPr/>
          <p:nvPr/>
        </p:nvSpPr>
        <p:spPr>
          <a:xfrm>
            <a:off x="938696" y="4450888"/>
            <a:ext cx="1015555" cy="968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ysClr val="windowText" lastClr="000000"/>
                </a:solidFill>
                <a:effectLst>
                  <a:outerShdw blurRad="38100" dist="19050" dir="2700000" algn="tl" rotWithShape="0">
                    <a:schemeClr val="dk1">
                      <a:alpha val="40000"/>
                    </a:schemeClr>
                  </a:outerShdw>
                </a:effectLst>
              </a:rPr>
              <a:t>Soft Skills</a:t>
            </a:r>
            <a:endParaRPr lang="en-US" dirty="0">
              <a:ln w="0"/>
              <a:solidFill>
                <a:sysClr val="windowText" lastClr="0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96686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0552-E1B8-465E-AA20-1F06501865F6}"/>
              </a:ext>
            </a:extLst>
          </p:cNvPr>
          <p:cNvSpPr>
            <a:spLocks noGrp="1"/>
          </p:cNvSpPr>
          <p:nvPr>
            <p:ph type="title"/>
          </p:nvPr>
        </p:nvSpPr>
        <p:spPr/>
        <p:txBody>
          <a:bodyPr/>
          <a:lstStyle/>
          <a:p>
            <a:pPr algn="ctr">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Ongoing Support (Keep the Door open)</a:t>
            </a:r>
          </a:p>
        </p:txBody>
      </p:sp>
      <p:sp>
        <p:nvSpPr>
          <p:cNvPr id="3" name="Content Placeholder 2">
            <a:extLst>
              <a:ext uri="{FF2B5EF4-FFF2-40B4-BE49-F238E27FC236}">
                <a16:creationId xmlns:a16="http://schemas.microsoft.com/office/drawing/2014/main" id="{6BCCC38C-821C-4580-94B1-7C8A474FC763}"/>
              </a:ext>
            </a:extLst>
          </p:cNvPr>
          <p:cNvSpPr>
            <a:spLocks noGrp="1"/>
          </p:cNvSpPr>
          <p:nvPr>
            <p:ph idx="1"/>
          </p:nvPr>
        </p:nvSpPr>
        <p:spPr/>
        <p:txBody>
          <a:bodyPr>
            <a:normAutofit lnSpcReduction="10000"/>
          </a:bodyPr>
          <a:lstStyle/>
          <a:p>
            <a:pPr marL="342900"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Optional</a:t>
            </a:r>
          </a:p>
          <a:p>
            <a:pPr marL="342900"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Sr. staff will be available for guidance</a:t>
            </a:r>
          </a:p>
          <a:p>
            <a:pPr marL="342900"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a:t>
            </a:r>
            <a:r>
              <a:rPr lang="en-US" dirty="0">
                <a:effectLst/>
                <a:latin typeface="Calibri" panose="020F0502020204030204" pitchFamily="34" charset="0"/>
                <a:ea typeface="Calibri" panose="020F0502020204030204" pitchFamily="34" charset="0"/>
                <a:cs typeface="Times New Roman" panose="02020603050405020304" pitchFamily="18" charset="0"/>
              </a:rPr>
              <a:t>ridge the gap between initial training and ongoing challenges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a:t>
            </a:r>
            <a:r>
              <a:rPr lang="en-US" dirty="0">
                <a:effectLst/>
                <a:latin typeface="Calibri" panose="020F0502020204030204" pitchFamily="34" charset="0"/>
                <a:ea typeface="Calibri" panose="020F0502020204030204" pitchFamily="34" charset="0"/>
                <a:cs typeface="Times New Roman" panose="02020603050405020304" pitchFamily="18" charset="0"/>
              </a:rPr>
              <a:t>veraged 1 hr./month for the first 3-6 months</a:t>
            </a:r>
          </a:p>
          <a:p>
            <a:pPr marL="342900" indent="-342900">
              <a:lnSpc>
                <a:spcPct val="107000"/>
              </a:lnSpc>
              <a:spcBef>
                <a:spcPts val="0"/>
              </a:spcBef>
              <a:buFont typeface="Symbol" panose="05050102010706020507" pitchFamily="18" charset="2"/>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&gt;70%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opted in</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sz="3000" b="1" dirty="0"/>
              <a:t>Cost of the Onboarding Program</a:t>
            </a:r>
            <a:endParaRPr lang="en-US" sz="2600" b="1" dirty="0"/>
          </a:p>
          <a:p>
            <a:pPr lvl="1"/>
            <a:r>
              <a:rPr lang="en-US" sz="2600" dirty="0"/>
              <a:t>$65/hour </a:t>
            </a:r>
          </a:p>
          <a:p>
            <a:pPr lvl="1"/>
            <a:r>
              <a:rPr lang="en-US" sz="2600" dirty="0"/>
              <a:t>Monthly Invoices to the Internal Order number (IO#)</a:t>
            </a:r>
          </a:p>
        </p:txBody>
      </p:sp>
    </p:spTree>
    <p:extLst>
      <p:ext uri="{BB962C8B-B14F-4D97-AF65-F5344CB8AC3E}">
        <p14:creationId xmlns:p14="http://schemas.microsoft.com/office/powerpoint/2010/main" val="400294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DF79-04BD-451E-A6BA-AB06F0C7A3D2}"/>
              </a:ext>
            </a:extLst>
          </p:cNvPr>
          <p:cNvSpPr>
            <a:spLocks noGrp="1"/>
          </p:cNvSpPr>
          <p:nvPr>
            <p:ph type="title"/>
          </p:nvPr>
        </p:nvSpPr>
        <p:spPr/>
        <p:txBody>
          <a:bodyPr/>
          <a:lstStyle/>
          <a:p>
            <a:pPr algn="ctr"/>
            <a:r>
              <a:rPr lang="en-US" b="1" dirty="0"/>
              <a:t>Cumulative Onboarding Hrs./Trainee</a:t>
            </a:r>
          </a:p>
        </p:txBody>
      </p:sp>
      <p:pic>
        <p:nvPicPr>
          <p:cNvPr id="3" name="Picture 2">
            <a:extLst>
              <a:ext uri="{FF2B5EF4-FFF2-40B4-BE49-F238E27FC236}">
                <a16:creationId xmlns:a16="http://schemas.microsoft.com/office/drawing/2014/main" id="{42CCE3EF-55E1-4E0E-BB4E-CFF2DAC68090}"/>
              </a:ext>
            </a:extLst>
          </p:cNvPr>
          <p:cNvPicPr>
            <a:picLocks noChangeAspect="1"/>
          </p:cNvPicPr>
          <p:nvPr/>
        </p:nvPicPr>
        <p:blipFill>
          <a:blip r:embed="rId2"/>
          <a:stretch>
            <a:fillRect/>
          </a:stretch>
        </p:blipFill>
        <p:spPr>
          <a:xfrm>
            <a:off x="627018" y="1726426"/>
            <a:ext cx="7428411" cy="4852994"/>
          </a:xfrm>
          <a:prstGeom prst="rect">
            <a:avLst/>
          </a:prstGeom>
        </p:spPr>
      </p:pic>
      <p:sp>
        <p:nvSpPr>
          <p:cNvPr id="5" name="TextBox 4">
            <a:extLst>
              <a:ext uri="{FF2B5EF4-FFF2-40B4-BE49-F238E27FC236}">
                <a16:creationId xmlns:a16="http://schemas.microsoft.com/office/drawing/2014/main" id="{F8FE83C2-5206-42D4-A183-54BD20B6E231}"/>
              </a:ext>
            </a:extLst>
          </p:cNvPr>
          <p:cNvSpPr txBox="1"/>
          <p:nvPr/>
        </p:nvSpPr>
        <p:spPr>
          <a:xfrm>
            <a:off x="8299268" y="2220686"/>
            <a:ext cx="3744685"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39 completed</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Average billed: </a:t>
            </a:r>
          </a:p>
          <a:p>
            <a:r>
              <a:rPr lang="en-US" sz="2400" dirty="0">
                <a:latin typeface="Calibri" panose="020F0502020204030204" pitchFamily="34" charset="0"/>
                <a:ea typeface="Calibri" panose="020F0502020204030204" pitchFamily="34" charset="0"/>
                <a:cs typeface="Times New Roman" panose="02020603050405020304" pitchFamily="18" charset="0"/>
              </a:rPr>
              <a:t>8.51 hours ($553.31) </a:t>
            </a:r>
          </a:p>
          <a:p>
            <a:r>
              <a:rPr lang="en-US" sz="2400" dirty="0">
                <a:latin typeface="Calibri" panose="020F0502020204030204" pitchFamily="34" charset="0"/>
                <a:ea typeface="Calibri" panose="020F0502020204030204" pitchFamily="34" charset="0"/>
                <a:cs typeface="Times New Roman" panose="02020603050405020304" pitchFamily="18" charset="0"/>
              </a:rPr>
              <a:t>Range: (3 to 24.5 hours)</a:t>
            </a:r>
          </a:p>
          <a:p>
            <a:endParaRPr lang="en-US" sz="2400" dirty="0"/>
          </a:p>
        </p:txBody>
      </p:sp>
    </p:spTree>
    <p:extLst>
      <p:ext uri="{BB962C8B-B14F-4D97-AF65-F5344CB8AC3E}">
        <p14:creationId xmlns:p14="http://schemas.microsoft.com/office/powerpoint/2010/main" val="2443672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7B32-38EB-42CC-B0FB-15F4E77182AE}"/>
              </a:ext>
            </a:extLst>
          </p:cNvPr>
          <p:cNvSpPr>
            <a:spLocks noGrp="1"/>
          </p:cNvSpPr>
          <p:nvPr>
            <p:ph type="title"/>
          </p:nvPr>
        </p:nvSpPr>
        <p:spPr/>
        <p:txBody>
          <a:bodyPr/>
          <a:lstStyle/>
          <a:p>
            <a:pPr algn="ctr"/>
            <a:r>
              <a:rPr lang="en-US" b="1" dirty="0"/>
              <a:t>Smart Training Time Estimation</a:t>
            </a:r>
          </a:p>
        </p:txBody>
      </p:sp>
      <p:pic>
        <p:nvPicPr>
          <p:cNvPr id="4" name="Content Placeholder 3">
            <a:extLst>
              <a:ext uri="{FF2B5EF4-FFF2-40B4-BE49-F238E27FC236}">
                <a16:creationId xmlns:a16="http://schemas.microsoft.com/office/drawing/2014/main" id="{69C3D3E3-30D5-4324-A1FB-13CF6B4F5212}"/>
              </a:ext>
            </a:extLst>
          </p:cNvPr>
          <p:cNvPicPr>
            <a:picLocks noGrp="1" noChangeAspect="1"/>
          </p:cNvPicPr>
          <p:nvPr>
            <p:ph idx="1"/>
          </p:nvPr>
        </p:nvPicPr>
        <p:blipFill>
          <a:blip r:embed="rId2"/>
          <a:stretch>
            <a:fillRect/>
          </a:stretch>
        </p:blipFill>
        <p:spPr>
          <a:xfrm>
            <a:off x="1180414" y="1823813"/>
            <a:ext cx="9831172" cy="3210373"/>
          </a:xfrm>
          <a:ln w="57150">
            <a:solidFill>
              <a:srgbClr val="000092"/>
            </a:solidFill>
          </a:ln>
        </p:spPr>
      </p:pic>
      <p:pic>
        <p:nvPicPr>
          <p:cNvPr id="8" name="Picture 7">
            <a:extLst>
              <a:ext uri="{FF2B5EF4-FFF2-40B4-BE49-F238E27FC236}">
                <a16:creationId xmlns:a16="http://schemas.microsoft.com/office/drawing/2014/main" id="{92386622-ED03-40D6-89CA-7B12C1437BE1}"/>
              </a:ext>
            </a:extLst>
          </p:cNvPr>
          <p:cNvPicPr>
            <a:picLocks noChangeAspect="1"/>
          </p:cNvPicPr>
          <p:nvPr/>
        </p:nvPicPr>
        <p:blipFill rotWithShape="1">
          <a:blip r:embed="rId3"/>
          <a:srcRect t="5134" r="5234"/>
          <a:stretch/>
        </p:blipFill>
        <p:spPr>
          <a:xfrm>
            <a:off x="1180414" y="5248274"/>
            <a:ext cx="9831172" cy="704902"/>
          </a:xfrm>
          <a:prstGeom prst="rect">
            <a:avLst/>
          </a:prstGeom>
          <a:ln w="57150">
            <a:solidFill>
              <a:srgbClr val="000092"/>
            </a:solidFill>
          </a:ln>
        </p:spPr>
      </p:pic>
    </p:spTree>
    <p:extLst>
      <p:ext uri="{BB962C8B-B14F-4D97-AF65-F5344CB8AC3E}">
        <p14:creationId xmlns:p14="http://schemas.microsoft.com/office/powerpoint/2010/main" val="111094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Impacts</a:t>
            </a:r>
          </a:p>
        </p:txBody>
      </p:sp>
      <p:sp>
        <p:nvSpPr>
          <p:cNvPr id="3" name="Content Placeholder 2"/>
          <p:cNvSpPr>
            <a:spLocks noGrp="1"/>
          </p:cNvSpPr>
          <p:nvPr>
            <p:ph idx="1"/>
          </p:nvPr>
        </p:nvSpPr>
        <p:spPr>
          <a:xfrm>
            <a:off x="838200" y="1580705"/>
            <a:ext cx="10515600" cy="5134420"/>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Study/Study Team </a:t>
            </a:r>
          </a:p>
          <a:p>
            <a:pPr marL="457200" lvl="1" indent="0">
              <a:lnSpc>
                <a:spcPct val="107000"/>
              </a:lnSpc>
              <a:spcBef>
                <a:spcPts val="0"/>
              </a:spcBef>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Fast</a:t>
            </a:r>
            <a:r>
              <a:rPr lang="en-US" sz="2000" dirty="0">
                <a:latin typeface="Calibri" panose="020F0502020204030204" pitchFamily="34" charset="0"/>
                <a:ea typeface="Calibri" panose="020F0502020204030204" pitchFamily="34" charset="0"/>
                <a:cs typeface="Times New Roman" panose="02020603050405020304" pitchFamily="18" charset="0"/>
              </a:rPr>
              <a:t>er hiring process</a:t>
            </a:r>
            <a:endParaRPr lang="en-US"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457200" lvl="1" indent="0">
              <a:lnSpc>
                <a:spcPct val="107000"/>
              </a:lnSpc>
              <a:spcBef>
                <a:spcPts val="0"/>
              </a:spcBef>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Less compliance issues</a:t>
            </a:r>
          </a:p>
          <a:p>
            <a:pPr marL="457200" lvl="1" indent="0">
              <a:lnSpc>
                <a:spcPct val="107000"/>
              </a:lnSpc>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S</a:t>
            </a:r>
            <a:r>
              <a:rPr lang="en-US" sz="2000" dirty="0">
                <a:latin typeface="Calibri" panose="020F0502020204030204" pitchFamily="34" charset="0"/>
                <a:ea typeface="Calibri" panose="020F0502020204030204" pitchFamily="34" charset="0"/>
                <a:cs typeface="Times New Roman" panose="02020603050405020304" pitchFamily="18" charset="0"/>
              </a:rPr>
              <a:t>moother collaboration</a:t>
            </a:r>
            <a:endPar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457200" lvl="1" indent="0">
              <a:lnSpc>
                <a:spcPct val="107000"/>
              </a:lnSpc>
              <a:spcBef>
                <a:spcPts val="0"/>
              </a:spcBef>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000" dirty="0">
                <a:latin typeface="Calibri" panose="020F0502020204030204" pitchFamily="34" charset="0"/>
                <a:ea typeface="Calibri" panose="020F0502020204030204" pitchFamily="34" charset="0"/>
                <a:cs typeface="Times New Roman" panose="02020603050405020304" pitchFamily="18" charset="0"/>
              </a:rPr>
              <a:t>Enhance research productivity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New Hire </a:t>
            </a:r>
          </a:p>
          <a:p>
            <a:pPr marL="457200" lvl="1" indent="0">
              <a:lnSpc>
                <a:spcPct val="107000"/>
              </a:lnSpc>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Know they are being invested in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a:t>
            </a:r>
            <a:r>
              <a:rPr lang="en-US" sz="2000" dirty="0">
                <a:latin typeface="Calibri" panose="020F0502020204030204" pitchFamily="34" charset="0"/>
                <a:ea typeface="Calibri" panose="020F0502020204030204" pitchFamily="34" charset="0"/>
                <a:cs typeface="Times New Roman" panose="02020603050405020304" pitchFamily="18" charset="0"/>
              </a:rPr>
              <a:t>ositive work environment</a:t>
            </a:r>
          </a:p>
          <a:p>
            <a:pPr marL="457200" lvl="1" indent="0">
              <a:lnSpc>
                <a:spcPct val="107000"/>
              </a:lnSpc>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000" dirty="0">
                <a:latin typeface="Calibri" panose="020F0502020204030204" pitchFamily="34" charset="0"/>
                <a:ea typeface="Calibri" panose="020F0502020204030204" pitchFamily="34" charset="0"/>
                <a:cs typeface="Times New Roman" panose="02020603050405020304" pitchFamily="18" charset="0"/>
              </a:rPr>
              <a:t>Higher employee satisfaction and retention</a:t>
            </a:r>
          </a:p>
          <a:p>
            <a:pPr marL="342900"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Research</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I</a:t>
            </a:r>
            <a:r>
              <a:rPr lang="en-US" sz="2000" dirty="0">
                <a:latin typeface="Calibri" panose="020F0502020204030204" pitchFamily="34" charset="0"/>
                <a:ea typeface="Calibri" panose="020F0502020204030204" pitchFamily="34" charset="0"/>
                <a:cs typeface="Times New Roman" panose="02020603050405020304" pitchFamily="18" charset="0"/>
              </a:rPr>
              <a:t>mprove research outcomes</a:t>
            </a:r>
            <a:endParaRPr lang="en-US" sz="2000" dirty="0">
              <a:sym typeface="Wingdings" panose="05000000000000000000" pitchFamily="2" charset="2"/>
            </a:endParaRPr>
          </a:p>
          <a:p>
            <a:pPr marL="457200" lvl="1" indent="0">
              <a:lnSpc>
                <a:spcPct val="107000"/>
              </a:lnSpc>
              <a:spcBef>
                <a:spcPts val="0"/>
              </a:spcBef>
              <a:buNone/>
            </a:pPr>
            <a:r>
              <a:rPr lang="en-US" sz="2000" dirty="0">
                <a:sym typeface="Wingdings" panose="05000000000000000000" pitchFamily="2" charset="2"/>
              </a:rPr>
              <a:t> </a:t>
            </a:r>
            <a:r>
              <a:rPr lang="en-US" sz="2000" dirty="0"/>
              <a:t>Contribute to the national discussion with other CTSAs (Poster at ACTS 2024)</a:t>
            </a:r>
          </a:p>
        </p:txBody>
      </p:sp>
      <p:sp>
        <p:nvSpPr>
          <p:cNvPr id="4" name="Oval 3">
            <a:extLst>
              <a:ext uri="{FF2B5EF4-FFF2-40B4-BE49-F238E27FC236}">
                <a16:creationId xmlns:a16="http://schemas.microsoft.com/office/drawing/2014/main" id="{75A86222-8167-4831-86C2-CE648C067D95}"/>
              </a:ext>
            </a:extLst>
          </p:cNvPr>
          <p:cNvSpPr/>
          <p:nvPr/>
        </p:nvSpPr>
        <p:spPr>
          <a:xfrm>
            <a:off x="8543109" y="2582951"/>
            <a:ext cx="1759130" cy="1692098"/>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3200" b="1" dirty="0">
                <a:solidFill>
                  <a:schemeClr val="bg1"/>
                </a:solidFill>
              </a:rPr>
              <a:t>5,885</a:t>
            </a:r>
          </a:p>
        </p:txBody>
      </p:sp>
      <p:sp>
        <p:nvSpPr>
          <p:cNvPr id="5" name="TextBox 4">
            <a:extLst>
              <a:ext uri="{FF2B5EF4-FFF2-40B4-BE49-F238E27FC236}">
                <a16:creationId xmlns:a16="http://schemas.microsoft.com/office/drawing/2014/main" id="{7DC792C1-9C2C-4701-88B2-DBC18798EB97}"/>
              </a:ext>
            </a:extLst>
          </p:cNvPr>
          <p:cNvSpPr txBox="1"/>
          <p:nvPr/>
        </p:nvSpPr>
        <p:spPr>
          <a:xfrm>
            <a:off x="7680961" y="4353965"/>
            <a:ext cx="3651068" cy="1261884"/>
          </a:xfrm>
          <a:prstGeom prst="rect">
            <a:avLst/>
          </a:prstGeom>
          <a:noFill/>
        </p:spPr>
        <p:txBody>
          <a:bodyPr wrap="square" rtlCol="0">
            <a:spAutoFit/>
          </a:bodyPr>
          <a:lstStyle/>
          <a:p>
            <a:pPr algn="ctr"/>
            <a:r>
              <a:rPr lang="en-US" sz="2000" b="1" dirty="0">
                <a:solidFill>
                  <a:srgbClr val="002D72"/>
                </a:solidFill>
              </a:rPr>
              <a:t>Total hours of Training completed</a:t>
            </a:r>
          </a:p>
          <a:p>
            <a:r>
              <a:rPr lang="en-US" dirty="0"/>
              <a:t>Mean: 150.90, Range: 37.5-270.7</a:t>
            </a:r>
          </a:p>
          <a:p>
            <a:endParaRPr lang="en-US" dirty="0"/>
          </a:p>
        </p:txBody>
      </p:sp>
    </p:spTree>
    <p:extLst>
      <p:ext uri="{BB962C8B-B14F-4D97-AF65-F5344CB8AC3E}">
        <p14:creationId xmlns:p14="http://schemas.microsoft.com/office/powerpoint/2010/main" val="11286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A94E-271B-47D9-A581-3DD9D3AA20CA}"/>
              </a:ext>
            </a:extLst>
          </p:cNvPr>
          <p:cNvSpPr>
            <a:spLocks noGrp="1"/>
          </p:cNvSpPr>
          <p:nvPr>
            <p:ph type="title"/>
          </p:nvPr>
        </p:nvSpPr>
        <p:spPr>
          <a:xfrm>
            <a:off x="2916646" y="1244377"/>
            <a:ext cx="6612164" cy="1884904"/>
          </a:xfrm>
        </p:spPr>
        <p:txBody>
          <a:bodyPr>
            <a:normAutofit/>
          </a:bodyPr>
          <a:lstStyle/>
          <a:p>
            <a:pPr algn="ctr"/>
            <a:r>
              <a:rPr lang="en-US" sz="4400" b="1" dirty="0"/>
              <a:t>Clinical Research Programs</a:t>
            </a:r>
            <a:br>
              <a:rPr lang="en-US" sz="4400" b="1" dirty="0"/>
            </a:br>
            <a:r>
              <a:rPr lang="en-US" sz="4400" b="1" dirty="0"/>
              <a:t>Todd Brown and Liz Martinez</a:t>
            </a:r>
          </a:p>
        </p:txBody>
      </p:sp>
    </p:spTree>
    <p:extLst>
      <p:ext uri="{BB962C8B-B14F-4D97-AF65-F5344CB8AC3E}">
        <p14:creationId xmlns:p14="http://schemas.microsoft.com/office/powerpoint/2010/main" val="10196057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17982" y="2075928"/>
            <a:ext cx="5876925" cy="2706143"/>
          </a:xfrm>
        </p:spPr>
        <p:txBody>
          <a:bodyPr>
            <a:normAutofit/>
          </a:bodyPr>
          <a:lstStyle/>
          <a:p>
            <a:pPr marL="1371600" indent="-1371600"/>
            <a:r>
              <a:rPr lang="en-US" sz="3600" b="1" dirty="0"/>
              <a:t>THANK YOU!</a:t>
            </a:r>
          </a:p>
          <a:p>
            <a:pPr marL="1371600" indent="-1371600"/>
            <a:r>
              <a:rPr lang="en-US" b="1" dirty="0">
                <a:hlinkClick r:id="rId2">
                  <a:extLst>
                    <a:ext uri="{A12FA001-AC4F-418D-AE19-62706E023703}">
                      <ahyp:hlinkClr xmlns:ahyp="http://schemas.microsoft.com/office/drawing/2018/hyperlinkcolor" val="tx"/>
                    </a:ext>
                  </a:extLst>
                </a:hlinkClick>
              </a:rPr>
              <a:t>akeyes1@jhmi.edu</a:t>
            </a:r>
            <a:endParaRPr lang="en-US" b="1" dirty="0"/>
          </a:p>
          <a:p>
            <a:pPr marL="1371600" indent="-1371600"/>
            <a:r>
              <a:rPr lang="en-US" b="1" dirty="0">
                <a:hlinkClick r:id="rId3">
                  <a:extLst>
                    <a:ext uri="{A12FA001-AC4F-418D-AE19-62706E023703}">
                      <ahyp:hlinkClr xmlns:ahyp="http://schemas.microsoft.com/office/drawing/2018/hyperlinkcolor" val="tx"/>
                    </a:ext>
                  </a:extLst>
                </a:hlinkClick>
              </a:rPr>
              <a:t>malhamd2@jh.edu</a:t>
            </a:r>
            <a:endParaRPr lang="en-US" b="1" dirty="0"/>
          </a:p>
          <a:p>
            <a:pPr marL="1371600" indent="-1371600"/>
            <a:endParaRPr lang="en-US" b="1" dirty="0"/>
          </a:p>
          <a:p>
            <a:endParaRPr lang="en-US" sz="3600" b="1" dirty="0"/>
          </a:p>
        </p:txBody>
      </p:sp>
      <p:sp>
        <p:nvSpPr>
          <p:cNvPr id="4" name="Title 3">
            <a:extLst>
              <a:ext uri="{FF2B5EF4-FFF2-40B4-BE49-F238E27FC236}">
                <a16:creationId xmlns:a16="http://schemas.microsoft.com/office/drawing/2014/main" id="{2EF7D07D-21CB-4A2B-99BF-D99B9995CE94}"/>
              </a:ext>
            </a:extLst>
          </p:cNvPr>
          <p:cNvSpPr>
            <a:spLocks noGrp="1"/>
          </p:cNvSpPr>
          <p:nvPr>
            <p:ph type="title"/>
          </p:nvPr>
        </p:nvSpPr>
        <p:spPr/>
        <p:txBody>
          <a:bodyPr/>
          <a:lstStyle/>
          <a:p>
            <a:pPr algn="ctr"/>
            <a:r>
              <a:rPr lang="en-US" b="1" dirty="0"/>
              <a:t>Questions?</a:t>
            </a:r>
          </a:p>
        </p:txBody>
      </p:sp>
      <p:pic>
        <p:nvPicPr>
          <p:cNvPr id="5" name="Picture 4">
            <a:extLst>
              <a:ext uri="{FF2B5EF4-FFF2-40B4-BE49-F238E27FC236}">
                <a16:creationId xmlns:a16="http://schemas.microsoft.com/office/drawing/2014/main" id="{52C16B51-FF88-4990-B839-9FA639636B35}"/>
              </a:ext>
            </a:extLst>
          </p:cNvPr>
          <p:cNvPicPr>
            <a:picLocks noChangeAspect="1"/>
          </p:cNvPicPr>
          <p:nvPr/>
        </p:nvPicPr>
        <p:blipFill>
          <a:blip r:embed="rId4"/>
          <a:stretch>
            <a:fillRect/>
          </a:stretch>
        </p:blipFill>
        <p:spPr>
          <a:xfrm>
            <a:off x="9160422" y="4124971"/>
            <a:ext cx="962159" cy="971686"/>
          </a:xfrm>
          <a:prstGeom prst="rect">
            <a:avLst/>
          </a:prstGeom>
        </p:spPr>
      </p:pic>
      <p:pic>
        <p:nvPicPr>
          <p:cNvPr id="6" name="Picture 5">
            <a:extLst>
              <a:ext uri="{FF2B5EF4-FFF2-40B4-BE49-F238E27FC236}">
                <a16:creationId xmlns:a16="http://schemas.microsoft.com/office/drawing/2014/main" id="{67DEED9E-DB4D-4BCB-9927-9A121D286B46}"/>
              </a:ext>
            </a:extLst>
          </p:cNvPr>
          <p:cNvPicPr>
            <a:picLocks noChangeAspect="1"/>
          </p:cNvPicPr>
          <p:nvPr/>
        </p:nvPicPr>
        <p:blipFill>
          <a:blip r:embed="rId5"/>
          <a:stretch>
            <a:fillRect/>
          </a:stretch>
        </p:blipFill>
        <p:spPr>
          <a:xfrm>
            <a:off x="10527475" y="4131373"/>
            <a:ext cx="962929" cy="969264"/>
          </a:xfrm>
          <a:prstGeom prst="rect">
            <a:avLst/>
          </a:prstGeom>
        </p:spPr>
      </p:pic>
      <p:sp>
        <p:nvSpPr>
          <p:cNvPr id="2" name="TextBox 1">
            <a:extLst>
              <a:ext uri="{FF2B5EF4-FFF2-40B4-BE49-F238E27FC236}">
                <a16:creationId xmlns:a16="http://schemas.microsoft.com/office/drawing/2014/main" id="{15218345-081E-4CE5-B99C-95CAB8602C38}"/>
              </a:ext>
            </a:extLst>
          </p:cNvPr>
          <p:cNvSpPr txBox="1"/>
          <p:nvPr/>
        </p:nvSpPr>
        <p:spPr>
          <a:xfrm>
            <a:off x="9160422" y="5162397"/>
            <a:ext cx="962159" cy="369332"/>
          </a:xfrm>
          <a:prstGeom prst="rect">
            <a:avLst/>
          </a:prstGeom>
          <a:noFill/>
        </p:spPr>
        <p:txBody>
          <a:bodyPr wrap="square" rtlCol="0">
            <a:spAutoFit/>
          </a:bodyPr>
          <a:lstStyle/>
          <a:p>
            <a:pPr algn="ctr"/>
            <a:r>
              <a:rPr lang="en-US" dirty="0">
                <a:solidFill>
                  <a:schemeClr val="bg1"/>
                </a:solidFill>
              </a:rPr>
              <a:t>RCSS</a:t>
            </a:r>
          </a:p>
        </p:txBody>
      </p:sp>
      <p:sp>
        <p:nvSpPr>
          <p:cNvPr id="7" name="TextBox 6">
            <a:extLst>
              <a:ext uri="{FF2B5EF4-FFF2-40B4-BE49-F238E27FC236}">
                <a16:creationId xmlns:a16="http://schemas.microsoft.com/office/drawing/2014/main" id="{46E3268F-E00B-4673-9644-75FC17C60D04}"/>
              </a:ext>
            </a:extLst>
          </p:cNvPr>
          <p:cNvSpPr txBox="1"/>
          <p:nvPr/>
        </p:nvSpPr>
        <p:spPr>
          <a:xfrm>
            <a:off x="10527475" y="5162397"/>
            <a:ext cx="962159" cy="369332"/>
          </a:xfrm>
          <a:prstGeom prst="rect">
            <a:avLst/>
          </a:prstGeom>
          <a:noFill/>
        </p:spPr>
        <p:txBody>
          <a:bodyPr wrap="square" rtlCol="0">
            <a:spAutoFit/>
          </a:bodyPr>
          <a:lstStyle/>
          <a:p>
            <a:pPr algn="ctr"/>
            <a:r>
              <a:rPr lang="en-US" dirty="0">
                <a:solidFill>
                  <a:schemeClr val="bg1"/>
                </a:solidFill>
              </a:rPr>
              <a:t>RPOP</a:t>
            </a:r>
          </a:p>
        </p:txBody>
      </p:sp>
    </p:spTree>
    <p:extLst>
      <p:ext uri="{BB962C8B-B14F-4D97-AF65-F5344CB8AC3E}">
        <p14:creationId xmlns:p14="http://schemas.microsoft.com/office/powerpoint/2010/main" val="520078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6140-A75F-4602-801C-62793F301094}"/>
              </a:ext>
            </a:extLst>
          </p:cNvPr>
          <p:cNvSpPr>
            <a:spLocks noGrp="1"/>
          </p:cNvSpPr>
          <p:nvPr>
            <p:ph type="title"/>
          </p:nvPr>
        </p:nvSpPr>
        <p:spPr>
          <a:xfrm>
            <a:off x="2337526" y="827817"/>
            <a:ext cx="6612164" cy="2301464"/>
          </a:xfrm>
        </p:spPr>
        <p:txBody>
          <a:bodyPr>
            <a:normAutofit/>
          </a:bodyPr>
          <a:lstStyle/>
          <a:p>
            <a:pPr algn="ctr"/>
            <a:r>
              <a:rPr lang="en-US" sz="4400" b="1" dirty="0"/>
              <a:t>Recruitment Resources </a:t>
            </a:r>
            <a:br>
              <a:rPr lang="en-US" sz="4400" b="1" dirty="0"/>
            </a:br>
            <a:r>
              <a:rPr lang="en-US" sz="4400" b="1" dirty="0"/>
              <a:t>Cassie Lewis-Land</a:t>
            </a:r>
          </a:p>
        </p:txBody>
      </p:sp>
    </p:spTree>
    <p:extLst>
      <p:ext uri="{BB962C8B-B14F-4D97-AF65-F5344CB8AC3E}">
        <p14:creationId xmlns:p14="http://schemas.microsoft.com/office/powerpoint/2010/main" val="3766449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B8BC41-C2B2-8448-BFB2-D7500A31175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7F5CA3CC-CEF0-F34C-890B-8DF48E49FE81}"/>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25D95405-2E14-7E4A-A6FC-B8ADF6F8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3309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84DFB2-C506-074F-913F-B4DFAFC317D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2239D6C6-76A5-6E4E-8343-D6D338D3802D}"/>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8AB286F7-FC1B-3749-88B0-EF14E2DD0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157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E216-471D-644C-966E-617411BC5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CDF757-FF8C-5344-BDEC-930B2509C7E0}"/>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2424FFBB-CCF1-894D-8090-6C39A21E6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233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D8C9-993C-8841-9B47-C1E1E77E96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B4B4BB-187A-BB40-99B7-13D61CAF20EB}"/>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958302E8-4628-B44E-A25C-0B3149D5F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49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5288-506D-9A41-92F4-03789BE384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9670A5-98FD-A34A-8B5B-0AE7B17EA74F}"/>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16C298B2-6897-454E-BDD3-32A95B990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4899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26E6-EFC5-8246-B208-52897C6F9B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29DE38-AF61-5B40-AE31-7E3760F0EC77}"/>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1B8782B3-B76A-7649-AD3D-9AD8A73B0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26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8A6B-B847-2E4F-9E34-0D655A6F7D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F07EA7-B1A2-B44F-A8FD-B315965292C9}"/>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BB801792-FEC4-424C-A285-3E396812B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57"/>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634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D73E-7FE2-8E4D-AAED-42CB9CC983A1}"/>
              </a:ext>
            </a:extLst>
          </p:cNvPr>
          <p:cNvSpPr>
            <a:spLocks noGrp="1"/>
          </p:cNvSpPr>
          <p:nvPr>
            <p:ph type="title"/>
          </p:nvPr>
        </p:nvSpPr>
        <p:spPr>
          <a:xfrm>
            <a:off x="838200" y="63057"/>
            <a:ext cx="10515600" cy="1325563"/>
          </a:xfrm>
        </p:spPr>
        <p:txBody>
          <a:bodyPr/>
          <a:lstStyle/>
          <a:p>
            <a:r>
              <a:rPr lang="en-US" b="1" dirty="0"/>
              <a:t>Clinical Trials Day 2025</a:t>
            </a:r>
          </a:p>
        </p:txBody>
      </p:sp>
      <p:pic>
        <p:nvPicPr>
          <p:cNvPr id="5" name="Content Placeholder 4" descr="A group of people holding signs&#10;&#10;Description automatically generated">
            <a:extLst>
              <a:ext uri="{FF2B5EF4-FFF2-40B4-BE49-F238E27FC236}">
                <a16:creationId xmlns:a16="http://schemas.microsoft.com/office/drawing/2014/main" id="{84E7456A-9A72-424F-9D65-47EAB830EB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948" y="1532165"/>
            <a:ext cx="2762732" cy="4108450"/>
          </a:xfrm>
        </p:spPr>
      </p:pic>
      <p:pic>
        <p:nvPicPr>
          <p:cNvPr id="7" name="Picture 6" descr="A group of people posing for a picture&#10;&#10;Description automatically generated">
            <a:extLst>
              <a:ext uri="{FF2B5EF4-FFF2-40B4-BE49-F238E27FC236}">
                <a16:creationId xmlns:a16="http://schemas.microsoft.com/office/drawing/2014/main" id="{8A1A0DB8-61E3-6449-8C51-7C403AFB3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52749" y="1624477"/>
            <a:ext cx="1959429" cy="1469572"/>
          </a:xfrm>
          <a:prstGeom prst="rect">
            <a:avLst/>
          </a:prstGeom>
        </p:spPr>
      </p:pic>
      <p:pic>
        <p:nvPicPr>
          <p:cNvPr id="9" name="Picture 8" descr="A person standing on a sidewalk holding a microphone&#10;&#10;Description automatically generated">
            <a:extLst>
              <a:ext uri="{FF2B5EF4-FFF2-40B4-BE49-F238E27FC236}">
                <a16:creationId xmlns:a16="http://schemas.microsoft.com/office/drawing/2014/main" id="{EE23B5E5-1811-014E-9270-3C8CBFC3C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0680" y="3482523"/>
            <a:ext cx="4044043" cy="3033032"/>
          </a:xfrm>
          <a:prstGeom prst="rect">
            <a:avLst/>
          </a:prstGeom>
        </p:spPr>
      </p:pic>
      <p:pic>
        <p:nvPicPr>
          <p:cNvPr id="11" name="Picture 10" descr="A group of people at an event&#10;&#10;Description automatically generated">
            <a:extLst>
              <a:ext uri="{FF2B5EF4-FFF2-40B4-BE49-F238E27FC236}">
                <a16:creationId xmlns:a16="http://schemas.microsoft.com/office/drawing/2014/main" id="{D0F5B332-1E58-E945-AAC0-63F7FB07C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701" y="1106619"/>
            <a:ext cx="3722915" cy="2792186"/>
          </a:xfrm>
          <a:prstGeom prst="rect">
            <a:avLst/>
          </a:prstGeom>
        </p:spPr>
      </p:pic>
      <p:pic>
        <p:nvPicPr>
          <p:cNvPr id="10242" name="Picture 2" descr="A group of people in cheerleader clothing holding a flag&#10;&#10;AI-generated content may be incorrect.">
            <a:extLst>
              <a:ext uri="{FF2B5EF4-FFF2-40B4-BE49-F238E27FC236}">
                <a16:creationId xmlns:a16="http://schemas.microsoft.com/office/drawing/2014/main" id="{D378AEC1-C12C-A74A-AC79-9B3EDD7225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1751" y="661215"/>
            <a:ext cx="2960915" cy="22206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 red and blue bounce house&#10;&#10;AI-generated content may be incorrect.">
            <a:extLst>
              <a:ext uri="{FF2B5EF4-FFF2-40B4-BE49-F238E27FC236}">
                <a16:creationId xmlns:a16="http://schemas.microsoft.com/office/drawing/2014/main" id="{C91875CF-C996-224C-A711-8DCC47CB5E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1649" y="2725710"/>
            <a:ext cx="3199341" cy="239950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3E8B0DA5-6E31-F447-BE54-6283AE7DB2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4443" y="4599695"/>
            <a:ext cx="2282345" cy="208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1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863" y="5392057"/>
            <a:ext cx="9610281" cy="706097"/>
          </a:xfrm>
        </p:spPr>
        <p:txBody>
          <a:bodyPr>
            <a:normAutofit fontScale="90000"/>
          </a:bodyPr>
          <a:lstStyle/>
          <a:p>
            <a:r>
              <a:rPr lang="en-US" dirty="0"/>
              <a:t>Johns Hopkins ICTR Clinical Research Units</a:t>
            </a:r>
          </a:p>
        </p:txBody>
      </p:sp>
      <p:sp>
        <p:nvSpPr>
          <p:cNvPr id="3" name="Subtitle 2"/>
          <p:cNvSpPr>
            <a:spLocks noGrp="1"/>
          </p:cNvSpPr>
          <p:nvPr>
            <p:ph type="subTitle" idx="1"/>
          </p:nvPr>
        </p:nvSpPr>
        <p:spPr/>
        <p:txBody>
          <a:bodyPr/>
          <a:lstStyle/>
          <a:p>
            <a:r>
              <a:rPr lang="en-US" dirty="0"/>
              <a:t>June 6, 2025</a:t>
            </a:r>
          </a:p>
        </p:txBody>
      </p:sp>
    </p:spTree>
    <p:extLst>
      <p:ext uri="{BB962C8B-B14F-4D97-AF65-F5344CB8AC3E}">
        <p14:creationId xmlns:p14="http://schemas.microsoft.com/office/powerpoint/2010/main" val="1937850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25BC-2258-47F6-B832-C78F9D0F8F95}"/>
              </a:ext>
            </a:extLst>
          </p:cNvPr>
          <p:cNvSpPr>
            <a:spLocks noGrp="1"/>
          </p:cNvSpPr>
          <p:nvPr>
            <p:ph type="title"/>
          </p:nvPr>
        </p:nvSpPr>
        <p:spPr/>
        <p:txBody>
          <a:bodyPr/>
          <a:lstStyle/>
          <a:p>
            <a:pPr algn="ctr"/>
            <a:r>
              <a:rPr lang="en-US" sz="4400" dirty="0"/>
              <a:t>Please Give Us Your Feedback! </a:t>
            </a:r>
            <a:endParaRPr lang="en-US" dirty="0"/>
          </a:p>
        </p:txBody>
      </p:sp>
      <p:sp>
        <p:nvSpPr>
          <p:cNvPr id="3" name="Content Placeholder 2">
            <a:extLst>
              <a:ext uri="{FF2B5EF4-FFF2-40B4-BE49-F238E27FC236}">
                <a16:creationId xmlns:a16="http://schemas.microsoft.com/office/drawing/2014/main" id="{290D831B-ECB2-485F-AD6C-66A2E6821D4B}"/>
              </a:ext>
            </a:extLst>
          </p:cNvPr>
          <p:cNvSpPr>
            <a:spLocks noGrp="1"/>
          </p:cNvSpPr>
          <p:nvPr>
            <p:ph sz="half" idx="1"/>
          </p:nvPr>
        </p:nvSpPr>
        <p:spPr/>
        <p:txBody>
          <a:bodyPr/>
          <a:lstStyle/>
          <a:p>
            <a:pPr marL="0" indent="0">
              <a:buNone/>
            </a:pPr>
            <a:endParaRPr lang="en-US" u="sng" dirty="0">
              <a:hlinkClick r:id="rId2"/>
            </a:endParaRPr>
          </a:p>
          <a:p>
            <a:pPr marL="0" indent="0">
              <a:buNone/>
            </a:pPr>
            <a:endParaRPr lang="en-US" sz="2800" u="sng" dirty="0">
              <a:hlinkClick r:id="rId2"/>
            </a:endParaRPr>
          </a:p>
          <a:p>
            <a:pPr marL="0" indent="0">
              <a:buNone/>
            </a:pPr>
            <a:endParaRPr lang="en-US" u="sng" dirty="0">
              <a:hlinkClick r:id="rId2"/>
            </a:endParaRPr>
          </a:p>
          <a:p>
            <a:pPr marL="0" indent="0">
              <a:buNone/>
            </a:pPr>
            <a:r>
              <a:rPr lang="en-US" sz="3600" u="sng" dirty="0">
                <a:hlinkClick r:id="rId2"/>
              </a:rPr>
              <a:t>https://t.jh.edu/ictrsurvey</a:t>
            </a:r>
            <a:endParaRPr lang="en-US" sz="3600" dirty="0"/>
          </a:p>
          <a:p>
            <a:pPr marL="0" indent="0">
              <a:buNone/>
            </a:pPr>
            <a:endParaRPr lang="en-US" dirty="0"/>
          </a:p>
        </p:txBody>
      </p:sp>
      <p:sp>
        <p:nvSpPr>
          <p:cNvPr id="4" name="Content Placeholder 3">
            <a:extLst>
              <a:ext uri="{FF2B5EF4-FFF2-40B4-BE49-F238E27FC236}">
                <a16:creationId xmlns:a16="http://schemas.microsoft.com/office/drawing/2014/main" id="{F1053D1D-4654-49DD-8974-EF70D4DD3810}"/>
              </a:ext>
            </a:extLst>
          </p:cNvPr>
          <p:cNvSpPr>
            <a:spLocks noGrp="1"/>
          </p:cNvSpPr>
          <p:nvPr>
            <p:ph sz="half" idx="2"/>
          </p:nvPr>
        </p:nvSpPr>
        <p:spPr/>
        <p:txBody>
          <a:bodyPr/>
          <a:lstStyle/>
          <a:p>
            <a:pPr marL="0" indent="0">
              <a:buNone/>
            </a:pPr>
            <a:endParaRPr lang="en-US" dirty="0"/>
          </a:p>
        </p:txBody>
      </p:sp>
      <p:pic>
        <p:nvPicPr>
          <p:cNvPr id="5" name="Picture 4" descr="A qr code on a white background&#10;&#10;AI-generated content may be incorrect.">
            <a:extLst>
              <a:ext uri="{FF2B5EF4-FFF2-40B4-BE49-F238E27FC236}">
                <a16:creationId xmlns:a16="http://schemas.microsoft.com/office/drawing/2014/main" id="{C6BF7B05-5FC8-46D1-A410-93D60CB2DFE0}"/>
              </a:ext>
            </a:extLst>
          </p:cNvPr>
          <p:cNvPicPr>
            <a:picLocks noChangeAspect="1"/>
          </p:cNvPicPr>
          <p:nvPr/>
        </p:nvPicPr>
        <p:blipFill>
          <a:blip r:embed="rId3"/>
          <a:stretch>
            <a:fillRect/>
          </a:stretch>
        </p:blipFill>
        <p:spPr>
          <a:xfrm>
            <a:off x="6172200" y="1544595"/>
            <a:ext cx="4150965" cy="4140588"/>
          </a:xfrm>
          <a:prstGeom prst="rect">
            <a:avLst/>
          </a:prstGeom>
          <a:noFill/>
        </p:spPr>
      </p:pic>
    </p:spTree>
    <p:extLst>
      <p:ext uri="{BB962C8B-B14F-4D97-AF65-F5344CB8AC3E}">
        <p14:creationId xmlns:p14="http://schemas.microsoft.com/office/powerpoint/2010/main" val="9168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6" y="63057"/>
            <a:ext cx="11903528" cy="1325563"/>
          </a:xfrm>
        </p:spPr>
        <p:txBody>
          <a:bodyPr/>
          <a:lstStyle/>
          <a:p>
            <a:pPr algn="ctr"/>
            <a:r>
              <a:rPr lang="en-US" b="1" dirty="0"/>
              <a:t>Overview of CRU Network</a:t>
            </a:r>
          </a:p>
        </p:txBody>
      </p:sp>
      <p:sp>
        <p:nvSpPr>
          <p:cNvPr id="4" name="Text Placeholder 3"/>
          <p:cNvSpPr>
            <a:spLocks noGrp="1"/>
          </p:cNvSpPr>
          <p:nvPr>
            <p:ph type="body" sz="quarter" idx="10"/>
          </p:nvPr>
        </p:nvSpPr>
        <p:spPr>
          <a:xfrm>
            <a:off x="3461657" y="1645919"/>
            <a:ext cx="8605157" cy="4851134"/>
          </a:xfrm>
        </p:spPr>
        <p:txBody>
          <a:bodyPr>
            <a:normAutofit fontScale="92500" lnSpcReduction="10000"/>
          </a:bodyPr>
          <a:lstStyle/>
          <a:p>
            <a:r>
              <a:rPr lang="en-US" sz="4400" dirty="0">
                <a:solidFill>
                  <a:srgbClr val="002060"/>
                </a:solidFill>
              </a:rPr>
              <a:t>CRUs provide an essential service for the safe conduct of clinical research with specialized nursing staff and additional services for deep phenotyping of participants</a:t>
            </a:r>
            <a:endParaRPr lang="en-US" sz="4400" dirty="0">
              <a:solidFill>
                <a:srgbClr val="FF0000"/>
              </a:solidFill>
            </a:endParaRPr>
          </a:p>
          <a:p>
            <a:r>
              <a:rPr lang="en-US" sz="4400" dirty="0">
                <a:solidFill>
                  <a:srgbClr val="002060"/>
                </a:solidFill>
                <a:latin typeface="Calibri" panose="020F0502020204030204" pitchFamily="34" charset="0"/>
              </a:rPr>
              <a:t>CRUs provide unique services for prolonged and intensive research</a:t>
            </a:r>
          </a:p>
          <a:p>
            <a:r>
              <a:rPr lang="en-US" sz="4400" dirty="0">
                <a:solidFill>
                  <a:srgbClr val="002060"/>
                </a:solidFill>
                <a:latin typeface="Calibri" panose="020F0502020204030204" pitchFamily="34" charset="0"/>
              </a:rPr>
              <a:t>Superb safety and quality performance record</a:t>
            </a:r>
          </a:p>
          <a:p>
            <a:endParaRPr lang="en-US" sz="4400" dirty="0">
              <a:solidFill>
                <a:srgbClr val="002060"/>
              </a:solidFill>
              <a:latin typeface="Calibri" panose="020F0502020204030204" pitchFamily="34" charset="0"/>
              <a:ea typeface="Calibri" panose="020F0502020204030204" pitchFamily="34" charset="0"/>
            </a:endParaRPr>
          </a:p>
          <a:p>
            <a:endParaRPr lang="en-US" sz="3800" dirty="0">
              <a:solidFill>
                <a:srgbClr val="002060"/>
              </a:solidFill>
              <a:effectLst/>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700498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60C6C9E-E306-4417-9CAE-64B0A8FFFDA5}" vid="{5F6ADEB0-61B2-4BF3-986A-6E394E8917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ICTR_Template_HD</Template>
  <TotalTime>396</TotalTime>
  <Words>3007</Words>
  <Application>Microsoft Office PowerPoint</Application>
  <PresentationFormat>Widescreen</PresentationFormat>
  <Paragraphs>555</Paragraphs>
  <Slides>80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Calibri Light</vt:lpstr>
      <vt:lpstr>Courier New</vt:lpstr>
      <vt:lpstr>Symbol</vt:lpstr>
      <vt:lpstr>Tahoma</vt:lpstr>
      <vt:lpstr>Wingdings</vt:lpstr>
      <vt:lpstr>Office Theme</vt:lpstr>
      <vt:lpstr>ICTR Summer Showcase   </vt:lpstr>
      <vt:lpstr> Agenda  </vt:lpstr>
      <vt:lpstr>Welcome</vt:lpstr>
      <vt:lpstr>Working with the ICTR</vt:lpstr>
      <vt:lpstr>Let Us Help You</vt:lpstr>
      <vt:lpstr>ICTR Programs</vt:lpstr>
      <vt:lpstr>Clinical Research Programs Todd Brown and Liz Martinez</vt:lpstr>
      <vt:lpstr>Johns Hopkins ICTR Clinical Research Units</vt:lpstr>
      <vt:lpstr>Overview of CRU Network</vt:lpstr>
      <vt:lpstr>Overview of JH Clinical Research Unit Network</vt:lpstr>
      <vt:lpstr>Bayview Domiciliary/Outpatient Unit</vt:lpstr>
      <vt:lpstr>JHH Outpatient Research Unit</vt:lpstr>
      <vt:lpstr>JH Pediatric Research Unit </vt:lpstr>
      <vt:lpstr>JHH Inpatient Research Unit </vt:lpstr>
      <vt:lpstr>Major Research Teams Supported by JH CRUs </vt:lpstr>
      <vt:lpstr>JH Human Performance Core</vt:lpstr>
      <vt:lpstr>PowerPoint Presentation</vt:lpstr>
      <vt:lpstr>ICTR Bayview Core Laboratory</vt:lpstr>
      <vt:lpstr>REDCap Scott Carey</vt:lpstr>
      <vt:lpstr>REDCap at Johns Hopkins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Coordinator Support Tony Keyes</vt:lpstr>
      <vt:lpstr>ICTR Summer Showcase</vt:lpstr>
      <vt:lpstr>Research Coordinator Support Services (RCSS)</vt:lpstr>
      <vt:lpstr>Research Coordinator Support Service</vt:lpstr>
      <vt:lpstr>Research Coordinator Support Service</vt:lpstr>
      <vt:lpstr>Overview of Program/Core</vt:lpstr>
      <vt:lpstr>Rapid Onboarding  Early Assignments</vt:lpstr>
      <vt:lpstr>Impacts</vt:lpstr>
      <vt:lpstr>Who Can RCSS help?</vt:lpstr>
      <vt:lpstr>How to Connect with Us</vt:lpstr>
      <vt:lpstr>How to Work with Us</vt:lpstr>
      <vt:lpstr>RCSS Rates: Effective July 1, 2025</vt:lpstr>
      <vt:lpstr>Monthly Invoicing</vt:lpstr>
      <vt:lpstr>Priorities</vt:lpstr>
      <vt:lpstr>Research Personnel Onboarding Program (RPOP)</vt:lpstr>
      <vt:lpstr>How to Connect with Us</vt:lpstr>
      <vt:lpstr>Research Personnel Onboarding Program</vt:lpstr>
      <vt:lpstr>Research Personnel Onboarding Program</vt:lpstr>
      <vt:lpstr>How? (SCOPE of Work)</vt:lpstr>
      <vt:lpstr>Available Trainings (200+ hrs.)</vt:lpstr>
      <vt:lpstr>Ongoing Support (Keep the Door open)</vt:lpstr>
      <vt:lpstr>Cumulative Onboarding Hrs./Trainee</vt:lpstr>
      <vt:lpstr>Smart Training Time Estimation</vt:lpstr>
      <vt:lpstr>Impacts</vt:lpstr>
      <vt:lpstr>Questions?</vt:lpstr>
      <vt:lpstr>Recruitment Resources  Cassie Lewis-Land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Trials Day 2025</vt:lpstr>
      <vt:lpstr>Please Give Us Your Feedback! </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ICTR Program Staff Meeting</dc:title>
  <dc:creator>Dawn Harris</dc:creator>
  <cp:lastModifiedBy>Crystal Williams</cp:lastModifiedBy>
  <cp:revision>60</cp:revision>
  <dcterms:created xsi:type="dcterms:W3CDTF">2020-08-10T16:47:05Z</dcterms:created>
  <dcterms:modified xsi:type="dcterms:W3CDTF">2025-06-06T19:02:45Z</dcterms:modified>
</cp:coreProperties>
</file>