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2" r:id="rId4"/>
    <p:sldId id="260" r:id="rId5"/>
    <p:sldId id="263" r:id="rId6"/>
    <p:sldId id="258" r:id="rId7"/>
    <p:sldId id="261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ICTR_June_2017_Tab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ICTR_June_2017_Tab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Epic-Based%20Recruitment:ICTR_Language_Revised_Tab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ICTR_June_2017_Tab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ICTR_June_2017_Tabl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ICTR_June_2017_Tabl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ICTR_June_2017_Tabl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ICTR_June_2017_Tabl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kellygleason:Desktop:ICTR_June_2017_Tab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  <c:pt idx="0">
                  <c:v>Answer</c:v>
                </c:pt>
              </c:strCache>
            </c:strRef>
          </c:tx>
          <c:invertIfNegative val="0"/>
          <c:cat>
            <c:strRef>
              <c:f>Sheet1!$A$7:$A$8</c:f>
              <c:strCache>
                <c:ptCount val="2"/>
                <c:pt idx="0">
                  <c:v>Definitely no/probably no</c:v>
                </c:pt>
                <c:pt idx="1">
                  <c:v>Probably yes/Definitely yes</c:v>
                </c:pt>
              </c:strCache>
            </c:strRef>
          </c:cat>
          <c:val>
            <c:numRef>
              <c:f>Sheet1!$B$7:$B$8</c:f>
              <c:numCache>
                <c:formatCode>0%</c:formatCode>
                <c:ptCount val="2"/>
                <c:pt idx="0">
                  <c:v>3.5999999999999997E-2</c:v>
                </c:pt>
                <c:pt idx="1">
                  <c:v>0.96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215888"/>
        <c:axId val="331359472"/>
      </c:barChart>
      <c:catAx>
        <c:axId val="330215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1359472"/>
        <c:crosses val="autoZero"/>
        <c:auto val="1"/>
        <c:lblAlgn val="ctr"/>
        <c:lblOffset val="100"/>
        <c:noMultiLvlLbl val="0"/>
      </c:catAx>
      <c:valAx>
        <c:axId val="3313594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0215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Not Important at all/Not very important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2"/>
                <c:pt idx="0">
                  <c:v>Find out more about my disease</c:v>
                </c:pt>
                <c:pt idx="1">
                  <c:v>No other medical options available</c:v>
                </c:pt>
                <c:pt idx="2">
                  <c:v>Gain access to new treatment</c:v>
                </c:pt>
                <c:pt idx="3">
                  <c:v>Obtain free healthcare</c:v>
                </c:pt>
                <c:pt idx="4">
                  <c:v>Help others</c:v>
                </c:pt>
                <c:pt idx="5">
                  <c:v>Health Center's reputation</c:v>
                </c:pt>
                <c:pt idx="6">
                  <c:v>Concern about study topic</c:v>
                </c:pt>
                <c:pt idx="7">
                  <c:v>Obtain education and learning</c:v>
                </c:pt>
                <c:pt idx="8">
                  <c:v>Positive experience in another study</c:v>
                </c:pt>
                <c:pt idx="9">
                  <c:v>Family influence/involvement</c:v>
                </c:pt>
                <c:pt idx="10">
                  <c:v>Earn money/payment</c:v>
                </c:pt>
                <c:pt idx="11">
                  <c:v>Caregiver encouraged me</c:v>
                </c:pt>
              </c:strCache>
            </c:strRef>
          </c:cat>
          <c:val>
            <c:numRef>
              <c:f>Sheet1!$B$2:$M$2</c:f>
              <c:numCache>
                <c:formatCode>0.00%</c:formatCode>
                <c:ptCount val="12"/>
                <c:pt idx="0">
                  <c:v>0.12</c:v>
                </c:pt>
                <c:pt idx="1">
                  <c:v>0.44</c:v>
                </c:pt>
                <c:pt idx="2">
                  <c:v>0.17</c:v>
                </c:pt>
                <c:pt idx="3">
                  <c:v>0.8</c:v>
                </c:pt>
                <c:pt idx="4">
                  <c:v>0.06</c:v>
                </c:pt>
                <c:pt idx="5">
                  <c:v>0.08</c:v>
                </c:pt>
                <c:pt idx="6">
                  <c:v>0.08</c:v>
                </c:pt>
                <c:pt idx="7">
                  <c:v>0.26</c:v>
                </c:pt>
                <c:pt idx="8">
                  <c:v>0.66</c:v>
                </c:pt>
                <c:pt idx="9">
                  <c:v>0.72</c:v>
                </c:pt>
                <c:pt idx="10">
                  <c:v>0.94</c:v>
                </c:pt>
                <c:pt idx="11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important/Very important</c:v>
                </c:pt>
              </c:strCache>
            </c:strRef>
          </c:tx>
          <c:invertIfNegative val="0"/>
          <c:cat>
            <c:strRef>
              <c:f>Sheet1!$B$1:$M$1</c:f>
              <c:strCache>
                <c:ptCount val="12"/>
                <c:pt idx="0">
                  <c:v>Find out more about my disease</c:v>
                </c:pt>
                <c:pt idx="1">
                  <c:v>No other medical options available</c:v>
                </c:pt>
                <c:pt idx="2">
                  <c:v>Gain access to new treatment</c:v>
                </c:pt>
                <c:pt idx="3">
                  <c:v>Obtain free healthcare</c:v>
                </c:pt>
                <c:pt idx="4">
                  <c:v>Help others</c:v>
                </c:pt>
                <c:pt idx="5">
                  <c:v>Health Center's reputation</c:v>
                </c:pt>
                <c:pt idx="6">
                  <c:v>Concern about study topic</c:v>
                </c:pt>
                <c:pt idx="7">
                  <c:v>Obtain education and learning</c:v>
                </c:pt>
                <c:pt idx="8">
                  <c:v>Positive experience in another study</c:v>
                </c:pt>
                <c:pt idx="9">
                  <c:v>Family influence/involvement</c:v>
                </c:pt>
                <c:pt idx="10">
                  <c:v>Earn money/payment</c:v>
                </c:pt>
                <c:pt idx="11">
                  <c:v>Caregiver encouraged me</c:v>
                </c:pt>
              </c:strCache>
            </c:strRef>
          </c:cat>
          <c:val>
            <c:numRef>
              <c:f>Sheet1!$B$3:$M$3</c:f>
              <c:numCache>
                <c:formatCode>0.00%</c:formatCode>
                <c:ptCount val="12"/>
                <c:pt idx="0">
                  <c:v>0.88</c:v>
                </c:pt>
                <c:pt idx="1">
                  <c:v>0.56000000000000005</c:v>
                </c:pt>
                <c:pt idx="2">
                  <c:v>0.83</c:v>
                </c:pt>
                <c:pt idx="3">
                  <c:v>0.2</c:v>
                </c:pt>
                <c:pt idx="4">
                  <c:v>0.94</c:v>
                </c:pt>
                <c:pt idx="5">
                  <c:v>0.92</c:v>
                </c:pt>
                <c:pt idx="6">
                  <c:v>0.92</c:v>
                </c:pt>
                <c:pt idx="7">
                  <c:v>0.74</c:v>
                </c:pt>
                <c:pt idx="8">
                  <c:v>0.34</c:v>
                </c:pt>
                <c:pt idx="9">
                  <c:v>0.28000000000000003</c:v>
                </c:pt>
                <c:pt idx="10">
                  <c:v>0.06</c:v>
                </c:pt>
                <c:pt idx="11">
                  <c:v>0.62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367640"/>
        <c:axId val="332258832"/>
      </c:barChart>
      <c:catAx>
        <c:axId val="331367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2258832"/>
        <c:crosses val="autoZero"/>
        <c:auto val="1"/>
        <c:lblAlgn val="ctr"/>
        <c:lblOffset val="100"/>
        <c:noMultiLvlLbl val="0"/>
      </c:catAx>
      <c:valAx>
        <c:axId val="3322588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31367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82696"/>
        <c:axId val="332285128"/>
      </c:barChart>
      <c:catAx>
        <c:axId val="332282696"/>
        <c:scaling>
          <c:orientation val="minMax"/>
        </c:scaling>
        <c:delete val="0"/>
        <c:axPos val="b"/>
        <c:majorTickMark val="out"/>
        <c:minorTickMark val="none"/>
        <c:tickLblPos val="nextTo"/>
        <c:crossAx val="332285128"/>
        <c:crosses val="autoZero"/>
        <c:auto val="1"/>
        <c:lblAlgn val="ctr"/>
        <c:lblOffset val="100"/>
        <c:noMultiLvlLbl val="0"/>
      </c:catAx>
      <c:valAx>
        <c:axId val="33228512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2282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Answer</c:v>
                </c:pt>
              </c:strCache>
            </c:strRef>
          </c:tx>
          <c:invertIfNegative val="0"/>
          <c:cat>
            <c:strRef>
              <c:f>Sheet1!$A$12:$A$13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Sheet1!$B$12:$B$13</c:f>
              <c:numCache>
                <c:formatCode>0%</c:formatCode>
                <c:ptCount val="2"/>
                <c:pt idx="0">
                  <c:v>0.01</c:v>
                </c:pt>
                <c:pt idx="1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335568"/>
        <c:axId val="332338000"/>
      </c:barChart>
      <c:catAx>
        <c:axId val="332335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2338000"/>
        <c:crosses val="autoZero"/>
        <c:auto val="1"/>
        <c:lblAlgn val="ctr"/>
        <c:lblOffset val="100"/>
        <c:noMultiLvlLbl val="0"/>
      </c:catAx>
      <c:valAx>
        <c:axId val="33233800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2335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Answer</c:v>
                </c:pt>
              </c:strCache>
            </c:strRef>
          </c:tx>
          <c:invertIfNegative val="0"/>
          <c:cat>
            <c:strRef>
              <c:f>Sheet1!$A$12:$A$13</c:f>
              <c:strCache>
                <c:ptCount val="2"/>
                <c:pt idx="0">
                  <c:v>No</c:v>
                </c:pt>
                <c:pt idx="1">
                  <c:v>Yes</c:v>
                </c:pt>
              </c:strCache>
            </c:strRef>
          </c:cat>
          <c:val>
            <c:numRef>
              <c:f>Sheet1!$B$12:$B$13</c:f>
              <c:numCache>
                <c:formatCode>0%</c:formatCode>
                <c:ptCount val="2"/>
                <c:pt idx="0">
                  <c:v>0.01</c:v>
                </c:pt>
                <c:pt idx="1">
                  <c:v>0.99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661968"/>
        <c:axId val="329664320"/>
      </c:barChart>
      <c:catAx>
        <c:axId val="329661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9664320"/>
        <c:crosses val="autoZero"/>
        <c:auto val="1"/>
        <c:lblAlgn val="ctr"/>
        <c:lblOffset val="100"/>
        <c:noMultiLvlLbl val="0"/>
      </c:catAx>
      <c:valAx>
        <c:axId val="3296643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96619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Sheet1!$A$27</c:f>
              <c:strCache>
                <c:ptCount val="1"/>
                <c:pt idx="0">
                  <c:v>Never</c:v>
                </c:pt>
              </c:strCache>
            </c:strRef>
          </c:tx>
          <c:invertIfNegative val="0"/>
          <c:cat>
            <c:strRef>
              <c:f>Sheet1!$B$26:$F$26</c:f>
              <c:strCache>
                <c:ptCount val="5"/>
                <c:pt idx="0">
                  <c:v>Listened carefully to me</c:v>
                </c:pt>
                <c:pt idx="1">
                  <c:v>Treated me with respect</c:v>
                </c:pt>
                <c:pt idx="2">
                  <c:v>Pressured me to join study</c:v>
                </c:pt>
                <c:pt idx="3">
                  <c:v>Knew how to reach team</c:v>
                </c:pt>
                <c:pt idx="4">
                  <c:v>Felt I was a valued partner</c:v>
                </c:pt>
              </c:strCache>
            </c:strRef>
          </c:cat>
          <c:val>
            <c:numRef>
              <c:f>Sheet1!$B$27:$F$27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0.94</c:v>
                </c:pt>
                <c:pt idx="3">
                  <c:v>0.02</c:v>
                </c:pt>
                <c:pt idx="4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Sheet1!$A$28</c:f>
              <c:strCache>
                <c:ptCount val="1"/>
                <c:pt idx="0">
                  <c:v>Sometimes</c:v>
                </c:pt>
              </c:strCache>
            </c:strRef>
          </c:tx>
          <c:invertIfNegative val="0"/>
          <c:cat>
            <c:strRef>
              <c:f>Sheet1!$B$26:$F$26</c:f>
              <c:strCache>
                <c:ptCount val="5"/>
                <c:pt idx="0">
                  <c:v>Listened carefully to me</c:v>
                </c:pt>
                <c:pt idx="1">
                  <c:v>Treated me with respect</c:v>
                </c:pt>
                <c:pt idx="2">
                  <c:v>Pressured me to join study</c:v>
                </c:pt>
                <c:pt idx="3">
                  <c:v>Knew how to reach team</c:v>
                </c:pt>
                <c:pt idx="4">
                  <c:v>Felt I was a valued partner</c:v>
                </c:pt>
              </c:strCache>
            </c:strRef>
          </c:cat>
          <c:val>
            <c:numRef>
              <c:f>Sheet1!$B$28:$F$28</c:f>
              <c:numCache>
                <c:formatCode>0%</c:formatCode>
                <c:ptCount val="5"/>
                <c:pt idx="0">
                  <c:v>0.04</c:v>
                </c:pt>
                <c:pt idx="1">
                  <c:v>0.02</c:v>
                </c:pt>
                <c:pt idx="2">
                  <c:v>0.03</c:v>
                </c:pt>
                <c:pt idx="3">
                  <c:v>0.05</c:v>
                </c:pt>
                <c:pt idx="4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Sheet1!$A$29</c:f>
              <c:strCache>
                <c:ptCount val="1"/>
                <c:pt idx="0">
                  <c:v>Usually</c:v>
                </c:pt>
              </c:strCache>
            </c:strRef>
          </c:tx>
          <c:invertIfNegative val="0"/>
          <c:cat>
            <c:strRef>
              <c:f>Sheet1!$B$26:$F$26</c:f>
              <c:strCache>
                <c:ptCount val="5"/>
                <c:pt idx="0">
                  <c:v>Listened carefully to me</c:v>
                </c:pt>
                <c:pt idx="1">
                  <c:v>Treated me with respect</c:v>
                </c:pt>
                <c:pt idx="2">
                  <c:v>Pressured me to join study</c:v>
                </c:pt>
                <c:pt idx="3">
                  <c:v>Knew how to reach team</c:v>
                </c:pt>
                <c:pt idx="4">
                  <c:v>Felt I was a valued partner</c:v>
                </c:pt>
              </c:strCache>
            </c:strRef>
          </c:cat>
          <c:val>
            <c:numRef>
              <c:f>Sheet1!$B$29:$F$29</c:f>
              <c:numCache>
                <c:formatCode>0%</c:formatCode>
                <c:ptCount val="5"/>
                <c:pt idx="0">
                  <c:v>0.13</c:v>
                </c:pt>
                <c:pt idx="1">
                  <c:v>0.05</c:v>
                </c:pt>
                <c:pt idx="2">
                  <c:v>0.01</c:v>
                </c:pt>
                <c:pt idx="3">
                  <c:v>0.13</c:v>
                </c:pt>
                <c:pt idx="4">
                  <c:v>0.23</c:v>
                </c:pt>
              </c:numCache>
            </c:numRef>
          </c:val>
        </c:ser>
        <c:ser>
          <c:idx val="3"/>
          <c:order val="3"/>
          <c:tx>
            <c:strRef>
              <c:f>Sheet1!$A$30</c:f>
              <c:strCache>
                <c:ptCount val="1"/>
                <c:pt idx="0">
                  <c:v>Always</c:v>
                </c:pt>
              </c:strCache>
            </c:strRef>
          </c:tx>
          <c:invertIfNegative val="0"/>
          <c:cat>
            <c:strRef>
              <c:f>Sheet1!$B$26:$F$26</c:f>
              <c:strCache>
                <c:ptCount val="5"/>
                <c:pt idx="0">
                  <c:v>Listened carefully to me</c:v>
                </c:pt>
                <c:pt idx="1">
                  <c:v>Treated me with respect</c:v>
                </c:pt>
                <c:pt idx="2">
                  <c:v>Pressured me to join study</c:v>
                </c:pt>
                <c:pt idx="3">
                  <c:v>Knew how to reach team</c:v>
                </c:pt>
                <c:pt idx="4">
                  <c:v>Felt I was a valued partner</c:v>
                </c:pt>
              </c:strCache>
            </c:strRef>
          </c:cat>
          <c:val>
            <c:numRef>
              <c:f>Sheet1!$B$30:$F$30</c:f>
              <c:numCache>
                <c:formatCode>0%</c:formatCode>
                <c:ptCount val="5"/>
                <c:pt idx="0">
                  <c:v>0.83</c:v>
                </c:pt>
                <c:pt idx="1">
                  <c:v>0.93</c:v>
                </c:pt>
                <c:pt idx="2">
                  <c:v>0.02</c:v>
                </c:pt>
                <c:pt idx="3">
                  <c:v>0.91</c:v>
                </c:pt>
                <c:pt idx="4">
                  <c:v>0.68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665104"/>
        <c:axId val="329665496"/>
      </c:barChart>
      <c:catAx>
        <c:axId val="329665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9665496"/>
        <c:crosses val="autoZero"/>
        <c:auto val="1"/>
        <c:lblAlgn val="ctr"/>
        <c:lblOffset val="100"/>
        <c:noMultiLvlLbl val="0"/>
      </c:catAx>
      <c:valAx>
        <c:axId val="32966549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9665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Sheet1!$A$51</c:f>
              <c:strCache>
                <c:ptCount val="1"/>
                <c:pt idx="0">
                  <c:v>Not Important at all/Not very important</c:v>
                </c:pt>
              </c:strCache>
            </c:strRef>
          </c:tx>
          <c:invertIfNegative val="0"/>
          <c:cat>
            <c:strRef>
              <c:f>Sheet1!$B$50:$L$50</c:f>
              <c:strCache>
                <c:ptCount val="11"/>
                <c:pt idx="0">
                  <c:v>Pain/discomfort r/t participation</c:v>
                </c:pt>
                <c:pt idx="1">
                  <c:v>Worried about risk of tx</c:v>
                </c:pt>
                <c:pt idx="2">
                  <c:v>Side effects during study</c:v>
                </c:pt>
                <c:pt idx="3">
                  <c:v>Invasion of privacy</c:v>
                </c:pt>
                <c:pt idx="4">
                  <c:v>Too much time</c:v>
                </c:pt>
                <c:pt idx="5">
                  <c:v>Family/work issues unrelated to study</c:v>
                </c:pt>
                <c:pt idx="6">
                  <c:v>Interactions with research team</c:v>
                </c:pt>
                <c:pt idx="7">
                  <c:v>Not getting test results</c:v>
                </c:pt>
                <c:pt idx="8">
                  <c:v>Undue pressure to stay in study</c:v>
                </c:pt>
                <c:pt idx="9">
                  <c:v>Unexpected tests/procedures during study</c:v>
                </c:pt>
                <c:pt idx="10">
                  <c:v>Transportation</c:v>
                </c:pt>
              </c:strCache>
            </c:strRef>
          </c:cat>
          <c:val>
            <c:numRef>
              <c:f>Sheet1!$B$51:$L$51</c:f>
              <c:numCache>
                <c:formatCode>0%</c:formatCode>
                <c:ptCount val="11"/>
                <c:pt idx="0">
                  <c:v>0.57999999999999996</c:v>
                </c:pt>
                <c:pt idx="1">
                  <c:v>0.5</c:v>
                </c:pt>
                <c:pt idx="2">
                  <c:v>0.4</c:v>
                </c:pt>
                <c:pt idx="3">
                  <c:v>0.83</c:v>
                </c:pt>
                <c:pt idx="4">
                  <c:v>0.84</c:v>
                </c:pt>
                <c:pt idx="5">
                  <c:v>0.76</c:v>
                </c:pt>
                <c:pt idx="6">
                  <c:v>0.78</c:v>
                </c:pt>
                <c:pt idx="7">
                  <c:v>0.65</c:v>
                </c:pt>
                <c:pt idx="8">
                  <c:v>0.78</c:v>
                </c:pt>
                <c:pt idx="9">
                  <c:v>0.74</c:v>
                </c:pt>
                <c:pt idx="10">
                  <c:v>0.68</c:v>
                </c:pt>
              </c:numCache>
            </c:numRef>
          </c:val>
        </c:ser>
        <c:ser>
          <c:idx val="2"/>
          <c:order val="1"/>
          <c:tx>
            <c:strRef>
              <c:f>Sheet1!$A$52</c:f>
              <c:strCache>
                <c:ptCount val="1"/>
                <c:pt idx="0">
                  <c:v>Somewhat/very important</c:v>
                </c:pt>
              </c:strCache>
            </c:strRef>
          </c:tx>
          <c:invertIfNegative val="0"/>
          <c:cat>
            <c:strRef>
              <c:f>Sheet1!$B$50:$L$50</c:f>
              <c:strCache>
                <c:ptCount val="11"/>
                <c:pt idx="0">
                  <c:v>Pain/discomfort r/t participation</c:v>
                </c:pt>
                <c:pt idx="1">
                  <c:v>Worried about risk of tx</c:v>
                </c:pt>
                <c:pt idx="2">
                  <c:v>Side effects during study</c:v>
                </c:pt>
                <c:pt idx="3">
                  <c:v>Invasion of privacy</c:v>
                </c:pt>
                <c:pt idx="4">
                  <c:v>Too much time</c:v>
                </c:pt>
                <c:pt idx="5">
                  <c:v>Family/work issues unrelated to study</c:v>
                </c:pt>
                <c:pt idx="6">
                  <c:v>Interactions with research team</c:v>
                </c:pt>
                <c:pt idx="7">
                  <c:v>Not getting test results</c:v>
                </c:pt>
                <c:pt idx="8">
                  <c:v>Undue pressure to stay in study</c:v>
                </c:pt>
                <c:pt idx="9">
                  <c:v>Unexpected tests/procedures during study</c:v>
                </c:pt>
                <c:pt idx="10">
                  <c:v>Transportation</c:v>
                </c:pt>
              </c:strCache>
            </c:strRef>
          </c:cat>
          <c:val>
            <c:numRef>
              <c:f>Sheet1!$B$52:$L$52</c:f>
              <c:numCache>
                <c:formatCode>0%</c:formatCode>
                <c:ptCount val="11"/>
                <c:pt idx="0">
                  <c:v>0.42</c:v>
                </c:pt>
                <c:pt idx="1">
                  <c:v>0.5</c:v>
                </c:pt>
                <c:pt idx="2">
                  <c:v>0.6</c:v>
                </c:pt>
                <c:pt idx="3">
                  <c:v>0.17</c:v>
                </c:pt>
                <c:pt idx="4">
                  <c:v>0.16</c:v>
                </c:pt>
                <c:pt idx="5">
                  <c:v>0.24</c:v>
                </c:pt>
                <c:pt idx="6">
                  <c:v>0.22</c:v>
                </c:pt>
                <c:pt idx="7">
                  <c:v>0.35</c:v>
                </c:pt>
                <c:pt idx="8">
                  <c:v>0.22</c:v>
                </c:pt>
                <c:pt idx="9">
                  <c:v>0.26</c:v>
                </c:pt>
                <c:pt idx="10">
                  <c:v>0.32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666280"/>
        <c:axId val="329666672"/>
      </c:barChart>
      <c:catAx>
        <c:axId val="329666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9666672"/>
        <c:crosses val="autoZero"/>
        <c:auto val="1"/>
        <c:lblAlgn val="ctr"/>
        <c:lblOffset val="100"/>
        <c:noMultiLvlLbl val="0"/>
      </c:catAx>
      <c:valAx>
        <c:axId val="3296666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29666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Sheet1!$A$122</c:f>
              <c:strCache>
                <c:ptCount val="1"/>
                <c:pt idx="0">
                  <c:v>Not Important at all/Not very important</c:v>
                </c:pt>
              </c:strCache>
            </c:strRef>
          </c:tx>
          <c:invertIfNegative val="0"/>
          <c:cat>
            <c:strRef>
              <c:f>Sheet1!$B$121:$P$121</c:f>
              <c:strCache>
                <c:ptCount val="15"/>
                <c:pt idx="0">
                  <c:v>Find out more about my disease</c:v>
                </c:pt>
                <c:pt idx="1">
                  <c:v>No other medical options available</c:v>
                </c:pt>
                <c:pt idx="2">
                  <c:v>Gain access to new tx</c:v>
                </c:pt>
                <c:pt idx="3">
                  <c:v>Obtain free healthcare</c:v>
                </c:pt>
                <c:pt idx="4">
                  <c:v>To help others</c:v>
                </c:pt>
                <c:pt idx="5">
                  <c:v>Health Center's Reputation</c:v>
                </c:pt>
                <c:pt idx="6">
                  <c:v>Concern about study topic</c:v>
                </c:pt>
                <c:pt idx="7">
                  <c:v>Obtain education and learning</c:v>
                </c:pt>
                <c:pt idx="8">
                  <c:v>Positive experience in another study</c:v>
                </c:pt>
                <c:pt idx="9">
                  <c:v>Family influence/involvement</c:v>
                </c:pt>
                <c:pt idx="10">
                  <c:v>Earn money/payment</c:v>
                </c:pt>
                <c:pt idx="11">
                  <c:v>Caregiver encouraged me</c:v>
                </c:pt>
                <c:pt idx="12">
                  <c:v>Relationship with research team</c:v>
                </c:pt>
                <c:pt idx="13">
                  <c:v>Feeling valued as a participant</c:v>
                </c:pt>
                <c:pt idx="14">
                  <c:v>Improved health or QOL</c:v>
                </c:pt>
              </c:strCache>
            </c:strRef>
          </c:cat>
          <c:val>
            <c:numRef>
              <c:f>Sheet1!$B$122:$P$122</c:f>
              <c:numCache>
                <c:formatCode>0%</c:formatCode>
                <c:ptCount val="15"/>
                <c:pt idx="0">
                  <c:v>0.14000000000000001</c:v>
                </c:pt>
                <c:pt idx="1">
                  <c:v>0.44</c:v>
                </c:pt>
                <c:pt idx="2">
                  <c:v>0.16</c:v>
                </c:pt>
                <c:pt idx="3">
                  <c:v>0.83</c:v>
                </c:pt>
                <c:pt idx="4">
                  <c:v>0.08</c:v>
                </c:pt>
                <c:pt idx="5">
                  <c:v>0.08</c:v>
                </c:pt>
                <c:pt idx="6">
                  <c:v>0.09</c:v>
                </c:pt>
                <c:pt idx="7">
                  <c:v>0.24</c:v>
                </c:pt>
                <c:pt idx="8">
                  <c:v>0.62</c:v>
                </c:pt>
                <c:pt idx="9">
                  <c:v>0.68</c:v>
                </c:pt>
                <c:pt idx="10">
                  <c:v>0.88</c:v>
                </c:pt>
                <c:pt idx="11">
                  <c:v>0.66</c:v>
                </c:pt>
                <c:pt idx="12">
                  <c:v>0.4</c:v>
                </c:pt>
                <c:pt idx="13">
                  <c:v>0.22</c:v>
                </c:pt>
                <c:pt idx="14">
                  <c:v>0.14000000000000001</c:v>
                </c:pt>
              </c:numCache>
            </c:numRef>
          </c:val>
        </c:ser>
        <c:ser>
          <c:idx val="2"/>
          <c:order val="1"/>
          <c:tx>
            <c:strRef>
              <c:f>Sheet1!$A$123</c:f>
              <c:strCache>
                <c:ptCount val="1"/>
                <c:pt idx="0">
                  <c:v>Somewhat important/Very important</c:v>
                </c:pt>
              </c:strCache>
            </c:strRef>
          </c:tx>
          <c:invertIfNegative val="0"/>
          <c:cat>
            <c:strRef>
              <c:f>Sheet1!$B$121:$P$121</c:f>
              <c:strCache>
                <c:ptCount val="15"/>
                <c:pt idx="0">
                  <c:v>Find out more about my disease</c:v>
                </c:pt>
                <c:pt idx="1">
                  <c:v>No other medical options available</c:v>
                </c:pt>
                <c:pt idx="2">
                  <c:v>Gain access to new tx</c:v>
                </c:pt>
                <c:pt idx="3">
                  <c:v>Obtain free healthcare</c:v>
                </c:pt>
                <c:pt idx="4">
                  <c:v>To help others</c:v>
                </c:pt>
                <c:pt idx="5">
                  <c:v>Health Center's Reputation</c:v>
                </c:pt>
                <c:pt idx="6">
                  <c:v>Concern about study topic</c:v>
                </c:pt>
                <c:pt idx="7">
                  <c:v>Obtain education and learning</c:v>
                </c:pt>
                <c:pt idx="8">
                  <c:v>Positive experience in another study</c:v>
                </c:pt>
                <c:pt idx="9">
                  <c:v>Family influence/involvement</c:v>
                </c:pt>
                <c:pt idx="10">
                  <c:v>Earn money/payment</c:v>
                </c:pt>
                <c:pt idx="11">
                  <c:v>Caregiver encouraged me</c:v>
                </c:pt>
                <c:pt idx="12">
                  <c:v>Relationship with research team</c:v>
                </c:pt>
                <c:pt idx="13">
                  <c:v>Feeling valued as a participant</c:v>
                </c:pt>
                <c:pt idx="14">
                  <c:v>Improved health or QOL</c:v>
                </c:pt>
              </c:strCache>
            </c:strRef>
          </c:cat>
          <c:val>
            <c:numRef>
              <c:f>Sheet1!$B$123:$P$123</c:f>
              <c:numCache>
                <c:formatCode>0%</c:formatCode>
                <c:ptCount val="15"/>
                <c:pt idx="0">
                  <c:v>0.86</c:v>
                </c:pt>
                <c:pt idx="1">
                  <c:v>0.56000000000000005</c:v>
                </c:pt>
                <c:pt idx="2">
                  <c:v>0.84</c:v>
                </c:pt>
                <c:pt idx="3">
                  <c:v>0.17</c:v>
                </c:pt>
                <c:pt idx="4">
                  <c:v>0.92</c:v>
                </c:pt>
                <c:pt idx="5">
                  <c:v>0.92</c:v>
                </c:pt>
                <c:pt idx="6">
                  <c:v>0.91</c:v>
                </c:pt>
                <c:pt idx="7">
                  <c:v>0.86</c:v>
                </c:pt>
                <c:pt idx="8">
                  <c:v>0.38</c:v>
                </c:pt>
                <c:pt idx="9">
                  <c:v>0.32</c:v>
                </c:pt>
                <c:pt idx="10">
                  <c:v>0.12</c:v>
                </c:pt>
                <c:pt idx="11">
                  <c:v>0.34</c:v>
                </c:pt>
                <c:pt idx="12">
                  <c:v>0.6</c:v>
                </c:pt>
                <c:pt idx="13">
                  <c:v>0.78</c:v>
                </c:pt>
                <c:pt idx="14">
                  <c:v>0.86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488600"/>
        <c:axId val="332488992"/>
      </c:barChart>
      <c:catAx>
        <c:axId val="332488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2488992"/>
        <c:crosses val="autoZero"/>
        <c:auto val="1"/>
        <c:lblAlgn val="ctr"/>
        <c:lblOffset val="100"/>
        <c:noMultiLvlLbl val="0"/>
      </c:catAx>
      <c:valAx>
        <c:axId val="332488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2488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Sheet1!$B$150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cat>
            <c:strRef>
              <c:f>Sheet1!$A$151:$A$160</c:f>
              <c:strCache>
                <c:ptCount val="10"/>
                <c:pt idx="0">
                  <c:v>Access to computer, internet, and television</c:v>
                </c:pt>
                <c:pt idx="1">
                  <c:v>Access to comfortable bed</c:v>
                </c:pt>
                <c:pt idx="2">
                  <c:v>Payment/More payment</c:v>
                </c:pt>
                <c:pt idx="3">
                  <c:v>Support groups</c:v>
                </c:pt>
                <c:pt idx="4">
                  <c:v>Volunteer appreciation</c:v>
                </c:pt>
                <c:pt idx="5">
                  <c:v>Flexible schedule</c:v>
                </c:pt>
                <c:pt idx="6">
                  <c:v>Accessible parking/location</c:v>
                </c:pt>
                <c:pt idx="7">
                  <c:v>Planned d/c &amp; proper goodbye to team</c:v>
                </c:pt>
                <c:pt idx="8">
                  <c:v>Summary of overall research results shared with me</c:v>
                </c:pt>
                <c:pt idx="9">
                  <c:v>Results of personal lab tests shared with me or my doctor</c:v>
                </c:pt>
              </c:strCache>
            </c:strRef>
          </c:cat>
          <c:val>
            <c:numRef>
              <c:f>Sheet1!$B$151:$B$160</c:f>
              <c:numCache>
                <c:formatCode>0%</c:formatCode>
                <c:ptCount val="10"/>
                <c:pt idx="0">
                  <c:v>7.0000000000000007E-2</c:v>
                </c:pt>
                <c:pt idx="1">
                  <c:v>0.05</c:v>
                </c:pt>
                <c:pt idx="2">
                  <c:v>0.04</c:v>
                </c:pt>
                <c:pt idx="3">
                  <c:v>0.05</c:v>
                </c:pt>
                <c:pt idx="4">
                  <c:v>0.04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0.02</c:v>
                </c:pt>
                <c:pt idx="8">
                  <c:v>0.22</c:v>
                </c:pt>
                <c:pt idx="9">
                  <c:v>0.21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489776"/>
        <c:axId val="332490168"/>
      </c:barChart>
      <c:catAx>
        <c:axId val="332489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32490168"/>
        <c:crosses val="autoZero"/>
        <c:auto val="1"/>
        <c:lblAlgn val="ctr"/>
        <c:lblOffset val="100"/>
        <c:noMultiLvlLbl val="0"/>
      </c:catAx>
      <c:valAx>
        <c:axId val="332490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324897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5334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825" y="1666997"/>
            <a:ext cx="9639299" cy="43731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864" y="5392057"/>
            <a:ext cx="9144000" cy="706097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rgbClr val="002D7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864" y="6098154"/>
            <a:ext cx="9144000" cy="44960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0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810"/>
            <a:ext cx="10515600" cy="1249133"/>
          </a:xfr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00200"/>
            <a:ext cx="6172200" cy="4260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2687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91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811"/>
            <a:ext cx="10515600" cy="1289953"/>
          </a:xfrm>
        </p:spPr>
        <p:txBody>
          <a:bodyPr anchor="ctr">
            <a:normAutofit/>
          </a:bodyPr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260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6113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55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5334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7825" y="1666997"/>
            <a:ext cx="9639299" cy="43731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306870" y="5960225"/>
            <a:ext cx="4609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D72"/>
                </a:solidFill>
              </a:rPr>
              <a:t>Where Science and People Connect</a:t>
            </a:r>
            <a:endParaRPr lang="en-US" sz="2400" dirty="0">
              <a:solidFill>
                <a:srgbClr val="002D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6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5715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9701"/>
            <a:ext cx="4368648" cy="41452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768193" y="2939142"/>
            <a:ext cx="4585607" cy="198392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8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3353091" cy="456020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376738" y="1943100"/>
            <a:ext cx="6977062" cy="3706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0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5715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52"/>
            <a:ext cx="3910960" cy="53112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286" y="787176"/>
            <a:ext cx="661216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286" y="3684484"/>
            <a:ext cx="6618514" cy="149434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53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84547"/>
            <a:ext cx="5181600" cy="4250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84547"/>
            <a:ext cx="5181600" cy="4250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1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305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75707"/>
            <a:ext cx="5157787" cy="6273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03007"/>
            <a:ext cx="5157787" cy="363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75707"/>
            <a:ext cx="5183188" cy="6273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03007"/>
            <a:ext cx="5183188" cy="363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7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4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57150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52"/>
            <a:ext cx="3910960" cy="531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63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528" y="5690028"/>
            <a:ext cx="2574471" cy="1167971"/>
          </a:xfrm>
          <a:prstGeom prst="rect">
            <a:avLst/>
          </a:prstGeom>
        </p:spPr>
      </p:pic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1447800"/>
          </a:xfrm>
          <a:prstGeom prst="rect">
            <a:avLst/>
          </a:prstGeom>
          <a:gradFill rotWithShape="1">
            <a:gsLst>
              <a:gs pos="0">
                <a:srgbClr val="6AADE4"/>
              </a:gs>
              <a:gs pos="100000">
                <a:srgbClr val="00239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600" smtClean="0"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30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80705"/>
            <a:ext cx="10515600" cy="4109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7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D7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―"/>
        <a:defRPr sz="2400" kern="1200">
          <a:solidFill>
            <a:srgbClr val="002D7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rgbClr val="002D7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rgbClr val="002D7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»"/>
        <a:defRPr sz="1800" kern="1200">
          <a:solidFill>
            <a:srgbClr val="002D7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Participant Satisfaction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Current Results from the July 2017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254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Participant Satisfaction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June 2017, </a:t>
            </a:r>
            <a:r>
              <a:rPr lang="en-US" dirty="0"/>
              <a:t>t</a:t>
            </a:r>
            <a:r>
              <a:rPr lang="en-US" dirty="0" smtClean="0"/>
              <a:t>he Institute of Clinical and Translational Research randomly selected participants from the Clinical Research Management Services list to receive a survey by email if they were involved in a research study at Johns Hopkins within the last 6 months</a:t>
            </a:r>
          </a:p>
          <a:p>
            <a:r>
              <a:rPr lang="en-US" dirty="0" smtClean="0"/>
              <a:t>Currently, 137 participants responded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6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Would you recommend joining a research study to your family and friends?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581150"/>
          <a:ext cx="10515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628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FFFFFF"/>
                </a:solidFill>
              </a:rPr>
              <a:t>Importance of Possible Reasons for </a:t>
            </a:r>
            <a:r>
              <a:rPr lang="en-US" sz="5400" b="1" dirty="0" smtClean="0">
                <a:solidFill>
                  <a:srgbClr val="FFFFFF"/>
                </a:solidFill>
              </a:rPr>
              <a:t>Joining </a:t>
            </a:r>
            <a:r>
              <a:rPr lang="en-US" sz="5400" b="1" dirty="0">
                <a:solidFill>
                  <a:srgbClr val="FFFFFF"/>
                </a:solidFill>
              </a:rPr>
              <a:t>a Research Study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581150"/>
          <a:ext cx="10515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60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for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473200"/>
            <a:ext cx="5157787" cy="729807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8600" dirty="0" smtClean="0"/>
              <a:t>Were you told </a:t>
            </a:r>
            <a:r>
              <a:rPr lang="en-US" sz="8600" dirty="0"/>
              <a:t>what to expect during the study?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56267"/>
            <a:ext cx="5183188" cy="1202266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/>
              <a:t>Did the information and discussions you had before participating in the research study prepare you for your experience in the study?</a:t>
            </a:r>
          </a:p>
          <a:p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36505325"/>
              </p:ext>
            </p:extLst>
          </p:nvPr>
        </p:nvGraphicFramePr>
        <p:xfrm>
          <a:off x="6172200" y="2456596"/>
          <a:ext cx="5073599" cy="338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839788" y="2203450"/>
          <a:ext cx="5157787" cy="363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1439827"/>
              </p:ext>
            </p:extLst>
          </p:nvPr>
        </p:nvGraphicFramePr>
        <p:xfrm>
          <a:off x="6349892" y="2432183"/>
          <a:ext cx="4975526" cy="337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7449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Satisfaction with Research Team Members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581150"/>
          <a:ext cx="10515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1124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leaving a research study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77028" y="7772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581150"/>
          <a:ext cx="10515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45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staying in a research study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127178"/>
              </p:ext>
            </p:extLst>
          </p:nvPr>
        </p:nvGraphicFramePr>
        <p:xfrm>
          <a:off x="838200" y="1581149"/>
          <a:ext cx="10903594" cy="474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76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be important for participants in a future study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581150"/>
          <a:ext cx="105156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897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60C6C9E-E306-4417-9CAE-64B0A8FFFDA5}" vid="{5F6ADEB0-61B2-4BF3-986A-6E394E89171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ICTR_Template_HD</Template>
  <TotalTime>901</TotalTime>
  <Words>147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Courier New</vt:lpstr>
      <vt:lpstr>Wingdings</vt:lpstr>
      <vt:lpstr>Office Theme</vt:lpstr>
      <vt:lpstr>Research Participant Satisfaction</vt:lpstr>
      <vt:lpstr>Research Participant Satisfaction Survey</vt:lpstr>
      <vt:lpstr>Would you recommend joining a research study to your family and friends?</vt:lpstr>
      <vt:lpstr>Importance of Possible Reasons for Joining a Research Study</vt:lpstr>
      <vt:lpstr>Preparation for Study</vt:lpstr>
      <vt:lpstr>Satisfaction with Research Team Members</vt:lpstr>
      <vt:lpstr>Reasons for leaving a research study</vt:lpstr>
      <vt:lpstr>Reasons for staying in a research study</vt:lpstr>
      <vt:lpstr>What would be important for participants in a future study</vt:lpstr>
      <vt:lpstr>PowerPoint Presentation</vt:lpstr>
    </vt:vector>
  </TitlesOfParts>
  <Company>ICTR Johns Hopkins University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Research-in-progress Project</dc:title>
  <dc:creator>Laura Camarata</dc:creator>
  <cp:lastModifiedBy>Crystal Williams</cp:lastModifiedBy>
  <cp:revision>39</cp:revision>
  <dcterms:created xsi:type="dcterms:W3CDTF">2015-11-11T17:26:38Z</dcterms:created>
  <dcterms:modified xsi:type="dcterms:W3CDTF">2017-08-17T18:47:08Z</dcterms:modified>
</cp:coreProperties>
</file>