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62" r:id="rId5"/>
    <p:sldId id="260" r:id="rId6"/>
    <p:sldId id="263" r:id="rId7"/>
    <p:sldId id="258" r:id="rId8"/>
    <p:sldId id="261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Epic-Based%20Recruitment:ICTR_Languag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Epic-Based%20Recruitment:ICTR_Languag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Epic-Based%20Recruitment:ICTR_Language_Revised_Tab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Epic-Based%20Recruitment:ICTR_Language_Revised_Tab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Epic-Based%20Recruitment:ICTR_Languag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Epic-Based%20Recruitment:ICTR_Languag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Langu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Answer</c:v>
                </c:pt>
              </c:strCache>
            </c:strRef>
          </c:tx>
          <c:invertIfNegative val="0"/>
          <c:cat>
            <c:strRef>
              <c:f>Sheet1!$A$7:$A$8</c:f>
              <c:strCache>
                <c:ptCount val="2"/>
                <c:pt idx="0">
                  <c:v>Definitely no/probably no</c:v>
                </c:pt>
                <c:pt idx="1">
                  <c:v>Probably yes/Definitely yes</c:v>
                </c:pt>
              </c:strCache>
            </c:strRef>
          </c:cat>
          <c:val>
            <c:numRef>
              <c:f>Sheet1!$B$7:$B$8</c:f>
              <c:numCache>
                <c:formatCode>0%</c:formatCode>
                <c:ptCount val="2"/>
                <c:pt idx="0">
                  <c:v>0.06</c:v>
                </c:pt>
                <c:pt idx="1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131344"/>
        <c:axId val="204847312"/>
      </c:barChart>
      <c:catAx>
        <c:axId val="205131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4847312"/>
        <c:crosses val="autoZero"/>
        <c:auto val="1"/>
        <c:lblAlgn val="ctr"/>
        <c:lblOffset val="100"/>
        <c:noMultiLvlLbl val="0"/>
      </c:catAx>
      <c:valAx>
        <c:axId val="204847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 of Responses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3867793596168E-2"/>
              <c:y val="0.38924438575296599"/>
            </c:manualLayout>
          </c:layout>
          <c:overlay val="0"/>
        </c:title>
        <c:numFmt formatCode="0%" sourceLinked="1"/>
        <c:majorTickMark val="none"/>
        <c:minorTickMark val="none"/>
        <c:tickLblPos val="nextTo"/>
        <c:crossAx val="205131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Not Important at all/Not very important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2"/>
                <c:pt idx="0">
                  <c:v>Find out more about my disease</c:v>
                </c:pt>
                <c:pt idx="1">
                  <c:v>No other medical options available</c:v>
                </c:pt>
                <c:pt idx="2">
                  <c:v>Gain access to new treatment</c:v>
                </c:pt>
                <c:pt idx="3">
                  <c:v>Obtain free healthcare</c:v>
                </c:pt>
                <c:pt idx="4">
                  <c:v>Help others</c:v>
                </c:pt>
                <c:pt idx="5">
                  <c:v>Health Center's reputation</c:v>
                </c:pt>
                <c:pt idx="6">
                  <c:v>Concern about study topic</c:v>
                </c:pt>
                <c:pt idx="7">
                  <c:v>Obtain education and learning</c:v>
                </c:pt>
                <c:pt idx="8">
                  <c:v>Positive experience in another study</c:v>
                </c:pt>
                <c:pt idx="9">
                  <c:v>Family influence/involvement</c:v>
                </c:pt>
                <c:pt idx="10">
                  <c:v>Earn money/payment</c:v>
                </c:pt>
                <c:pt idx="11">
                  <c:v>Caregiver encouraged me</c:v>
                </c:pt>
              </c:strCache>
            </c:strRef>
          </c:cat>
          <c:val>
            <c:numRef>
              <c:f>Sheet1!$B$2:$M$2</c:f>
              <c:numCache>
                <c:formatCode>0%</c:formatCode>
                <c:ptCount val="12"/>
                <c:pt idx="0">
                  <c:v>0.15</c:v>
                </c:pt>
                <c:pt idx="1">
                  <c:v>0.37</c:v>
                </c:pt>
                <c:pt idx="2">
                  <c:v>0.1</c:v>
                </c:pt>
                <c:pt idx="3">
                  <c:v>0.75</c:v>
                </c:pt>
                <c:pt idx="4">
                  <c:v>0.06</c:v>
                </c:pt>
                <c:pt idx="5">
                  <c:v>0.09</c:v>
                </c:pt>
                <c:pt idx="6">
                  <c:v>0.06</c:v>
                </c:pt>
                <c:pt idx="7">
                  <c:v>0.26</c:v>
                </c:pt>
                <c:pt idx="8">
                  <c:v>0.75</c:v>
                </c:pt>
                <c:pt idx="9">
                  <c:v>0.64</c:v>
                </c:pt>
                <c:pt idx="10">
                  <c:v>0.94</c:v>
                </c:pt>
                <c:pt idx="11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important/Very important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2"/>
                <c:pt idx="0">
                  <c:v>Find out more about my disease</c:v>
                </c:pt>
                <c:pt idx="1">
                  <c:v>No other medical options available</c:v>
                </c:pt>
                <c:pt idx="2">
                  <c:v>Gain access to new treatment</c:v>
                </c:pt>
                <c:pt idx="3">
                  <c:v>Obtain free healthcare</c:v>
                </c:pt>
                <c:pt idx="4">
                  <c:v>Help others</c:v>
                </c:pt>
                <c:pt idx="5">
                  <c:v>Health Center's reputation</c:v>
                </c:pt>
                <c:pt idx="6">
                  <c:v>Concern about study topic</c:v>
                </c:pt>
                <c:pt idx="7">
                  <c:v>Obtain education and learning</c:v>
                </c:pt>
                <c:pt idx="8">
                  <c:v>Positive experience in another study</c:v>
                </c:pt>
                <c:pt idx="9">
                  <c:v>Family influence/involvement</c:v>
                </c:pt>
                <c:pt idx="10">
                  <c:v>Earn money/payment</c:v>
                </c:pt>
                <c:pt idx="11">
                  <c:v>Caregiver encouraged me</c:v>
                </c:pt>
              </c:strCache>
            </c:strRef>
          </c:cat>
          <c:val>
            <c:numRef>
              <c:f>Sheet1!$B$3:$M$3</c:f>
              <c:numCache>
                <c:formatCode>0%</c:formatCode>
                <c:ptCount val="12"/>
                <c:pt idx="0">
                  <c:v>0.85</c:v>
                </c:pt>
                <c:pt idx="1">
                  <c:v>0.63</c:v>
                </c:pt>
                <c:pt idx="2">
                  <c:v>0.9</c:v>
                </c:pt>
                <c:pt idx="3">
                  <c:v>0.25</c:v>
                </c:pt>
                <c:pt idx="4">
                  <c:v>0.94</c:v>
                </c:pt>
                <c:pt idx="5">
                  <c:v>0.91</c:v>
                </c:pt>
                <c:pt idx="6">
                  <c:v>0.94</c:v>
                </c:pt>
                <c:pt idx="7">
                  <c:v>0.74</c:v>
                </c:pt>
                <c:pt idx="8">
                  <c:v>0.25</c:v>
                </c:pt>
                <c:pt idx="9">
                  <c:v>0.36</c:v>
                </c:pt>
                <c:pt idx="10">
                  <c:v>0.06</c:v>
                </c:pt>
                <c:pt idx="11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864368"/>
        <c:axId val="204921728"/>
      </c:barChart>
      <c:catAx>
        <c:axId val="20486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921728"/>
        <c:crosses val="autoZero"/>
        <c:auto val="1"/>
        <c:lblAlgn val="ctr"/>
        <c:lblOffset val="100"/>
        <c:noMultiLvlLbl val="0"/>
      </c:catAx>
      <c:valAx>
        <c:axId val="204921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4864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Answer</c:v>
                </c:pt>
              </c:strCache>
            </c:strRef>
          </c:tx>
          <c:invertIfNegative val="0"/>
          <c:cat>
            <c:strRef>
              <c:f>Sheet1!$A$20:$A$21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Sheet1!$B$20:$B$21</c:f>
              <c:numCache>
                <c:formatCode>0%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12792"/>
        <c:axId val="204944344"/>
      </c:barChart>
      <c:catAx>
        <c:axId val="204912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944344"/>
        <c:crosses val="autoZero"/>
        <c:auto val="1"/>
        <c:lblAlgn val="ctr"/>
        <c:lblOffset val="100"/>
        <c:noMultiLvlLbl val="0"/>
      </c:catAx>
      <c:valAx>
        <c:axId val="20494434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4912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Answer</c:v>
                </c:pt>
              </c:strCache>
            </c:strRef>
          </c:tx>
          <c:invertIfNegative val="0"/>
          <c:cat>
            <c:strRef>
              <c:f>Sheet1!$A$12:$A$13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Sheet1!$B$12:$B$13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244016"/>
        <c:axId val="203245976"/>
      </c:barChart>
      <c:catAx>
        <c:axId val="20324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245976"/>
        <c:crosses val="autoZero"/>
        <c:auto val="1"/>
        <c:lblAlgn val="ctr"/>
        <c:lblOffset val="100"/>
        <c:noMultiLvlLbl val="0"/>
      </c:catAx>
      <c:valAx>
        <c:axId val="2032459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324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Never</c:v>
                </c:pt>
              </c:strCache>
            </c:strRef>
          </c:tx>
          <c:invertIfNegative val="0"/>
          <c:cat>
            <c:strRef>
              <c:f>Sheet1!$B$29:$F$29</c:f>
              <c:strCache>
                <c:ptCount val="5"/>
                <c:pt idx="0">
                  <c:v>Listened carefully to me</c:v>
                </c:pt>
                <c:pt idx="1">
                  <c:v>Treated me with respect</c:v>
                </c:pt>
                <c:pt idx="2">
                  <c:v>Pressured me to join study</c:v>
                </c:pt>
                <c:pt idx="3">
                  <c:v>Knew how to reach team</c:v>
                </c:pt>
                <c:pt idx="4">
                  <c:v>Felt I was a valued partner</c:v>
                </c:pt>
              </c:strCache>
            </c:strRef>
          </c:cat>
          <c:val>
            <c:numRef>
              <c:f>Sheet1!$B$30:$F$30</c:f>
              <c:numCache>
                <c:formatCode>0%</c:formatCode>
                <c:ptCount val="5"/>
                <c:pt idx="0">
                  <c:v>0.01</c:v>
                </c:pt>
                <c:pt idx="1">
                  <c:v>0</c:v>
                </c:pt>
                <c:pt idx="2">
                  <c:v>0.3</c:v>
                </c:pt>
                <c:pt idx="3">
                  <c:v>0.06</c:v>
                </c:pt>
                <c:pt idx="4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Sometimes</c:v>
                </c:pt>
              </c:strCache>
            </c:strRef>
          </c:tx>
          <c:invertIfNegative val="0"/>
          <c:cat>
            <c:strRef>
              <c:f>Sheet1!$B$29:$F$29</c:f>
              <c:strCache>
                <c:ptCount val="5"/>
                <c:pt idx="0">
                  <c:v>Listened carefully to me</c:v>
                </c:pt>
                <c:pt idx="1">
                  <c:v>Treated me with respect</c:v>
                </c:pt>
                <c:pt idx="2">
                  <c:v>Pressured me to join study</c:v>
                </c:pt>
                <c:pt idx="3">
                  <c:v>Knew how to reach team</c:v>
                </c:pt>
                <c:pt idx="4">
                  <c:v>Felt I was a valued partner</c:v>
                </c:pt>
              </c:strCache>
            </c:strRef>
          </c:cat>
          <c:val>
            <c:numRef>
              <c:f>Sheet1!$B$31:$F$31</c:f>
              <c:numCache>
                <c:formatCode>0%</c:formatCode>
                <c:ptCount val="5"/>
                <c:pt idx="0">
                  <c:v>0.02</c:v>
                </c:pt>
                <c:pt idx="1">
                  <c:v>0.01</c:v>
                </c:pt>
                <c:pt idx="2">
                  <c:v>0.06</c:v>
                </c:pt>
                <c:pt idx="3">
                  <c:v>0.02</c:v>
                </c:pt>
                <c:pt idx="4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Sheet1!$A$32</c:f>
              <c:strCache>
                <c:ptCount val="1"/>
                <c:pt idx="0">
                  <c:v>Usually</c:v>
                </c:pt>
              </c:strCache>
            </c:strRef>
          </c:tx>
          <c:invertIfNegative val="0"/>
          <c:cat>
            <c:strRef>
              <c:f>Sheet1!$B$29:$F$29</c:f>
              <c:strCache>
                <c:ptCount val="5"/>
                <c:pt idx="0">
                  <c:v>Listened carefully to me</c:v>
                </c:pt>
                <c:pt idx="1">
                  <c:v>Treated me with respect</c:v>
                </c:pt>
                <c:pt idx="2">
                  <c:v>Pressured me to join study</c:v>
                </c:pt>
                <c:pt idx="3">
                  <c:v>Knew how to reach team</c:v>
                </c:pt>
                <c:pt idx="4">
                  <c:v>Felt I was a valued partner</c:v>
                </c:pt>
              </c:strCache>
            </c:strRef>
          </c:cat>
          <c:val>
            <c:numRef>
              <c:f>Sheet1!$B$32:$F$32</c:f>
              <c:numCache>
                <c:formatCode>0%</c:formatCode>
                <c:ptCount val="5"/>
                <c:pt idx="0">
                  <c:v>0.16</c:v>
                </c:pt>
                <c:pt idx="1">
                  <c:v>0.05</c:v>
                </c:pt>
                <c:pt idx="2">
                  <c:v>0.02</c:v>
                </c:pt>
                <c:pt idx="3">
                  <c:v>0.25</c:v>
                </c:pt>
                <c:pt idx="4">
                  <c:v>0.27</c:v>
                </c:pt>
              </c:numCache>
            </c:numRef>
          </c:val>
        </c:ser>
        <c:ser>
          <c:idx val="3"/>
          <c:order val="3"/>
          <c:tx>
            <c:strRef>
              <c:f>Sheet1!$A$33</c:f>
              <c:strCache>
                <c:ptCount val="1"/>
                <c:pt idx="0">
                  <c:v>Always</c:v>
                </c:pt>
              </c:strCache>
            </c:strRef>
          </c:tx>
          <c:invertIfNegative val="0"/>
          <c:cat>
            <c:strRef>
              <c:f>Sheet1!$B$29:$F$29</c:f>
              <c:strCache>
                <c:ptCount val="5"/>
                <c:pt idx="0">
                  <c:v>Listened carefully to me</c:v>
                </c:pt>
                <c:pt idx="1">
                  <c:v>Treated me with respect</c:v>
                </c:pt>
                <c:pt idx="2">
                  <c:v>Pressured me to join study</c:v>
                </c:pt>
                <c:pt idx="3">
                  <c:v>Knew how to reach team</c:v>
                </c:pt>
                <c:pt idx="4">
                  <c:v>Felt I was a valued partner</c:v>
                </c:pt>
              </c:strCache>
            </c:strRef>
          </c:cat>
          <c:val>
            <c:numRef>
              <c:f>Sheet1!$B$33:$F$33</c:f>
              <c:numCache>
                <c:formatCode>0%</c:formatCode>
                <c:ptCount val="5"/>
                <c:pt idx="0">
                  <c:v>0.81</c:v>
                </c:pt>
                <c:pt idx="1">
                  <c:v>0.94</c:v>
                </c:pt>
                <c:pt idx="2">
                  <c:v>0.01</c:v>
                </c:pt>
                <c:pt idx="3">
                  <c:v>0.67</c:v>
                </c:pt>
                <c:pt idx="4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246760"/>
        <c:axId val="205032928"/>
      </c:barChart>
      <c:catAx>
        <c:axId val="203246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032928"/>
        <c:crosses val="autoZero"/>
        <c:auto val="1"/>
        <c:lblAlgn val="ctr"/>
        <c:lblOffset val="100"/>
        <c:noMultiLvlLbl val="0"/>
      </c:catAx>
      <c:valAx>
        <c:axId val="205032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Responses</a:t>
                </a:r>
                <a:endParaRPr lang="en-US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03246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Sheet1!$A$51</c:f>
              <c:strCache>
                <c:ptCount val="1"/>
                <c:pt idx="0">
                  <c:v>Not Important at all/Not very important</c:v>
                </c:pt>
              </c:strCache>
            </c:strRef>
          </c:tx>
          <c:invertIfNegative val="0"/>
          <c:cat>
            <c:strRef>
              <c:f>Sheet1!$B$50:$L$50</c:f>
              <c:strCache>
                <c:ptCount val="11"/>
                <c:pt idx="0">
                  <c:v>Pain/discomfort r/t participation</c:v>
                </c:pt>
                <c:pt idx="1">
                  <c:v>Worried about risk of tx</c:v>
                </c:pt>
                <c:pt idx="2">
                  <c:v>Side effects during study</c:v>
                </c:pt>
                <c:pt idx="3">
                  <c:v>Invasion of privacy</c:v>
                </c:pt>
                <c:pt idx="4">
                  <c:v>Too much time</c:v>
                </c:pt>
                <c:pt idx="5">
                  <c:v>Family/work issues unrelated to study</c:v>
                </c:pt>
                <c:pt idx="6">
                  <c:v>Interactions with research team</c:v>
                </c:pt>
                <c:pt idx="7">
                  <c:v>Not getting test results</c:v>
                </c:pt>
                <c:pt idx="8">
                  <c:v>Undue pressure to stay in study</c:v>
                </c:pt>
                <c:pt idx="9">
                  <c:v>Unexpected tests/procedures during study</c:v>
                </c:pt>
                <c:pt idx="10">
                  <c:v>Transportation</c:v>
                </c:pt>
              </c:strCache>
            </c:strRef>
          </c:cat>
          <c:val>
            <c:numRef>
              <c:f>Sheet1!$B$51:$L$51</c:f>
              <c:numCache>
                <c:formatCode>0%</c:formatCode>
                <c:ptCount val="11"/>
                <c:pt idx="0">
                  <c:v>0.54</c:v>
                </c:pt>
                <c:pt idx="1">
                  <c:v>0.51</c:v>
                </c:pt>
                <c:pt idx="2">
                  <c:v>0.52</c:v>
                </c:pt>
                <c:pt idx="3">
                  <c:v>0.86</c:v>
                </c:pt>
                <c:pt idx="4">
                  <c:v>0.68</c:v>
                </c:pt>
                <c:pt idx="5">
                  <c:v>0.76</c:v>
                </c:pt>
                <c:pt idx="6">
                  <c:v>0.63</c:v>
                </c:pt>
                <c:pt idx="7">
                  <c:v>0.6</c:v>
                </c:pt>
                <c:pt idx="8">
                  <c:v>0.82</c:v>
                </c:pt>
                <c:pt idx="9">
                  <c:v>0.79</c:v>
                </c:pt>
                <c:pt idx="10">
                  <c:v>0.77</c:v>
                </c:pt>
              </c:numCache>
            </c:numRef>
          </c:val>
        </c:ser>
        <c:ser>
          <c:idx val="2"/>
          <c:order val="1"/>
          <c:tx>
            <c:strRef>
              <c:f>Sheet1!$A$52</c:f>
              <c:strCache>
                <c:ptCount val="1"/>
                <c:pt idx="0">
                  <c:v>Somewhat/very important</c:v>
                </c:pt>
              </c:strCache>
            </c:strRef>
          </c:tx>
          <c:invertIfNegative val="0"/>
          <c:cat>
            <c:strRef>
              <c:f>Sheet1!$B$50:$L$50</c:f>
              <c:strCache>
                <c:ptCount val="11"/>
                <c:pt idx="0">
                  <c:v>Pain/discomfort r/t participation</c:v>
                </c:pt>
                <c:pt idx="1">
                  <c:v>Worried about risk of tx</c:v>
                </c:pt>
                <c:pt idx="2">
                  <c:v>Side effects during study</c:v>
                </c:pt>
                <c:pt idx="3">
                  <c:v>Invasion of privacy</c:v>
                </c:pt>
                <c:pt idx="4">
                  <c:v>Too much time</c:v>
                </c:pt>
                <c:pt idx="5">
                  <c:v>Family/work issues unrelated to study</c:v>
                </c:pt>
                <c:pt idx="6">
                  <c:v>Interactions with research team</c:v>
                </c:pt>
                <c:pt idx="7">
                  <c:v>Not getting test results</c:v>
                </c:pt>
                <c:pt idx="8">
                  <c:v>Undue pressure to stay in study</c:v>
                </c:pt>
                <c:pt idx="9">
                  <c:v>Unexpected tests/procedures during study</c:v>
                </c:pt>
                <c:pt idx="10">
                  <c:v>Transportation</c:v>
                </c:pt>
              </c:strCache>
            </c:strRef>
          </c:cat>
          <c:val>
            <c:numRef>
              <c:f>Sheet1!$B$52:$L$52</c:f>
              <c:numCache>
                <c:formatCode>0%</c:formatCode>
                <c:ptCount val="11"/>
                <c:pt idx="0">
                  <c:v>0.46</c:v>
                </c:pt>
                <c:pt idx="1">
                  <c:v>0.49</c:v>
                </c:pt>
                <c:pt idx="2">
                  <c:v>0.47</c:v>
                </c:pt>
                <c:pt idx="3">
                  <c:v>0.14000000000000001</c:v>
                </c:pt>
                <c:pt idx="4">
                  <c:v>0.32</c:v>
                </c:pt>
                <c:pt idx="5">
                  <c:v>0.24</c:v>
                </c:pt>
                <c:pt idx="6">
                  <c:v>0.37</c:v>
                </c:pt>
                <c:pt idx="7">
                  <c:v>0.4</c:v>
                </c:pt>
                <c:pt idx="8">
                  <c:v>0.18</c:v>
                </c:pt>
                <c:pt idx="9">
                  <c:v>0.21</c:v>
                </c:pt>
                <c:pt idx="10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33712"/>
        <c:axId val="205034104"/>
      </c:barChart>
      <c:catAx>
        <c:axId val="205033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034104"/>
        <c:crosses val="autoZero"/>
        <c:auto val="1"/>
        <c:lblAlgn val="ctr"/>
        <c:lblOffset val="100"/>
        <c:noMultiLvlLbl val="0"/>
      </c:catAx>
      <c:valAx>
        <c:axId val="205034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5033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Sheet1!$A$120</c:f>
              <c:strCache>
                <c:ptCount val="1"/>
                <c:pt idx="0">
                  <c:v>Not Important at all/Not very important</c:v>
                </c:pt>
              </c:strCache>
            </c:strRef>
          </c:tx>
          <c:invertIfNegative val="0"/>
          <c:cat>
            <c:strRef>
              <c:f>Sheet1!$B$119:$P$119</c:f>
              <c:strCache>
                <c:ptCount val="15"/>
                <c:pt idx="0">
                  <c:v>Find out more about my disease</c:v>
                </c:pt>
                <c:pt idx="1">
                  <c:v>No other medical options available</c:v>
                </c:pt>
                <c:pt idx="2">
                  <c:v>Gain access to new tx</c:v>
                </c:pt>
                <c:pt idx="3">
                  <c:v>Obtain free healthcare</c:v>
                </c:pt>
                <c:pt idx="4">
                  <c:v>To help others</c:v>
                </c:pt>
                <c:pt idx="5">
                  <c:v>Health Center's Reputation</c:v>
                </c:pt>
                <c:pt idx="6">
                  <c:v>Concern about study topic</c:v>
                </c:pt>
                <c:pt idx="7">
                  <c:v>Obtain education and learning</c:v>
                </c:pt>
                <c:pt idx="8">
                  <c:v>Positive experience in another study</c:v>
                </c:pt>
                <c:pt idx="9">
                  <c:v>Family influence/involvement</c:v>
                </c:pt>
                <c:pt idx="10">
                  <c:v>Earn money/payment</c:v>
                </c:pt>
                <c:pt idx="11">
                  <c:v>Caregiver encouraged me</c:v>
                </c:pt>
                <c:pt idx="12">
                  <c:v>Relationship with research team</c:v>
                </c:pt>
                <c:pt idx="13">
                  <c:v>Feeling valued as a participant</c:v>
                </c:pt>
                <c:pt idx="14">
                  <c:v>Improved health or QOL</c:v>
                </c:pt>
              </c:strCache>
            </c:strRef>
          </c:cat>
          <c:val>
            <c:numRef>
              <c:f>Sheet1!$B$120:$P$120</c:f>
              <c:numCache>
                <c:formatCode>0%</c:formatCode>
                <c:ptCount val="15"/>
                <c:pt idx="0">
                  <c:v>0.16</c:v>
                </c:pt>
                <c:pt idx="1">
                  <c:v>0.38</c:v>
                </c:pt>
                <c:pt idx="2">
                  <c:v>0.13</c:v>
                </c:pt>
                <c:pt idx="3">
                  <c:v>0.76</c:v>
                </c:pt>
                <c:pt idx="4">
                  <c:v>7.0000000000000007E-2</c:v>
                </c:pt>
                <c:pt idx="5">
                  <c:v>0.13</c:v>
                </c:pt>
                <c:pt idx="6">
                  <c:v>7.0000000000000007E-2</c:v>
                </c:pt>
                <c:pt idx="7">
                  <c:v>0.27</c:v>
                </c:pt>
                <c:pt idx="8">
                  <c:v>0.73</c:v>
                </c:pt>
                <c:pt idx="9">
                  <c:v>0.65</c:v>
                </c:pt>
                <c:pt idx="10">
                  <c:v>0.94</c:v>
                </c:pt>
                <c:pt idx="11">
                  <c:v>0.6</c:v>
                </c:pt>
                <c:pt idx="12">
                  <c:v>0.4</c:v>
                </c:pt>
                <c:pt idx="13">
                  <c:v>0.25</c:v>
                </c:pt>
                <c:pt idx="14">
                  <c:v>0.17</c:v>
                </c:pt>
              </c:numCache>
            </c:numRef>
          </c:val>
        </c:ser>
        <c:ser>
          <c:idx val="2"/>
          <c:order val="1"/>
          <c:tx>
            <c:strRef>
              <c:f>Sheet1!$A$121</c:f>
              <c:strCache>
                <c:ptCount val="1"/>
                <c:pt idx="0">
                  <c:v>Somewhat important/Very important</c:v>
                </c:pt>
              </c:strCache>
            </c:strRef>
          </c:tx>
          <c:invertIfNegative val="0"/>
          <c:cat>
            <c:strRef>
              <c:f>Sheet1!$B$119:$P$119</c:f>
              <c:strCache>
                <c:ptCount val="15"/>
                <c:pt idx="0">
                  <c:v>Find out more about my disease</c:v>
                </c:pt>
                <c:pt idx="1">
                  <c:v>No other medical options available</c:v>
                </c:pt>
                <c:pt idx="2">
                  <c:v>Gain access to new tx</c:v>
                </c:pt>
                <c:pt idx="3">
                  <c:v>Obtain free healthcare</c:v>
                </c:pt>
                <c:pt idx="4">
                  <c:v>To help others</c:v>
                </c:pt>
                <c:pt idx="5">
                  <c:v>Health Center's Reputation</c:v>
                </c:pt>
                <c:pt idx="6">
                  <c:v>Concern about study topic</c:v>
                </c:pt>
                <c:pt idx="7">
                  <c:v>Obtain education and learning</c:v>
                </c:pt>
                <c:pt idx="8">
                  <c:v>Positive experience in another study</c:v>
                </c:pt>
                <c:pt idx="9">
                  <c:v>Family influence/involvement</c:v>
                </c:pt>
                <c:pt idx="10">
                  <c:v>Earn money/payment</c:v>
                </c:pt>
                <c:pt idx="11">
                  <c:v>Caregiver encouraged me</c:v>
                </c:pt>
                <c:pt idx="12">
                  <c:v>Relationship with research team</c:v>
                </c:pt>
                <c:pt idx="13">
                  <c:v>Feeling valued as a participant</c:v>
                </c:pt>
                <c:pt idx="14">
                  <c:v>Improved health or QOL</c:v>
                </c:pt>
              </c:strCache>
            </c:strRef>
          </c:cat>
          <c:val>
            <c:numRef>
              <c:f>Sheet1!$B$121:$P$121</c:f>
              <c:numCache>
                <c:formatCode>0%</c:formatCode>
                <c:ptCount val="15"/>
                <c:pt idx="0">
                  <c:v>0.84</c:v>
                </c:pt>
                <c:pt idx="1">
                  <c:v>0.62</c:v>
                </c:pt>
                <c:pt idx="2">
                  <c:v>0.87</c:v>
                </c:pt>
                <c:pt idx="3">
                  <c:v>0.24</c:v>
                </c:pt>
                <c:pt idx="4">
                  <c:v>0.93</c:v>
                </c:pt>
                <c:pt idx="5">
                  <c:v>0.87</c:v>
                </c:pt>
                <c:pt idx="6">
                  <c:v>0.93</c:v>
                </c:pt>
                <c:pt idx="7">
                  <c:v>0.73</c:v>
                </c:pt>
                <c:pt idx="8">
                  <c:v>0.27</c:v>
                </c:pt>
                <c:pt idx="9">
                  <c:v>0.35</c:v>
                </c:pt>
                <c:pt idx="10">
                  <c:v>0.06</c:v>
                </c:pt>
                <c:pt idx="11">
                  <c:v>0.4</c:v>
                </c:pt>
                <c:pt idx="12">
                  <c:v>0.6</c:v>
                </c:pt>
                <c:pt idx="13">
                  <c:v>0.75</c:v>
                </c:pt>
                <c:pt idx="14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34888"/>
        <c:axId val="205035280"/>
      </c:barChart>
      <c:catAx>
        <c:axId val="205034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035280"/>
        <c:crosses val="autoZero"/>
        <c:auto val="1"/>
        <c:lblAlgn val="ctr"/>
        <c:lblOffset val="100"/>
        <c:noMultiLvlLbl val="0"/>
      </c:catAx>
      <c:valAx>
        <c:axId val="205035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5034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Sheet1!$B$155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Sheet1!$A$156:$A$165</c:f>
              <c:strCache>
                <c:ptCount val="10"/>
                <c:pt idx="0">
                  <c:v>Access to computer, internet, and television</c:v>
                </c:pt>
                <c:pt idx="1">
                  <c:v>Access to comfortable bed</c:v>
                </c:pt>
                <c:pt idx="2">
                  <c:v>Payment/More payment</c:v>
                </c:pt>
                <c:pt idx="3">
                  <c:v>Support groups</c:v>
                </c:pt>
                <c:pt idx="4">
                  <c:v>Volunteer appreciation</c:v>
                </c:pt>
                <c:pt idx="5">
                  <c:v>Flexible schedule</c:v>
                </c:pt>
                <c:pt idx="6">
                  <c:v>Accessible parking/location</c:v>
                </c:pt>
                <c:pt idx="7">
                  <c:v>Planned d/c &amp; proper goodbye to team</c:v>
                </c:pt>
                <c:pt idx="8">
                  <c:v>Summary of overall research results shared with me</c:v>
                </c:pt>
                <c:pt idx="9">
                  <c:v>Results of personal lab tests shared with me or my doctor</c:v>
                </c:pt>
              </c:strCache>
            </c:strRef>
          </c:cat>
          <c:val>
            <c:numRef>
              <c:f>Sheet1!$B$156:$B$165</c:f>
              <c:numCache>
                <c:formatCode>0%</c:formatCode>
                <c:ptCount val="10"/>
                <c:pt idx="0">
                  <c:v>0.23</c:v>
                </c:pt>
                <c:pt idx="1">
                  <c:v>0.14000000000000001</c:v>
                </c:pt>
                <c:pt idx="2">
                  <c:v>0.13</c:v>
                </c:pt>
                <c:pt idx="3">
                  <c:v>0.13</c:v>
                </c:pt>
                <c:pt idx="4">
                  <c:v>0.09</c:v>
                </c:pt>
                <c:pt idx="5">
                  <c:v>0.42</c:v>
                </c:pt>
                <c:pt idx="6">
                  <c:v>0.37</c:v>
                </c:pt>
                <c:pt idx="7">
                  <c:v>0.14000000000000001</c:v>
                </c:pt>
                <c:pt idx="8">
                  <c:v>0.8</c:v>
                </c:pt>
                <c:pt idx="9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36064"/>
        <c:axId val="205036456"/>
      </c:barChart>
      <c:catAx>
        <c:axId val="20503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036456"/>
        <c:crosses val="autoZero"/>
        <c:auto val="1"/>
        <c:lblAlgn val="ctr"/>
        <c:lblOffset val="100"/>
        <c:noMultiLvlLbl val="0"/>
      </c:catAx>
      <c:valAx>
        <c:axId val="205036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Responses</a:t>
                </a:r>
                <a:endParaRPr lang="en-US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05036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5334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825" y="1666997"/>
            <a:ext cx="9639299" cy="437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864" y="5392057"/>
            <a:ext cx="9144000" cy="706097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2D7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864" y="6098154"/>
            <a:ext cx="9144000" cy="44960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810"/>
            <a:ext cx="10515600" cy="1249133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00200"/>
            <a:ext cx="6172200" cy="4260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268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91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811"/>
            <a:ext cx="10515600" cy="1289953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260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13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5334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825" y="1666997"/>
            <a:ext cx="9639299" cy="43731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306870" y="5960225"/>
            <a:ext cx="4609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D72"/>
                </a:solidFill>
              </a:rPr>
              <a:t>Where Science and People Connect</a:t>
            </a:r>
            <a:endParaRPr lang="en-US" sz="2400" dirty="0">
              <a:solidFill>
                <a:srgbClr val="002D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6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5715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9701"/>
            <a:ext cx="4368648" cy="41452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768193" y="2939142"/>
            <a:ext cx="4585607" cy="198392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8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3353091" cy="456020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76738" y="1943100"/>
            <a:ext cx="6977062" cy="3706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0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5715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52"/>
            <a:ext cx="3910960" cy="5311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286" y="787176"/>
            <a:ext cx="66121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286" y="3684484"/>
            <a:ext cx="6618514" cy="149434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53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84547"/>
            <a:ext cx="5181600" cy="4250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84547"/>
            <a:ext cx="5181600" cy="4250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1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305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75707"/>
            <a:ext cx="5157787" cy="6273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03007"/>
            <a:ext cx="5157787" cy="363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75707"/>
            <a:ext cx="5183188" cy="6273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03007"/>
            <a:ext cx="5183188" cy="363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4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5715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52"/>
            <a:ext cx="3910960" cy="531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3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528" y="5690028"/>
            <a:ext cx="2574471" cy="1167971"/>
          </a:xfrm>
          <a:prstGeom prst="rect">
            <a:avLst/>
          </a:prstGeom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14478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80705"/>
            <a:ext cx="10515600" cy="4109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7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D7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―"/>
        <a:defRPr sz="2400" kern="1200">
          <a:solidFill>
            <a:srgbClr val="002D7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002D7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rgbClr val="002D7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1800" kern="1200">
          <a:solidFill>
            <a:srgbClr val="002D7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Participant Satisfaction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Results from the 2016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be important for participants in a future study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568043"/>
              </p:ext>
            </p:extLst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97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25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Participant Satisfaction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Institute of Clinical and Translational Research randomly selected 500 participants from the Clinical Research Management Services list to receive a survey by email if they were involved in a research study at Johns Hopkins within the last 6 months</a:t>
            </a:r>
          </a:p>
          <a:p>
            <a:r>
              <a:rPr lang="en-US" smtClean="0"/>
              <a:t>The </a:t>
            </a:r>
            <a:r>
              <a:rPr lang="en-US" dirty="0" smtClean="0"/>
              <a:t>response rate was 34%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6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N=170</a:t>
            </a:r>
          </a:p>
          <a:p>
            <a:r>
              <a:rPr lang="en-US" dirty="0" smtClean="0"/>
              <a:t>50% Female, 50% Male</a:t>
            </a:r>
          </a:p>
          <a:p>
            <a:r>
              <a:rPr lang="en-US" dirty="0" smtClean="0"/>
              <a:t>91% White, 7% African American, 2% Asian, 1% American Indian or Alaska Native</a:t>
            </a:r>
          </a:p>
          <a:p>
            <a:r>
              <a:rPr lang="en-US" dirty="0" smtClean="0"/>
              <a:t>Education:</a:t>
            </a:r>
          </a:p>
          <a:p>
            <a:pPr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or less: 1%</a:t>
            </a:r>
          </a:p>
          <a:p>
            <a:pPr lvl="1"/>
            <a:r>
              <a:rPr lang="en-US" dirty="0" smtClean="0"/>
              <a:t>High school graduate or GED: 7%</a:t>
            </a:r>
          </a:p>
          <a:p>
            <a:pPr lvl="1"/>
            <a:r>
              <a:rPr lang="en-US" dirty="0" smtClean="0"/>
              <a:t>Some college or 2 year degree: 26%</a:t>
            </a:r>
          </a:p>
          <a:p>
            <a:pPr lvl="1"/>
            <a:r>
              <a:rPr lang="en-US" dirty="0" smtClean="0"/>
              <a:t>4-year college graduate or more: 56%</a:t>
            </a:r>
          </a:p>
          <a:p>
            <a:r>
              <a:rPr lang="en-US" dirty="0" smtClean="0"/>
              <a:t>Age: </a:t>
            </a:r>
          </a:p>
          <a:p>
            <a:pPr lvl="1"/>
            <a:r>
              <a:rPr lang="en-US" dirty="0" smtClean="0"/>
              <a:t>18-34: 3%</a:t>
            </a:r>
          </a:p>
          <a:p>
            <a:pPr lvl="1"/>
            <a:r>
              <a:rPr lang="en-US" dirty="0" smtClean="0"/>
              <a:t>35-44: 7% </a:t>
            </a:r>
          </a:p>
          <a:p>
            <a:pPr lvl="1"/>
            <a:r>
              <a:rPr lang="en-US" dirty="0" smtClean="0"/>
              <a:t>45-54: 19% </a:t>
            </a:r>
          </a:p>
          <a:p>
            <a:pPr lvl="1"/>
            <a:r>
              <a:rPr lang="en-US" dirty="0" smtClean="0"/>
              <a:t>55-64: 23% </a:t>
            </a:r>
          </a:p>
          <a:p>
            <a:pPr lvl="1"/>
            <a:r>
              <a:rPr lang="en-US" dirty="0" smtClean="0"/>
              <a:t>65+: 48%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0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Would you recommend joining a research study to your family and friends?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14149"/>
              </p:ext>
            </p:extLst>
          </p:nvPr>
        </p:nvGraphicFramePr>
        <p:xfrm>
          <a:off x="935757" y="1581149"/>
          <a:ext cx="10418043" cy="426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628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FFFFFF"/>
                </a:solidFill>
              </a:rPr>
              <a:t>Importance of Possible Reasons for </a:t>
            </a:r>
            <a:r>
              <a:rPr lang="en-US" sz="5400" b="1" dirty="0" smtClean="0">
                <a:solidFill>
                  <a:srgbClr val="FFFFFF"/>
                </a:solidFill>
              </a:rPr>
              <a:t>Joining </a:t>
            </a:r>
            <a:r>
              <a:rPr lang="en-US" sz="5400" b="1" dirty="0">
                <a:solidFill>
                  <a:srgbClr val="FFFFFF"/>
                </a:solidFill>
              </a:rPr>
              <a:t>a Research Study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777688"/>
              </p:ext>
            </p:extLst>
          </p:nvPr>
        </p:nvGraphicFramePr>
        <p:xfrm>
          <a:off x="838200" y="1581150"/>
          <a:ext cx="11353800" cy="4802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60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73200"/>
            <a:ext cx="5157787" cy="72980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8600" dirty="0" smtClean="0"/>
              <a:t>Were you told </a:t>
            </a:r>
            <a:r>
              <a:rPr lang="en-US" sz="8600" dirty="0"/>
              <a:t>what to expect during the study?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56267"/>
            <a:ext cx="5183188" cy="1202266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/>
              <a:t>Did the information and discussions you had before participating in the research study prepare you for your experience in the study?</a:t>
            </a:r>
          </a:p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9556471"/>
              </p:ext>
            </p:extLst>
          </p:nvPr>
        </p:nvGraphicFramePr>
        <p:xfrm>
          <a:off x="835498" y="2456597"/>
          <a:ext cx="4912727" cy="338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14350855"/>
              </p:ext>
            </p:extLst>
          </p:nvPr>
        </p:nvGraphicFramePr>
        <p:xfrm>
          <a:off x="6172200" y="2456596"/>
          <a:ext cx="5073599" cy="338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4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Satisfaction with Research Team Members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402359"/>
              </p:ext>
            </p:extLst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12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leaving a research study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77028" y="7772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984967"/>
              </p:ext>
            </p:extLst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45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staying in a research study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038344"/>
              </p:ext>
            </p:extLst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7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60C6C9E-E306-4417-9CAE-64B0A8FFFDA5}" vid="{5F6ADEB0-61B2-4BF3-986A-6E394E8917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ICTR_Template_HD</Template>
  <TotalTime>725</TotalTime>
  <Words>238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Courier New</vt:lpstr>
      <vt:lpstr>Wingdings</vt:lpstr>
      <vt:lpstr>Office Theme</vt:lpstr>
      <vt:lpstr>Research Participant Satisfaction</vt:lpstr>
      <vt:lpstr>Research Participant Satisfaction Survey</vt:lpstr>
      <vt:lpstr>Survey Sample</vt:lpstr>
      <vt:lpstr>Would you recommend joining a research study to your family and friends?</vt:lpstr>
      <vt:lpstr>Importance of Possible Reasons for Joining a Research Study</vt:lpstr>
      <vt:lpstr>Preparation for Study</vt:lpstr>
      <vt:lpstr>Satisfaction with Research Team Members</vt:lpstr>
      <vt:lpstr>Reasons for leaving a research study</vt:lpstr>
      <vt:lpstr>Reasons for staying in a research study</vt:lpstr>
      <vt:lpstr>What would be important for participants in a future study</vt:lpstr>
      <vt:lpstr>PowerPoint Presentation</vt:lpstr>
    </vt:vector>
  </TitlesOfParts>
  <Company>ICTR Johns Hopkins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Research-in-progress Project</dc:title>
  <dc:creator>Laura Camarata</dc:creator>
  <cp:lastModifiedBy>Crystal Williams</cp:lastModifiedBy>
  <cp:revision>25</cp:revision>
  <dcterms:created xsi:type="dcterms:W3CDTF">2015-11-11T17:26:38Z</dcterms:created>
  <dcterms:modified xsi:type="dcterms:W3CDTF">2017-08-18T16:07:59Z</dcterms:modified>
</cp:coreProperties>
</file>