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8"/>
  </p:notesMasterIdLst>
  <p:handoutMasterIdLst>
    <p:handoutMasterId r:id="rId29"/>
  </p:handoutMasterIdLst>
  <p:sldIdLst>
    <p:sldId id="257" r:id="rId6"/>
    <p:sldId id="276" r:id="rId7"/>
    <p:sldId id="260" r:id="rId8"/>
    <p:sldId id="277" r:id="rId9"/>
    <p:sldId id="275" r:id="rId10"/>
    <p:sldId id="261" r:id="rId11"/>
    <p:sldId id="262" r:id="rId12"/>
    <p:sldId id="282" r:id="rId13"/>
    <p:sldId id="280" r:id="rId14"/>
    <p:sldId id="284" r:id="rId15"/>
    <p:sldId id="285" r:id="rId16"/>
    <p:sldId id="283" r:id="rId17"/>
    <p:sldId id="264" r:id="rId18"/>
    <p:sldId id="265" r:id="rId19"/>
    <p:sldId id="274" r:id="rId20"/>
    <p:sldId id="272" r:id="rId21"/>
    <p:sldId id="266" r:id="rId22"/>
    <p:sldId id="269" r:id="rId23"/>
    <p:sldId id="267" r:id="rId24"/>
    <p:sldId id="287" r:id="rId25"/>
    <p:sldId id="279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61787" autoAdjust="0"/>
  </p:normalViewPr>
  <p:slideViewPr>
    <p:cSldViewPr snapToGrid="0">
      <p:cViewPr varScale="1">
        <p:scale>
          <a:sx n="64" d="100"/>
          <a:sy n="64" d="100"/>
        </p:scale>
        <p:origin x="720" y="66"/>
      </p:cViewPr>
      <p:guideLst/>
    </p:cSldViewPr>
  </p:slideViewPr>
  <p:outlineViewPr>
    <p:cViewPr>
      <p:scale>
        <a:sx n="33" d="100"/>
        <a:sy n="33" d="100"/>
      </p:scale>
      <p:origin x="0" y="-9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230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F9BB-47ED-414C-86B7-9807321D3BBF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36D06-CE5A-4EFE-8D87-AD26E3BE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87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3516-3ABD-4810-BF36-0DDBA7BD356F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0E0B3-7287-417F-9387-041060CC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7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B63C-8618-1A4B-BFB4-10E6E2C66F5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6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81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22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10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 1 below shows serial concentrations of NAA and NAAG by subject.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2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6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486A8-5804-D343-B78D-5DD999C74C4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7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8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0E0B3-7287-417F-9387-041060CC58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5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8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2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3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C6EE-1C14-4410-8D55-1C08E5A2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357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E5DE-3386-4475-90BD-D84887048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90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D6D31-123F-46E0-9A6A-AFD3EC7BA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605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33F0-D59A-4E8C-B03A-662631FBD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189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7C61-6F4A-48BA-8E78-237F6EBF8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42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335C-F826-4C8F-8466-31AE5EF62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189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3E053-09BB-436B-A1FE-4A47723C2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94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8102-2959-470E-A810-A0DA475BA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873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53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2ED5-30C3-4B61-B069-D9C44077C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064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2B6A-50F5-43E6-BA72-BF685F88F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91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81B1-433A-4CF2-8BDB-1926BE9C2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60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58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96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66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8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84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35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3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47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8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20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18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12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83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70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81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89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72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2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76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24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4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82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06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1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20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53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65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35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2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40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77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04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78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27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03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53DA-7233-9C4D-B596-3F4639ABC9A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32C4-5299-8B47-8C3A-7AB49F0362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60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42EF33-BF5E-44D6-8FC6-510ED6E26D7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9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3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133E-0319-473F-9A26-94AC87086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D548-0B34-4B77-B234-88F7EF5F00C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7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4C1133E-0319-473F-9A26-94AC870865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85D548-0B34-4B77-B234-88F7EF5F0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160000" y="66675"/>
            <a:ext cx="3810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50">
                <a:solidFill>
                  <a:srgbClr val="FFFFFF"/>
                </a:solidFill>
                <a:latin typeface="+mn-lt"/>
                <a:ea typeface="ヒラギノ角ゴ ProN W3" charset="0"/>
                <a:cs typeface="Arial" charset="0"/>
                <a:sym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569210D-6ADA-44FD-B8BE-B413E50177F0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2533C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rgbClr val="D2533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136922" indent="-136922" algn="l" rtl="0" eaLnBrk="0" fontAlgn="base" hangingPunct="0">
        <a:spcBef>
          <a:spcPts val="450"/>
        </a:spcBef>
        <a:spcAft>
          <a:spcPct val="0"/>
        </a:spcAft>
        <a:buClr>
          <a:srgbClr val="93A299"/>
        </a:buClr>
        <a:buSzPct val="85000"/>
        <a:buFont typeface="Arial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342900" indent="-138113" algn="l" rtl="0" eaLnBrk="0" fontAlgn="base" hangingPunct="0">
        <a:spcBef>
          <a:spcPts val="375"/>
        </a:spcBef>
        <a:spcAft>
          <a:spcPct val="0"/>
        </a:spcAft>
        <a:buClr>
          <a:srgbClr val="93A299"/>
        </a:buClr>
        <a:buSzPct val="85000"/>
        <a:buFont typeface="Arial" pitchFamily="34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547688" indent="-136922" algn="l" rtl="0" eaLnBrk="0" fontAlgn="base" hangingPunct="0">
        <a:spcBef>
          <a:spcPts val="300"/>
        </a:spcBef>
        <a:spcAft>
          <a:spcPct val="0"/>
        </a:spcAft>
        <a:buClr>
          <a:srgbClr val="93A299"/>
        </a:buClr>
        <a:buSzPct val="89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753666" indent="-136922" algn="l" rtl="0" eaLnBrk="0" fontAlgn="base" hangingPunct="0">
        <a:spcBef>
          <a:spcPts val="300"/>
        </a:spcBef>
        <a:spcAft>
          <a:spcPct val="0"/>
        </a:spcAft>
        <a:buClr>
          <a:srgbClr val="93A299"/>
        </a:buClr>
        <a:buSzPct val="100000"/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890588" indent="-102394" algn="l" rtl="0" eaLnBrk="0" fontAlgn="base" hangingPunct="0">
        <a:spcBef>
          <a:spcPts val="225"/>
        </a:spcBef>
        <a:spcAft>
          <a:spcPct val="0"/>
        </a:spcAft>
        <a:buClr>
          <a:srgbClr val="93A299"/>
        </a:buClr>
        <a:buSzPct val="100000"/>
        <a:buFont typeface="Arial" pitchFamily="34" charset="0"/>
        <a:buChar char="•"/>
        <a:defRPr sz="105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1233488" indent="-102394" algn="l" rtl="0" fontAlgn="base">
        <a:spcBef>
          <a:spcPts val="225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05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576388" indent="-102394" algn="l" rtl="0" fontAlgn="base">
        <a:spcBef>
          <a:spcPts val="225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05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919288" indent="-102394" algn="l" rtl="0" fontAlgn="base">
        <a:spcBef>
          <a:spcPts val="225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05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2262188" indent="-102394" algn="l" rtl="0" fontAlgn="base">
        <a:spcBef>
          <a:spcPts val="225"/>
        </a:spcBef>
        <a:spcAft>
          <a:spcPct val="0"/>
        </a:spcAft>
        <a:buClr>
          <a:srgbClr val="93A299"/>
        </a:buClr>
        <a:buSzPct val="100000"/>
        <a:buFont typeface="Arial" charset="0"/>
        <a:buChar char="•"/>
        <a:defRPr sz="105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CF33DF9-4E58-F543-BEAB-EAFB105494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74D9540-0DF8-7C4A-B75C-FB9F35F012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8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6400-BC1D-4FE4-8341-F61E72D7EB82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6/1/2017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DDF8-6C03-4C09-A8E8-E93DEA0752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459" y="1173410"/>
            <a:ext cx="10632141" cy="2803381"/>
          </a:xfrm>
        </p:spPr>
        <p:txBody>
          <a:bodyPr>
            <a:normAutofit/>
          </a:bodyPr>
          <a:lstStyle/>
          <a:p>
            <a:r>
              <a:rPr lang="en-US" dirty="0"/>
              <a:t>Monitoring N-acetyl-aspartate (NAA) in Patients with Spontaneous Intracerebral Hemorrhage for Prognostication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232423"/>
            <a:ext cx="6858000" cy="1655762"/>
          </a:xfrm>
        </p:spPr>
        <p:txBody>
          <a:bodyPr>
            <a:noAutofit/>
          </a:bodyPr>
          <a:lstStyle/>
          <a:p>
            <a:r>
              <a:rPr lang="en-US" sz="2400" b="1" dirty="0"/>
              <a:t>Wendy C. Ziai, MD, MPH, FAHA</a:t>
            </a:r>
          </a:p>
          <a:p>
            <a:r>
              <a:rPr lang="en-US" sz="2400" b="1" dirty="0"/>
              <a:t>Johns Hopkins Medical Institutions</a:t>
            </a:r>
          </a:p>
          <a:p>
            <a:r>
              <a:rPr lang="en-US" sz="2400" b="1" dirty="0"/>
              <a:t>Division of Neurocritical Care</a:t>
            </a:r>
          </a:p>
          <a:p>
            <a:r>
              <a:rPr lang="en-US" sz="2400" b="1" dirty="0"/>
              <a:t>Baltimore, MD, USA</a:t>
            </a:r>
          </a:p>
          <a:p>
            <a:r>
              <a:rPr lang="en-US" sz="2400" b="1" dirty="0" smtClean="0"/>
              <a:t>June 2, </a:t>
            </a:r>
            <a:r>
              <a:rPr lang="en-US" sz="2400" b="1" dirty="0"/>
              <a:t>2017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9" y="6003099"/>
            <a:ext cx="1545067" cy="67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71" y="474094"/>
            <a:ext cx="117038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7" descr="The Sheikh Zayed T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5" y="1"/>
            <a:ext cx="2695045" cy="185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5" descr="Johns Hopkins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27" y="1"/>
            <a:ext cx="5272318" cy="185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3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  <a:t>Correlation </a:t>
            </a: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between </a:t>
            </a:r>
            <a:r>
              <a:rPr lang="en-US" sz="2800" i="1" dirty="0">
                <a:solidFill>
                  <a:prstClr val="black"/>
                </a:solidFill>
                <a:ea typeface="+mn-ea"/>
                <a:cs typeface="+mn-cs"/>
              </a:rPr>
              <a:t>N</a:t>
            </a: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-</a:t>
            </a:r>
            <a:r>
              <a:rPr lang="en-US" sz="2800" dirty="0" err="1">
                <a:solidFill>
                  <a:prstClr val="black"/>
                </a:solidFill>
                <a:ea typeface="+mn-ea"/>
                <a:cs typeface="+mn-cs"/>
              </a:rPr>
              <a:t>acetylaspartate</a:t>
            </a: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 (NAA) </a:t>
            </a:r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  <a:t> in primary motor area and hematoma volume in 20 patients with basal ganglia ICH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0841" y="1843791"/>
            <a:ext cx="7902059" cy="3957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8996"/>
            <a:ext cx="2073639" cy="2073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9561" y="6400800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</a:rPr>
              <a:t>Stroke</a:t>
            </a:r>
            <a:r>
              <a:rPr lang="en-US" b="1" dirty="0">
                <a:latin typeface="Times New Roman" panose="02020603050405020304" pitchFamily="18" charset="0"/>
              </a:rPr>
              <a:t>. 2001;32:2237-2245</a:t>
            </a:r>
            <a:r>
              <a:rPr lang="en-US" b="1" dirty="0" smtClean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669" y="3713993"/>
            <a:ext cx="1919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Proton MRS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251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34" y="274638"/>
            <a:ext cx="11177666" cy="114300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Correlation between </a:t>
            </a:r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  <a:t>motor impairment of </a:t>
            </a: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extremities and NAA/</a:t>
            </a:r>
            <a:b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800" dirty="0" err="1">
                <a:solidFill>
                  <a:prstClr val="black"/>
                </a:solidFill>
                <a:ea typeface="+mn-ea"/>
                <a:cs typeface="+mn-cs"/>
              </a:rPr>
              <a:t>creatine</a:t>
            </a: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 (Cr) ratio of white matter in </a:t>
            </a:r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  <a:t>primary motor </a:t>
            </a: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area on affected side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734" y="1417638"/>
            <a:ext cx="3954950" cy="5339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684" y="1799832"/>
            <a:ext cx="7490435" cy="3491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53172" y="6387489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</a:rPr>
              <a:t>Stroke</a:t>
            </a:r>
            <a:r>
              <a:rPr lang="en-US" b="1" dirty="0">
                <a:latin typeface="Times New Roman" panose="02020603050405020304" pitchFamily="18" charset="0"/>
              </a:rPr>
              <a:t>. 2001;32:2237-2245</a:t>
            </a:r>
            <a:r>
              <a:rPr lang="en-US" b="1" dirty="0" smtClean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5775" y="5673721"/>
            <a:ext cx="676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N</a:t>
            </a:r>
            <a:r>
              <a:rPr lang="en-US" sz="2400" dirty="0" smtClean="0">
                <a:solidFill>
                  <a:prstClr val="black"/>
                </a:solidFill>
              </a:rPr>
              <a:t>eural </a:t>
            </a:r>
            <a:r>
              <a:rPr lang="en-US" sz="2400" dirty="0">
                <a:solidFill>
                  <a:prstClr val="black"/>
                </a:solidFill>
              </a:rPr>
              <a:t>networks in the frontal lobe could be important for </a:t>
            </a:r>
            <a:r>
              <a:rPr lang="en-US" sz="2400" dirty="0" smtClean="0">
                <a:solidFill>
                  <a:prstClr val="black"/>
                </a:solidFill>
              </a:rPr>
              <a:t>recovery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8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Axonal </a:t>
            </a:r>
            <a:r>
              <a:rPr lang="en-US" sz="2800" dirty="0">
                <a:solidFill>
                  <a:prstClr val="black"/>
                </a:solidFill>
              </a:rPr>
              <a:t>injury in descending motor pathways could induce metabolic changes in higher motor pathways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S</a:t>
            </a:r>
            <a:r>
              <a:rPr lang="en-US" sz="2800" dirty="0" smtClean="0">
                <a:solidFill>
                  <a:prstClr val="black"/>
                </a:solidFill>
              </a:rPr>
              <a:t>tudies </a:t>
            </a:r>
            <a:r>
              <a:rPr lang="en-US" sz="2800" dirty="0">
                <a:solidFill>
                  <a:prstClr val="black"/>
                </a:solidFill>
              </a:rPr>
              <a:t>of subcortical metabolic changes in acute ICH have not been correlated with metabolomics </a:t>
            </a:r>
            <a:r>
              <a:rPr lang="en-US" sz="2800" dirty="0" smtClean="0">
                <a:solidFill>
                  <a:prstClr val="black"/>
                </a:solidFill>
              </a:rPr>
              <a:t>data </a:t>
            </a:r>
          </a:p>
          <a:p>
            <a:r>
              <a:rPr lang="en-US" sz="2800" dirty="0">
                <a:solidFill>
                  <a:prstClr val="black"/>
                </a:solidFill>
              </a:rPr>
              <a:t>M</a:t>
            </a:r>
            <a:r>
              <a:rPr lang="en-US" sz="2800" dirty="0" smtClean="0">
                <a:solidFill>
                  <a:prstClr val="black"/>
                </a:solidFill>
              </a:rPr>
              <a:t>etabolomics </a:t>
            </a:r>
            <a:r>
              <a:rPr lang="en-US" sz="2800" dirty="0">
                <a:solidFill>
                  <a:prstClr val="black"/>
                </a:solidFill>
              </a:rPr>
              <a:t>applied to </a:t>
            </a:r>
            <a:r>
              <a:rPr lang="en-US" sz="2800" dirty="0" err="1">
                <a:solidFill>
                  <a:prstClr val="black"/>
                </a:solidFill>
              </a:rPr>
              <a:t>sICH</a:t>
            </a:r>
            <a:r>
              <a:rPr lang="en-US" sz="2800" dirty="0">
                <a:solidFill>
                  <a:prstClr val="black"/>
                </a:solidFill>
              </a:rPr>
              <a:t> could be of value for management of individual </a:t>
            </a:r>
            <a:r>
              <a:rPr lang="en-US" sz="2800" dirty="0" err="1">
                <a:solidFill>
                  <a:prstClr val="black"/>
                </a:solidFill>
              </a:rPr>
              <a:t>sICH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patients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Correlation </a:t>
            </a:r>
            <a:r>
              <a:rPr lang="en-US" sz="2800" dirty="0">
                <a:solidFill>
                  <a:prstClr val="black"/>
                </a:solidFill>
              </a:rPr>
              <a:t>of early metabolite profiles with clot/</a:t>
            </a:r>
            <a:r>
              <a:rPr lang="en-US" sz="2800" dirty="0" err="1">
                <a:solidFill>
                  <a:prstClr val="black"/>
                </a:solidFill>
              </a:rPr>
              <a:t>perihematoma</a:t>
            </a:r>
            <a:r>
              <a:rPr lang="en-US" sz="2800" dirty="0">
                <a:solidFill>
                  <a:prstClr val="black"/>
                </a:solidFill>
              </a:rPr>
              <a:t> edema volumes and clinical outcomes could establish NMR spectroscopy as a useful predictor of clinical </a:t>
            </a:r>
            <a:r>
              <a:rPr lang="en-US" sz="2800" dirty="0" smtClean="0">
                <a:solidFill>
                  <a:prstClr val="black"/>
                </a:solidFill>
              </a:rPr>
              <a:t>outcome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607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determine plasma and CSF N-acetyl-aspartyl (NAA) levels as metabolic markers contributing to the prognosis of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patients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sz="28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Hypothesis 1: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Perturbed metabolic patterns can be defined in the acute phase of ICH and there exist metabolic discriminators associated with imaging biomarkers of disease severity and with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outcomes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568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NAA levels using proton MRS at 3T in vivo, and correlate with plasma and CSF results in patients with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hemiparesis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2: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NAA concentrations in plasma and CSF are associated with NAA levels on proton MRS in patients with basal ganglia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causing injury to corticospinal tracts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236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Prospective </a:t>
            </a:r>
            <a:r>
              <a:rPr lang="en-US" dirty="0"/>
              <a:t>observational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Plan: Enroll </a:t>
            </a:r>
            <a:r>
              <a:rPr lang="en-US" dirty="0"/>
              <a:t>20 patients with </a:t>
            </a:r>
            <a:r>
              <a:rPr lang="en-US" dirty="0" err="1"/>
              <a:t>sICH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Ten </a:t>
            </a:r>
            <a:r>
              <a:rPr lang="en-US" dirty="0"/>
              <a:t>patients, all with deep (basal ganglia) ICH will have proton MRSI performed during their routine MRI scan during the first 2 weeks of </a:t>
            </a:r>
            <a:r>
              <a:rPr lang="en-US" dirty="0" smtClean="0"/>
              <a:t>admission  </a:t>
            </a:r>
          </a:p>
          <a:p>
            <a:r>
              <a:rPr lang="en-US" dirty="0"/>
              <a:t>E</a:t>
            </a:r>
            <a:r>
              <a:rPr lang="en-US" dirty="0" smtClean="0"/>
              <a:t>nroll </a:t>
            </a:r>
            <a:r>
              <a:rPr lang="en-US" dirty="0"/>
              <a:t>20 healthy control patients from the lumbar puncture clinic at </a:t>
            </a:r>
            <a:r>
              <a:rPr lang="en-US" dirty="0" smtClean="0"/>
              <a:t>Johns </a:t>
            </a:r>
            <a:r>
              <a:rPr lang="en-US" dirty="0"/>
              <a:t>Hopkins Hospital (JHH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0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77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Inclusion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criteria: 												        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71500" indent="-571500">
              <a:buAutoNum type="romanLcParenBoth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Patients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admitted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to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NCCU with spontaneous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supratentorial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ICH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with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or without intraventricular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hemorrhage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(IVH)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with hemiparesis,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and no plan for surgical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evacuation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71500" indent="-571500">
              <a:buAutoNum type="romanLcParenBoth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Healthy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patients undergoing lumbar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puncture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Exclusion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Criteria: 								                                                        (i)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&lt;18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years of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age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ii)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Traumatic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ICH or a structural brain lesion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iii) H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istory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of stroke, structural brain lesion,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neoplastic,  	                 	  	   	 inflammatory or infectious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disease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3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N=23</a:t>
            </a:r>
          </a:p>
          <a:p>
            <a:pPr marL="0" indent="0">
              <a:buNone/>
            </a:pPr>
            <a:r>
              <a:rPr lang="en-US" dirty="0" smtClean="0"/>
              <a:t>Mean </a:t>
            </a:r>
            <a:r>
              <a:rPr lang="en-US" dirty="0"/>
              <a:t>age (SD</a:t>
            </a:r>
            <a:r>
              <a:rPr lang="en-US" dirty="0" smtClean="0"/>
              <a:t>): </a:t>
            </a:r>
            <a:r>
              <a:rPr lang="en-US" dirty="0"/>
              <a:t>63 (14) </a:t>
            </a:r>
            <a:r>
              <a:rPr lang="en-US" dirty="0" smtClean="0"/>
              <a:t>years</a:t>
            </a:r>
          </a:p>
          <a:p>
            <a:pPr marL="0" indent="0">
              <a:buNone/>
            </a:pPr>
            <a:r>
              <a:rPr lang="en-US" dirty="0" smtClean="0"/>
              <a:t>Median </a:t>
            </a:r>
            <a:r>
              <a:rPr lang="en-US" dirty="0"/>
              <a:t>[IQR] ICH </a:t>
            </a:r>
            <a:r>
              <a:rPr lang="en-US" dirty="0" smtClean="0"/>
              <a:t>volume: </a:t>
            </a:r>
            <a:r>
              <a:rPr lang="en-US" dirty="0"/>
              <a:t>13 [7, 32] </a:t>
            </a:r>
            <a:r>
              <a:rPr lang="en-US" dirty="0" smtClean="0"/>
              <a:t>mL</a:t>
            </a:r>
          </a:p>
          <a:p>
            <a:pPr marL="0" indent="0">
              <a:buNone/>
            </a:pPr>
            <a:r>
              <a:rPr lang="en-US" dirty="0"/>
              <a:t>IVH </a:t>
            </a:r>
            <a:r>
              <a:rPr lang="en-US" dirty="0" smtClean="0"/>
              <a:t>extension: </a:t>
            </a:r>
            <a:r>
              <a:rPr lang="en-US" dirty="0"/>
              <a:t>12 (47.8</a:t>
            </a:r>
            <a:r>
              <a:rPr lang="en-US" dirty="0" smtClean="0"/>
              <a:t>%)</a:t>
            </a:r>
          </a:p>
          <a:p>
            <a:pPr marL="0" indent="0">
              <a:buNone/>
            </a:pPr>
            <a:r>
              <a:rPr lang="en-US" dirty="0"/>
              <a:t>Median NIHSS on </a:t>
            </a:r>
            <a:r>
              <a:rPr lang="en-US" dirty="0" smtClean="0"/>
              <a:t>admission: </a:t>
            </a:r>
            <a:r>
              <a:rPr lang="en-US" dirty="0"/>
              <a:t>10 [5,22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N=16 </a:t>
            </a:r>
            <a:r>
              <a:rPr lang="en-US" dirty="0"/>
              <a:t>subjects with a mean of 3 samples per subject (range: 1-7)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First sample was obtained at median 1.5 (range 0-4) days from symptom </a:t>
            </a:r>
            <a:r>
              <a:rPr lang="en-US" dirty="0" smtClean="0"/>
              <a:t>onset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9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212266"/>
              </p:ext>
            </p:extLst>
          </p:nvPr>
        </p:nvGraphicFramePr>
        <p:xfrm>
          <a:off x="1682764" y="1143000"/>
          <a:ext cx="8108244" cy="290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Prism 7" r:id="rId4" imgW="7226483" imgH="2863225" progId="Prism7.Document">
                  <p:embed/>
                </p:oleObj>
              </mc:Choice>
              <mc:Fallback>
                <p:oleObj name="Prism 7" r:id="rId4" imgW="7226483" imgH="2863225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2764" y="1143000"/>
                        <a:ext cx="8108244" cy="2905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509839"/>
              </p:ext>
            </p:extLst>
          </p:nvPr>
        </p:nvGraphicFramePr>
        <p:xfrm>
          <a:off x="1710266" y="3962400"/>
          <a:ext cx="808074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Prism 7" r:id="rId6" imgW="7258535" imgH="2863225" progId="Prism7.Document">
                  <p:embed/>
                </p:oleObj>
              </mc:Choice>
              <mc:Fallback>
                <p:oleObj name="Prism 7" r:id="rId6" imgW="7258535" imgH="2863225" progId="Prism7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266" y="3962400"/>
                        <a:ext cx="8080742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00" y="0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Serial Levels of NAA and NAAG by Subject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[*: </a:t>
            </a:r>
            <a:r>
              <a:rPr lang="en-US" sz="3600" dirty="0"/>
              <a:t>surgical evacuation prior to sample collection]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1674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74934" y="14630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83600" y="14670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37304" y="17267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847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study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655474"/>
              </p:ext>
            </p:extLst>
          </p:nvPr>
        </p:nvGraphicFramePr>
        <p:xfrm>
          <a:off x="884902" y="2595717"/>
          <a:ext cx="10697497" cy="2604278"/>
        </p:xfrm>
        <a:graphic>
          <a:graphicData uri="http://schemas.openxmlformats.org/drawingml/2006/table">
            <a:tbl>
              <a:tblPr firstRow="1" firstCol="1" bandRow="1"/>
              <a:tblGrid>
                <a:gridCol w="2225753"/>
                <a:gridCol w="4193737"/>
                <a:gridCol w="4278007"/>
              </a:tblGrid>
              <a:tr h="845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Metabolite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sample (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/mL), median [IQR]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level (ug/mL), median [IQR]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75.51 [32.0, 97.7]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93.3 [40.4, 140.7]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NAAG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0.028 [0.022, 0.035]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0.048 [0.027, 0.047]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67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CA10C-0FBB-4494-B26E-9DC44C5E0A9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219" name="Rectangle 1"/>
          <p:cNvSpPr>
            <a:spLocks/>
          </p:cNvSpPr>
          <p:nvPr/>
        </p:nvSpPr>
        <p:spPr bwMode="auto">
          <a:xfrm>
            <a:off x="2667001" y="1022747"/>
            <a:ext cx="6867525" cy="171450"/>
          </a:xfrm>
          <a:prstGeom prst="rect">
            <a:avLst/>
          </a:prstGeom>
          <a:solidFill>
            <a:schemeClr val="accent1"/>
          </a:solidFill>
          <a:ln w="264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315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9221" name="Rectangle 3"/>
          <p:cNvSpPr>
            <a:spLocks/>
          </p:cNvSpPr>
          <p:nvPr/>
        </p:nvSpPr>
        <p:spPr bwMode="auto">
          <a:xfrm>
            <a:off x="3009901" y="898922"/>
            <a:ext cx="2181225" cy="190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28575" tIns="28575" rIns="28575" bIns="28575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October 14, 2013</a:t>
            </a:r>
          </a:p>
        </p:txBody>
      </p:sp>
      <p:sp>
        <p:nvSpPr>
          <p:cNvPr id="9222" name="Rectangle 4"/>
          <p:cNvSpPr>
            <a:spLocks/>
          </p:cNvSpPr>
          <p:nvPr/>
        </p:nvSpPr>
        <p:spPr bwMode="auto">
          <a:xfrm>
            <a:off x="5238751" y="898922"/>
            <a:ext cx="3095625" cy="190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28575" tIns="28575" rIns="28575" bIns="28575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ANA 2013</a:t>
            </a:r>
          </a:p>
        </p:txBody>
      </p:sp>
      <p:sp>
        <p:nvSpPr>
          <p:cNvPr id="9223" name="Rectangle 5"/>
          <p:cNvSpPr>
            <a:spLocks/>
          </p:cNvSpPr>
          <p:nvPr/>
        </p:nvSpPr>
        <p:spPr bwMode="auto">
          <a:xfrm>
            <a:off x="2105892" y="270669"/>
            <a:ext cx="6877916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575" tIns="28575" rIns="28575" bIns="28575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292934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Presenter Disclosure Information</a:t>
            </a:r>
          </a:p>
        </p:txBody>
      </p:sp>
      <p:sp>
        <p:nvSpPr>
          <p:cNvPr id="9224" name="Rectangle 6"/>
          <p:cNvSpPr>
            <a:spLocks/>
          </p:cNvSpPr>
          <p:nvPr/>
        </p:nvSpPr>
        <p:spPr bwMode="auto">
          <a:xfrm>
            <a:off x="627530" y="1089422"/>
            <a:ext cx="9905004" cy="39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575" tIns="28575" rIns="28575" bIns="28575"/>
          <a:lstStyle/>
          <a:p>
            <a:pPr defTabSz="685800" fontAlgn="base">
              <a:spcBef>
                <a:spcPts val="900"/>
              </a:spcBef>
              <a:spcAft>
                <a:spcPct val="0"/>
              </a:spcAft>
            </a:pPr>
            <a:r>
              <a:rPr lang="en-US" sz="2000" dirty="0">
                <a:solidFill>
                  <a:srgbClr val="8A8AA3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FINANCIAL DISCLOSURE</a:t>
            </a:r>
            <a:endParaRPr lang="en-US" sz="2000" dirty="0">
              <a:solidFill>
                <a:srgbClr val="292934"/>
              </a:solidFill>
              <a:ea typeface="Lucida Grande"/>
              <a:cs typeface="Lucida Grande"/>
              <a:sym typeface="Arial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92934"/>
                </a:solidFill>
                <a:cs typeface="Arial" pitchFamily="34" charset="0"/>
                <a:sym typeface="Arial" pitchFamily="34" charset="0"/>
              </a:rPr>
              <a:t>Site investigator &amp; Safety Committee Chair – CLEAR IVH iii trial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92934"/>
                </a:solidFill>
                <a:cs typeface="Arial" pitchFamily="34" charset="0"/>
                <a:sym typeface="Arial" pitchFamily="34" charset="0"/>
              </a:rPr>
              <a:t>NINDS-Genentech funded study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92934"/>
                </a:solidFill>
                <a:cs typeface="Arial" pitchFamily="34" charset="0"/>
                <a:sym typeface="Arial" pitchFamily="34" charset="0"/>
              </a:rPr>
              <a:t>NIH grant #U01 NS062851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292934"/>
              </a:solidFill>
              <a:cs typeface="Arial" pitchFamily="34" charset="0"/>
              <a:sym typeface="Arial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92934"/>
                </a:solidFill>
                <a:cs typeface="Arial" pitchFamily="34" charset="0"/>
                <a:sym typeface="Arial" pitchFamily="34" charset="0"/>
              </a:rPr>
              <a:t>Site investigator &amp; Safety Committee Chair– MISTIE iii trial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92934"/>
                </a:solidFill>
                <a:cs typeface="Arial" pitchFamily="34" charset="0"/>
                <a:sym typeface="Arial" pitchFamily="34" charset="0"/>
              </a:rPr>
              <a:t>MISTIE sponsored by NINDS, R01NS046309 </a:t>
            </a:r>
            <a:endParaRPr lang="en-US" sz="2000" dirty="0">
              <a:solidFill>
                <a:srgbClr val="292934"/>
              </a:solidFill>
              <a:ea typeface="Lucida Grande"/>
              <a:cs typeface="Lucida Grande"/>
              <a:sym typeface="Arial" pitchFamily="34" charset="0"/>
            </a:endParaRPr>
          </a:p>
          <a:p>
            <a:pPr marL="1371600" indent="-1371600"/>
            <a:r>
              <a:rPr lang="en-US" sz="2000" dirty="0">
                <a:solidFill>
                  <a:srgbClr val="292934"/>
                </a:solidFill>
                <a:cs typeface="Arial" pitchFamily="34" charset="0"/>
                <a:sym typeface="Arial" pitchFamily="34" charset="0"/>
              </a:rPr>
              <a:t>Donations from Genentech, Inc. &amp; Codman, Inc</a:t>
            </a:r>
            <a:r>
              <a:rPr lang="en-US" sz="2000" dirty="0" smtClean="0">
                <a:solidFill>
                  <a:srgbClr val="292934"/>
                </a:solidFill>
                <a:cs typeface="Arial" pitchFamily="34" charset="0"/>
                <a:sym typeface="Arial" pitchFamily="34" charset="0"/>
              </a:rPr>
              <a:t>.</a:t>
            </a:r>
            <a:r>
              <a:rPr lang="en-US" sz="2000" dirty="0">
                <a:solidFill>
                  <a:srgbClr val="292934"/>
                </a:solidFill>
                <a:ea typeface="Times New Roman" panose="02020603050405020304" pitchFamily="18" charset="0"/>
              </a:rPr>
              <a:t> </a:t>
            </a:r>
            <a:endParaRPr lang="en-US" sz="2000" dirty="0" smtClean="0">
              <a:solidFill>
                <a:srgbClr val="292934"/>
              </a:solidFill>
              <a:ea typeface="Times New Roman" panose="02020603050405020304" pitchFamily="18" charset="0"/>
            </a:endParaRPr>
          </a:p>
          <a:p>
            <a:pPr marL="1371600" indent="-1371600"/>
            <a:endParaRPr lang="en-US" sz="2000" dirty="0">
              <a:solidFill>
                <a:srgbClr val="292934"/>
              </a:solidFill>
              <a:ea typeface="Times New Roman" panose="02020603050405020304" pitchFamily="18" charset="0"/>
            </a:endParaRPr>
          </a:p>
          <a:p>
            <a:pPr marL="1371600" indent="-1371600"/>
            <a:r>
              <a:rPr lang="en-US" sz="2000" dirty="0" smtClean="0">
                <a:solidFill>
                  <a:srgbClr val="292934"/>
                </a:solidFill>
                <a:ea typeface="Times New Roman" panose="02020603050405020304" pitchFamily="18" charset="0"/>
              </a:rPr>
              <a:t>STARR </a:t>
            </a:r>
            <a:r>
              <a:rPr lang="en-US" sz="2000" dirty="0">
                <a:solidFill>
                  <a:srgbClr val="292934"/>
                </a:solidFill>
                <a:ea typeface="Times New Roman" panose="02020603050405020304" pitchFamily="18" charset="0"/>
              </a:rPr>
              <a:t>Clinical Research Award </a:t>
            </a:r>
            <a:r>
              <a:rPr lang="en-US" sz="2000" dirty="0" smtClean="0">
                <a:solidFill>
                  <a:srgbClr val="292934"/>
                </a:solidFill>
                <a:ea typeface="Times New Roman" panose="02020603050405020304" pitchFamily="18" charset="0"/>
              </a:rPr>
              <a:t>– </a:t>
            </a:r>
          </a:p>
          <a:p>
            <a:pPr marL="1371600" indent="-1371600"/>
            <a:r>
              <a:rPr lang="en-US" sz="2000" dirty="0" smtClean="0">
                <a:solidFill>
                  <a:srgbClr val="292934"/>
                </a:solidFill>
                <a:ea typeface="Times New Roman" panose="02020603050405020304" pitchFamily="18" charset="0"/>
              </a:rPr>
              <a:t>Monitoring </a:t>
            </a:r>
            <a:r>
              <a:rPr lang="en-US" sz="2000" dirty="0">
                <a:solidFill>
                  <a:srgbClr val="292934"/>
                </a:solidFill>
                <a:ea typeface="Times New Roman" panose="02020603050405020304" pitchFamily="18" charset="0"/>
              </a:rPr>
              <a:t>N-acetyl-aspartate (NAA) in Patients with Spontaneous </a:t>
            </a:r>
            <a:r>
              <a:rPr lang="en-US" sz="2000" dirty="0" smtClean="0">
                <a:solidFill>
                  <a:srgbClr val="292934"/>
                </a:solidFill>
                <a:ea typeface="Times New Roman" panose="02020603050405020304" pitchFamily="18" charset="0"/>
              </a:rPr>
              <a:t>Intracerebral</a:t>
            </a:r>
          </a:p>
          <a:p>
            <a:pPr marL="1371600" indent="-1371600"/>
            <a:r>
              <a:rPr lang="en-US" sz="2000" dirty="0" smtClean="0">
                <a:solidFill>
                  <a:srgbClr val="292934"/>
                </a:solidFill>
                <a:ea typeface="Times New Roman" panose="02020603050405020304" pitchFamily="18" charset="0"/>
              </a:rPr>
              <a:t>Hemorrhage </a:t>
            </a:r>
            <a:r>
              <a:rPr lang="en-US" sz="2000" dirty="0">
                <a:solidFill>
                  <a:srgbClr val="292934"/>
                </a:solidFill>
                <a:ea typeface="Times New Roman" panose="02020603050405020304" pitchFamily="18" charset="0"/>
              </a:rPr>
              <a:t>for Prognostication</a:t>
            </a: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indent="-1371600"/>
            <a:r>
              <a:rPr lang="en-US" sz="2000" dirty="0" smtClean="0">
                <a:solidFill>
                  <a:srgbClr val="292934"/>
                </a:solidFill>
                <a:ea typeface="Times New Roman" panose="02020603050405020304" pitchFamily="18" charset="0"/>
              </a:rPr>
              <a:t>Johns </a:t>
            </a:r>
            <a:r>
              <a:rPr lang="en-US" sz="2000" dirty="0">
                <a:solidFill>
                  <a:srgbClr val="292934"/>
                </a:solidFill>
                <a:ea typeface="Times New Roman" panose="02020603050405020304" pitchFamily="18" charset="0"/>
              </a:rPr>
              <a:t>Hopkins University</a:t>
            </a:r>
            <a:endParaRPr lang="en-US" sz="2400" dirty="0">
              <a:solidFill>
                <a:srgbClr val="29293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292934"/>
              </a:solidFill>
              <a:cs typeface="Arial" pitchFamily="34" charset="0"/>
              <a:sym typeface="Arial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292934"/>
              </a:solidFill>
              <a:ea typeface="Lucida Grande"/>
              <a:cs typeface="Arial" pitchFamily="34" charset="0"/>
              <a:sym typeface="Arial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292934"/>
              </a:solidFill>
              <a:ea typeface="Lucida Grande"/>
              <a:cs typeface="Lucida Grande"/>
              <a:sym typeface="Arial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292934"/>
              </a:solidFill>
              <a:ea typeface="Lucida Grande"/>
              <a:cs typeface="Lucida Grande"/>
              <a:sym typeface="Arial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292934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8382001" y="907256"/>
            <a:ext cx="214313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590BC96-C7F7-425B-A689-0C7244FC154F}" type="slidenum">
              <a:rPr lang="en-US" sz="105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5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13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082" y="1417637"/>
            <a:ext cx="5745547" cy="420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35" y="1417637"/>
            <a:ext cx="5745547" cy="4204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6432" y="2983044"/>
            <a:ext cx="79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NAA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g</a:t>
            </a:r>
            <a:r>
              <a:rPr lang="en-US" dirty="0" smtClean="0"/>
              <a:t>/mL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3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</a:rPr>
              <a:t>ong-term </a:t>
            </a:r>
            <a:r>
              <a:rPr lang="en-US" dirty="0">
                <a:latin typeface="Arial" panose="020B0604020202020204" pitchFamily="34" charset="0"/>
              </a:rPr>
              <a:t>goal is to determine whether </a:t>
            </a:r>
            <a:r>
              <a:rPr lang="en-US" dirty="0" smtClean="0">
                <a:latin typeface="Arial" panose="020B0604020202020204" pitchFamily="34" charset="0"/>
              </a:rPr>
              <a:t>NAA </a:t>
            </a:r>
            <a:r>
              <a:rPr lang="en-US" dirty="0">
                <a:latin typeface="Arial" panose="020B0604020202020204" pitchFamily="34" charset="0"/>
              </a:rPr>
              <a:t>measurement may be a clinically applicable biomarker for prognosis and ultimately a targetable pathway for future therapies for </a:t>
            </a:r>
            <a:r>
              <a:rPr lang="en-US" dirty="0" smtClean="0">
                <a:latin typeface="Arial" panose="020B0604020202020204" pitchFamily="34" charset="0"/>
              </a:rPr>
              <a:t>ICH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9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9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23" name="Picture 3" descr="clotpau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-28575"/>
            <a:ext cx="9144000" cy="6854825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1524000" y="17586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Gill Sans"/>
                <a:sym typeface="Gill Sans"/>
              </a:rPr>
              <a:t>10–30 cases per 100,000/</a:t>
            </a:r>
            <a:r>
              <a:rPr lang="en-US" sz="2400" dirty="0" err="1">
                <a:solidFill>
                  <a:prstClr val="white"/>
                </a:solidFill>
                <a:latin typeface="Gill Sans"/>
                <a:sym typeface="Gill Sans"/>
              </a:rPr>
              <a:t>yr</a:t>
            </a:r>
            <a:r>
              <a:rPr lang="en-US" sz="2400" dirty="0">
                <a:solidFill>
                  <a:prstClr val="white"/>
                </a:solidFill>
                <a:latin typeface="Gill Sans"/>
                <a:sym typeface="Gill Sans"/>
              </a:rPr>
              <a:t>, 2 million ICHs annually worldwide</a:t>
            </a:r>
          </a:p>
        </p:txBody>
      </p:sp>
    </p:spTree>
    <p:extLst>
      <p:ext uri="{BB962C8B-B14F-4D97-AF65-F5344CB8AC3E}">
        <p14:creationId xmlns:p14="http://schemas.microsoft.com/office/powerpoint/2010/main" val="24555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ICH: </a:t>
            </a:r>
            <a:r>
              <a:rPr lang="en-US" dirty="0" smtClean="0"/>
              <a:t>pathophysiology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63712"/>
            <a:ext cx="4108314" cy="4637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22098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50% CAA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50% Other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315494" y="2551906"/>
            <a:ext cx="838200" cy="1588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32102" y="433782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Majority HTN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61190" y="4874203"/>
            <a:ext cx="2743200" cy="5197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6477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</a:rPr>
              <a:t>Qureshi</a:t>
            </a:r>
            <a:r>
              <a:rPr lang="en-US" dirty="0">
                <a:solidFill>
                  <a:prstClr val="black"/>
                </a:solidFill>
              </a:rPr>
              <a:t>; N </a:t>
            </a:r>
            <a:r>
              <a:rPr lang="en-US" dirty="0" err="1">
                <a:solidFill>
                  <a:prstClr val="black"/>
                </a:solidFill>
              </a:rPr>
              <a:t>Engl</a:t>
            </a:r>
            <a:r>
              <a:rPr lang="en-US" dirty="0">
                <a:solidFill>
                  <a:prstClr val="black"/>
                </a:solidFill>
              </a:rPr>
              <a:t> J Med 2001;344:1450-60</a:t>
            </a:r>
          </a:p>
        </p:txBody>
      </p:sp>
    </p:spTree>
    <p:extLst>
      <p:ext uri="{BB962C8B-B14F-4D97-AF65-F5344CB8AC3E}">
        <p14:creationId xmlns:p14="http://schemas.microsoft.com/office/powerpoint/2010/main" val="37442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Prognostication in 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r>
              <a:rPr lang="en-US" dirty="0" smtClean="0"/>
              <a:t>Scores: ICH Score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ICHS                        </a:t>
            </a:r>
            <a:r>
              <a:rPr lang="en-US" sz="2000" b="1" dirty="0" smtClean="0">
                <a:solidFill>
                  <a:prstClr val="black"/>
                </a:solidFill>
              </a:rPr>
              <a:t>30 Day Mortality </a:t>
            </a:r>
            <a:r>
              <a:rPr lang="en-US" sz="2000" b="1" dirty="0">
                <a:solidFill>
                  <a:prstClr val="black"/>
                </a:solidFill>
              </a:rPr>
              <a:t>(%)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    0                                  0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    1                                 13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    2                                 26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    3                                 72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    4                                 97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    5                                100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185389"/>
            <a:ext cx="36786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Age: 	&lt; 80 : 0   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               	&gt; 80 : 1    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GCS score    13–15 : 0    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                        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 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5–12 : 1   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                             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3–4 : 2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ICH location  :</a:t>
            </a:r>
          </a:p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Supratentorial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: 0    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          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Infratentorial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: 1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ICH volume   (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AxBxC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/2)       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&lt; 30 mL : 0        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           &gt; 30 mL : 1    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IVH   </a:t>
            </a:r>
          </a:p>
          <a:p>
            <a:pPr marL="342900" lvl="1" indent="0">
              <a:lnSpc>
                <a:spcPct val="80000"/>
              </a:lnSpc>
              <a:spcBef>
                <a:spcPts val="750"/>
              </a:spcBef>
              <a:buNone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No : 0    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           Yes : 1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                                  </a:t>
            </a:r>
          </a:p>
          <a:p>
            <a:pPr marL="609600" marR="0" lvl="0" indent="-60960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Total: 0 - 6</a:t>
            </a:r>
          </a:p>
          <a:p>
            <a:pPr marL="609600" marR="0" lvl="0" indent="-6096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437089" y="3867462"/>
            <a:ext cx="1557311" cy="5846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4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Anticipate many future clinical trials focusing on treatment</a:t>
            </a:r>
          </a:p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Assessment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of spontaneous intracerebral hemorrhage (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sICH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) treatment response is difficult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urrently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limited to clinical exam and imaging findings and does not include disease-specific markers of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progression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7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" y="1087395"/>
            <a:ext cx="8582859" cy="4935919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90" y="1087395"/>
            <a:ext cx="2610910" cy="308918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446788" y="4452079"/>
            <a:ext cx="244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ICH volume 54 mL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9626" y="6023314"/>
            <a:ext cx="11481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Arial" panose="020B0604020202020204" pitchFamily="34" charset="0"/>
              </a:rPr>
              <a:t>? Source of increased </a:t>
            </a:r>
            <a:r>
              <a:rPr lang="en-US" sz="2000" dirty="0">
                <a:latin typeface="Arial" panose="020B0604020202020204" pitchFamily="34" charset="0"/>
              </a:rPr>
              <a:t>plasma concentrations of NAA </a:t>
            </a:r>
            <a:endParaRPr lang="en-US" sz="2000" dirty="0" smtClean="0">
              <a:latin typeface="Arial" panose="020B0604020202020204" pitchFamily="34" charset="0"/>
            </a:endParaRPr>
          </a:p>
          <a:p>
            <a:pPr lvl="0"/>
            <a:r>
              <a:rPr lang="en-US" sz="2000" dirty="0" smtClean="0">
                <a:latin typeface="Arial" panose="020B0604020202020204" pitchFamily="34" charset="0"/>
              </a:rPr>
              <a:t>blood </a:t>
            </a:r>
            <a:r>
              <a:rPr lang="en-US" sz="2000" dirty="0">
                <a:latin typeface="Arial" panose="020B0604020202020204" pitchFamily="34" charset="0"/>
              </a:rPr>
              <a:t>brain barrier leakage from dead or injured neurons during the secondary injury phase of ICH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2157" y="329784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Pilot Case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17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05" y="367575"/>
            <a:ext cx="1133461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Magnetic resonance spectroscopic imaging (1H-MRSI)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0" y="2042541"/>
            <a:ext cx="3049662" cy="189245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338122" y="1515896"/>
            <a:ext cx="5161936" cy="31950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Hematoma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(day 3) is dark on T2-weighted images (T2WI).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-hematoma regions show increased signal on T2WI, increased DWI signal intensity on DAV, normal NAA concentration and no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lactate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8" y="2135478"/>
            <a:ext cx="3370802" cy="1892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7525" y="4943339"/>
            <a:ext cx="11882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NAA concentration was 9.4 </a:t>
            </a:r>
            <a:r>
              <a:rPr lang="en-US" sz="3200" dirty="0" err="1">
                <a:solidFill>
                  <a:prstClr val="black"/>
                </a:solidFill>
              </a:rPr>
              <a:t>mM</a:t>
            </a:r>
            <a:r>
              <a:rPr lang="en-US" sz="3200" dirty="0">
                <a:solidFill>
                  <a:prstClr val="black"/>
                </a:solidFill>
              </a:rPr>
              <a:t> in </a:t>
            </a:r>
            <a:r>
              <a:rPr lang="en-US" sz="3200" dirty="0" smtClean="0">
                <a:solidFill>
                  <a:prstClr val="black"/>
                </a:solidFill>
              </a:rPr>
              <a:t>ROIs </a:t>
            </a:r>
            <a:r>
              <a:rPr lang="en-US" sz="3200" dirty="0">
                <a:solidFill>
                  <a:prstClr val="black"/>
                </a:solidFill>
              </a:rPr>
              <a:t>surrounding the hematoma and 9.6 </a:t>
            </a:r>
            <a:r>
              <a:rPr lang="en-US" sz="3200" dirty="0" err="1">
                <a:solidFill>
                  <a:prstClr val="black"/>
                </a:solidFill>
              </a:rPr>
              <a:t>mM</a:t>
            </a:r>
            <a:r>
              <a:rPr lang="en-US" sz="3200" dirty="0">
                <a:solidFill>
                  <a:prstClr val="black"/>
                </a:solidFill>
              </a:rPr>
              <a:t> in the contralateral hemisphere</a:t>
            </a:r>
          </a:p>
        </p:txBody>
      </p:sp>
    </p:spTree>
    <p:extLst>
      <p:ext uri="{BB962C8B-B14F-4D97-AF65-F5344CB8AC3E}">
        <p14:creationId xmlns:p14="http://schemas.microsoft.com/office/powerpoint/2010/main" val="79568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</a:rPr>
              <a:t>ocated </a:t>
            </a:r>
            <a:r>
              <a:rPr lang="en-US" dirty="0">
                <a:latin typeface="Arial" panose="020B0604020202020204" pitchFamily="34" charset="0"/>
              </a:rPr>
              <a:t>almost exclusively in neurons of adults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</a:rPr>
              <a:t>ore </a:t>
            </a:r>
            <a:r>
              <a:rPr lang="en-US" dirty="0">
                <a:latin typeface="Arial" panose="020B0604020202020204" pitchFamily="34" charset="0"/>
              </a:rPr>
              <a:t>sensitive marker of neuronal injury than </a:t>
            </a:r>
            <a:r>
              <a:rPr lang="en-US" dirty="0" smtClean="0">
                <a:latin typeface="Arial" panose="020B0604020202020204" pitchFamily="34" charset="0"/>
              </a:rPr>
              <a:t>lactate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NAA </a:t>
            </a:r>
            <a:r>
              <a:rPr lang="en-US" dirty="0">
                <a:latin typeface="Arial" panose="020B0604020202020204" pitchFamily="34" charset="0"/>
              </a:rPr>
              <a:t>is formed in neuronal </a:t>
            </a:r>
            <a:r>
              <a:rPr lang="en-US" dirty="0" smtClean="0">
                <a:latin typeface="Arial" panose="020B0604020202020204" pitchFamily="34" charset="0"/>
              </a:rPr>
              <a:t>mitochondria </a:t>
            </a:r>
          </a:p>
          <a:p>
            <a:r>
              <a:rPr lang="en-US" dirty="0">
                <a:latin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</a:rPr>
              <a:t>arker </a:t>
            </a:r>
            <a:r>
              <a:rPr lang="en-US" dirty="0">
                <a:latin typeface="Arial" panose="020B0604020202020204" pitchFamily="34" charset="0"/>
              </a:rPr>
              <a:t>of mitochondrial integrity and neuronal function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NAA </a:t>
            </a:r>
            <a:r>
              <a:rPr lang="en-US" dirty="0">
                <a:latin typeface="Arial" panose="020B0604020202020204" pitchFamily="34" charset="0"/>
              </a:rPr>
              <a:t>synthesis may be decreased in patients with decreased cerebral mitochondrial function without irreversible neuronal </a:t>
            </a:r>
            <a:r>
              <a:rPr lang="en-US" dirty="0" smtClean="0">
                <a:latin typeface="Arial" panose="020B0604020202020204" pitchFamily="34" charset="0"/>
              </a:rPr>
              <a:t>damage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Differentiation </a:t>
            </a:r>
            <a:r>
              <a:rPr lang="en-US" dirty="0">
                <a:latin typeface="Arial" panose="020B0604020202020204" pitchFamily="34" charset="0"/>
              </a:rPr>
              <a:t>of mechanisms requires correlation with imaging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8828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- Blank">
  <a:themeElements>
    <a:clrScheme name="">
      <a:dk1>
        <a:srgbClr val="292934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21212B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837</Words>
  <Application>Microsoft Office PowerPoint</Application>
  <PresentationFormat>Widescreen</PresentationFormat>
  <Paragraphs>157</Paragraphs>
  <Slides>22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Bold</vt:lpstr>
      <vt:lpstr>Calibri</vt:lpstr>
      <vt:lpstr>Calibri Light</vt:lpstr>
      <vt:lpstr>Gill Sans</vt:lpstr>
      <vt:lpstr>Lucida Grande</vt:lpstr>
      <vt:lpstr>Times New Roman</vt:lpstr>
      <vt:lpstr>ヒラギノ角ゴ ProN W3</vt:lpstr>
      <vt:lpstr>2_Office Theme</vt:lpstr>
      <vt:lpstr>2_Default - Blank</vt:lpstr>
      <vt:lpstr>1_Office Theme</vt:lpstr>
      <vt:lpstr>Office Theme</vt:lpstr>
      <vt:lpstr>4_Office Theme</vt:lpstr>
      <vt:lpstr>Prism 7</vt:lpstr>
      <vt:lpstr>Monitoring N-acetyl-aspartate (NAA) in Patients with Spontaneous Intracerebral Hemorrhage for Prognostication</vt:lpstr>
      <vt:lpstr>PowerPoint Presentation</vt:lpstr>
      <vt:lpstr>PowerPoint Presentation</vt:lpstr>
      <vt:lpstr>ICH: pathophysiology</vt:lpstr>
      <vt:lpstr>Prognostication in ICH</vt:lpstr>
      <vt:lpstr>Background</vt:lpstr>
      <vt:lpstr>PowerPoint Presentation</vt:lpstr>
      <vt:lpstr>Magnetic resonance spectroscopic imaging (1H-MRSI)  </vt:lpstr>
      <vt:lpstr>NAA</vt:lpstr>
      <vt:lpstr>Correlation between N-acetylaspartate (NAA)  in primary motor area and hematoma volume in 20 patients with basal ganglia ICH </vt:lpstr>
      <vt:lpstr>Correlation between motor impairment of extremities and NAA/ creatine (Cr) ratio of white matter in primary motor area on affected side</vt:lpstr>
      <vt:lpstr>Significance</vt:lpstr>
      <vt:lpstr>Aim 1</vt:lpstr>
      <vt:lpstr>Aim 2</vt:lpstr>
      <vt:lpstr>Methods</vt:lpstr>
      <vt:lpstr>Methods</vt:lpstr>
      <vt:lpstr>Preliminary Results</vt:lpstr>
      <vt:lpstr>Serial Levels of NAA and NAAG by Subject  [*: surgical evacuation prior to sample collection]</vt:lpstr>
      <vt:lpstr>Pilot study results</vt:lpstr>
      <vt:lpstr>Pilot Data</vt:lpstr>
      <vt:lpstr>PowerPoint Presentation</vt:lpstr>
      <vt:lpstr>Thank You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N-acetyl-aspartate (NAA) in Patients with Spontaneous Intracerebral Hemorrhage for Prognostication</dc:title>
  <dc:creator>Wendy Ziai</dc:creator>
  <cp:lastModifiedBy>Wendy Ziai</cp:lastModifiedBy>
  <cp:revision>66</cp:revision>
  <dcterms:created xsi:type="dcterms:W3CDTF">2017-03-10T21:56:59Z</dcterms:created>
  <dcterms:modified xsi:type="dcterms:W3CDTF">2017-06-02T13:00:55Z</dcterms:modified>
</cp:coreProperties>
</file>