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58"/>
  </p:notesMasterIdLst>
  <p:sldIdLst>
    <p:sldId id="304" r:id="rId3"/>
    <p:sldId id="350" r:id="rId4"/>
    <p:sldId id="353" r:id="rId5"/>
    <p:sldId id="317" r:id="rId6"/>
    <p:sldId id="326" r:id="rId7"/>
    <p:sldId id="329" r:id="rId8"/>
    <p:sldId id="352" r:id="rId9"/>
    <p:sldId id="351" r:id="rId10"/>
    <p:sldId id="328" r:id="rId11"/>
    <p:sldId id="344" r:id="rId12"/>
    <p:sldId id="346" r:id="rId13"/>
    <p:sldId id="348" r:id="rId14"/>
    <p:sldId id="347" r:id="rId15"/>
    <p:sldId id="305" r:id="rId16"/>
    <p:sldId id="260" r:id="rId17"/>
    <p:sldId id="261" r:id="rId18"/>
    <p:sldId id="263" r:id="rId19"/>
    <p:sldId id="262" r:id="rId20"/>
    <p:sldId id="264" r:id="rId21"/>
    <p:sldId id="299" r:id="rId22"/>
    <p:sldId id="293" r:id="rId23"/>
    <p:sldId id="301" r:id="rId24"/>
    <p:sldId id="280" r:id="rId25"/>
    <p:sldId id="281" r:id="rId26"/>
    <p:sldId id="282" r:id="rId27"/>
    <p:sldId id="283" r:id="rId28"/>
    <p:sldId id="295" r:id="rId29"/>
    <p:sldId id="284" r:id="rId30"/>
    <p:sldId id="297" r:id="rId31"/>
    <p:sldId id="312" r:id="rId32"/>
    <p:sldId id="300" r:id="rId33"/>
    <p:sldId id="287" r:id="rId34"/>
    <p:sldId id="307" r:id="rId35"/>
    <p:sldId id="316" r:id="rId36"/>
    <p:sldId id="294" r:id="rId37"/>
    <p:sldId id="308" r:id="rId38"/>
    <p:sldId id="311" r:id="rId39"/>
    <p:sldId id="269" r:id="rId40"/>
    <p:sldId id="272" r:id="rId41"/>
    <p:sldId id="273" r:id="rId42"/>
    <p:sldId id="315" r:id="rId43"/>
    <p:sldId id="275" r:id="rId44"/>
    <p:sldId id="302" r:id="rId45"/>
    <p:sldId id="286" r:id="rId46"/>
    <p:sldId id="303" r:id="rId47"/>
    <p:sldId id="309" r:id="rId48"/>
    <p:sldId id="306" r:id="rId49"/>
    <p:sldId id="267" r:id="rId50"/>
    <p:sldId id="268" r:id="rId51"/>
    <p:sldId id="270" r:id="rId52"/>
    <p:sldId id="271" r:id="rId53"/>
    <p:sldId id="278" r:id="rId54"/>
    <p:sldId id="313" r:id="rId55"/>
    <p:sldId id="314" r:id="rId56"/>
    <p:sldId id="274" r:id="rId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olumbia University" initials="CU" lastIdx="5" clrIdx="0"/>
  <p:cmAuthor id="1" name="James Peacock"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FF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33" autoAdjust="0"/>
    <p:restoredTop sz="86458" autoAdjust="0"/>
  </p:normalViewPr>
  <p:slideViewPr>
    <p:cSldViewPr snapToGrid="0" snapToObjects="1">
      <p:cViewPr>
        <p:scale>
          <a:sx n="89" d="100"/>
          <a:sy n="89" d="100"/>
        </p:scale>
        <p:origin x="-260" y="144"/>
      </p:cViewPr>
      <p:guideLst>
        <p:guide orient="horz" pos="2160"/>
        <p:guide pos="2880"/>
      </p:guideLst>
    </p:cSldViewPr>
  </p:slideViewPr>
  <p:outlineViewPr>
    <p:cViewPr>
      <p:scale>
        <a:sx n="33" d="100"/>
        <a:sy n="33" d="100"/>
      </p:scale>
      <p:origin x="0" y="2256"/>
    </p:cViewPr>
  </p:outlineViewPr>
  <p:notesTextViewPr>
    <p:cViewPr>
      <p:scale>
        <a:sx n="100" d="100"/>
        <a:sy n="100" d="100"/>
      </p:scale>
      <p:origin x="0" y="0"/>
    </p:cViewPr>
  </p:notesTextViewPr>
  <p:sorterViewPr>
    <p:cViewPr>
      <p:scale>
        <a:sx n="100" d="100"/>
        <a:sy n="100" d="100"/>
      </p:scale>
      <p:origin x="0" y="72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fsdom.mc.cumc.columbia.edu\DOM_CBCH$\Administration\Grants\Grants%20-%20CBCH.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[Grants - CBCH.xlsx]Grant Cycles!PivotTable2</c:name>
    <c:fmtId val="-1"/>
  </c:pivotSource>
  <c:chart>
    <c:title>
      <c:tx>
        <c:rich>
          <a:bodyPr/>
          <a:lstStyle/>
          <a:p>
            <a:pPr>
              <a:defRPr/>
            </a:pPr>
            <a:r>
              <a:rPr lang="en-US" dirty="0"/>
              <a:t>Total CBCH Grant Submissions: past 3 </a:t>
            </a:r>
            <a:r>
              <a:rPr lang="en-US" dirty="0" smtClean="0"/>
              <a:t>years</a:t>
            </a:r>
            <a:endParaRPr lang="en-US" dirty="0"/>
          </a:p>
        </c:rich>
      </c:tx>
      <c:layout>
        <c:manualLayout>
          <c:xMode val="edge"/>
          <c:yMode val="edge"/>
          <c:x val="0.15525205817672699"/>
          <c:y val="4.5555576589918698E-2"/>
        </c:manualLayout>
      </c:layout>
      <c:overlay val="0"/>
    </c:title>
    <c:autoTitleDeleted val="0"/>
    <c:pivotFmts>
      <c:pivotFmt>
        <c:idx val="0"/>
        <c:marker>
          <c:symbol val="none"/>
        </c:marker>
      </c:pivotFmt>
      <c:pivotFmt>
        <c:idx val="1"/>
        <c:marker>
          <c:symbol val="none"/>
        </c:marker>
      </c:pivotFmt>
      <c:pivotFmt>
        <c:idx val="2"/>
        <c:marker>
          <c:symbol val="none"/>
        </c:marker>
      </c:pivotFmt>
      <c:pivotFmt>
        <c:idx val="3"/>
        <c:marker>
          <c:symbol val="none"/>
        </c:marker>
      </c:pivotFmt>
    </c:pivotFmts>
    <c:plotArea>
      <c:layout/>
      <c:barChart>
        <c:barDir val="col"/>
        <c:grouping val="clustered"/>
        <c:varyColors val="0"/>
        <c:ser>
          <c:idx val="0"/>
          <c:order val="0"/>
          <c:tx>
            <c:strRef>
              <c:f>'Grant Cycles'!$N$20</c:f>
              <c:strCache>
                <c:ptCount val="1"/>
                <c:pt idx="0">
                  <c:v>Total</c:v>
                </c:pt>
              </c:strCache>
            </c:strRef>
          </c:tx>
          <c:invertIfNegative val="0"/>
          <c:cat>
            <c:multiLvlStrRef>
              <c:f>'Grant Cycles'!$M$21:$M$37</c:f>
              <c:multiLvlStrCache>
                <c:ptCount val="12"/>
                <c:lvl>
                  <c:pt idx="0">
                    <c:v>Cycle I </c:v>
                  </c:pt>
                  <c:pt idx="1">
                    <c:v>Cycle II</c:v>
                  </c:pt>
                  <c:pt idx="2">
                    <c:v>Cycle III</c:v>
                  </c:pt>
                  <c:pt idx="3">
                    <c:v>Cycle I </c:v>
                  </c:pt>
                  <c:pt idx="4">
                    <c:v>Cycle II</c:v>
                  </c:pt>
                  <c:pt idx="5">
                    <c:v>Cycle III</c:v>
                  </c:pt>
                  <c:pt idx="6">
                    <c:v>Cycle I </c:v>
                  </c:pt>
                  <c:pt idx="7">
                    <c:v>Cycle II</c:v>
                  </c:pt>
                  <c:pt idx="8">
                    <c:v>Cycle III</c:v>
                  </c:pt>
                  <c:pt idx="9">
                    <c:v>Cycle I </c:v>
                  </c:pt>
                  <c:pt idx="10">
                    <c:v>Cycle II</c:v>
                  </c:pt>
                  <c:pt idx="11">
                    <c:v>Cycle III</c:v>
                  </c:pt>
                </c:lvl>
                <c:lvl>
                  <c:pt idx="0">
                    <c:v>2013</c:v>
                  </c:pt>
                  <c:pt idx="3">
                    <c:v>2014</c:v>
                  </c:pt>
                  <c:pt idx="6">
                    <c:v>2015</c:v>
                  </c:pt>
                  <c:pt idx="9">
                    <c:v>2016</c:v>
                  </c:pt>
                </c:lvl>
              </c:multiLvlStrCache>
            </c:multiLvlStrRef>
          </c:cat>
          <c:val>
            <c:numRef>
              <c:f>'Grant Cycles'!$N$21:$N$37</c:f>
              <c:numCache>
                <c:formatCode>General</c:formatCode>
                <c:ptCount val="12"/>
                <c:pt idx="0">
                  <c:v>0</c:v>
                </c:pt>
                <c:pt idx="1">
                  <c:v>6</c:v>
                </c:pt>
                <c:pt idx="2">
                  <c:v>7</c:v>
                </c:pt>
                <c:pt idx="3">
                  <c:v>14</c:v>
                </c:pt>
                <c:pt idx="4">
                  <c:v>9</c:v>
                </c:pt>
                <c:pt idx="5">
                  <c:v>14</c:v>
                </c:pt>
                <c:pt idx="6">
                  <c:v>9</c:v>
                </c:pt>
                <c:pt idx="7">
                  <c:v>4</c:v>
                </c:pt>
                <c:pt idx="8">
                  <c:v>3</c:v>
                </c:pt>
                <c:pt idx="9">
                  <c:v>9</c:v>
                </c:pt>
                <c:pt idx="10">
                  <c:v>8</c:v>
                </c:pt>
                <c:pt idx="11">
                  <c:v>7</c:v>
                </c:pt>
              </c:numCache>
            </c:numRef>
          </c:val>
        </c:ser>
        <c:dLbls>
          <c:showLegendKey val="0"/>
          <c:showVal val="0"/>
          <c:showCatName val="0"/>
          <c:showSerName val="0"/>
          <c:showPercent val="0"/>
          <c:showBubbleSize val="0"/>
        </c:dLbls>
        <c:gapWidth val="150"/>
        <c:axId val="26894336"/>
        <c:axId val="26895872"/>
      </c:barChart>
      <c:catAx>
        <c:axId val="26894336"/>
        <c:scaling>
          <c:orientation val="minMax"/>
        </c:scaling>
        <c:delete val="0"/>
        <c:axPos val="b"/>
        <c:numFmt formatCode="General" sourceLinked="0"/>
        <c:majorTickMark val="out"/>
        <c:minorTickMark val="none"/>
        <c:tickLblPos val="nextTo"/>
        <c:crossAx val="26895872"/>
        <c:crosses val="autoZero"/>
        <c:auto val="1"/>
        <c:lblAlgn val="ctr"/>
        <c:lblOffset val="100"/>
        <c:noMultiLvlLbl val="0"/>
      </c:catAx>
      <c:valAx>
        <c:axId val="26895872"/>
        <c:scaling>
          <c:orientation val="minMax"/>
        </c:scaling>
        <c:delete val="0"/>
        <c:axPos val="l"/>
        <c:majorGridlines/>
        <c:numFmt formatCode="General" sourceLinked="1"/>
        <c:majorTickMark val="out"/>
        <c:minorTickMark val="none"/>
        <c:tickLblPos val="nextTo"/>
        <c:crossAx val="26894336"/>
        <c:crosses val="autoZero"/>
        <c:crossBetween val="between"/>
      </c:valAx>
    </c:plotArea>
    <c:plotVisOnly val="1"/>
    <c:dispBlanksAs val="gap"/>
    <c:showDLblsOverMax val="0"/>
  </c:chart>
  <c:externalData r:id="rId1">
    <c:autoUpdate val="0"/>
  </c:externalData>
  <c:userShapes r:id="rId2"/>
  <c:extLst>
    <c:ext xmlns:c14="http://schemas.microsoft.com/office/drawing/2007/8/2/chart" uri="{781A3756-C4B2-4CAC-9D66-4F8BD8637D16}">
      <c14:pivotOptions>
        <c14:dropZoneFilter val="1"/>
        <c14:dropZoneCategories val="1"/>
        <c14:dropZoneData val="1"/>
        <c14:dropZonesVisible val="1"/>
      </c14:pivotOptions>
    </c:ext>
  </c:extLst>
</c:chartSpace>
</file>

<file path=ppt/drawings/drawing1.xml><?xml version="1.0" encoding="utf-8"?>
<c:userShapes xmlns:c="http://schemas.openxmlformats.org/drawingml/2006/chart">
  <cdr:relSizeAnchor xmlns:cdr="http://schemas.openxmlformats.org/drawingml/2006/chartDrawing">
    <cdr:from>
      <cdr:x>0.28652</cdr:x>
      <cdr:y>0.21723</cdr:y>
    </cdr:from>
    <cdr:to>
      <cdr:x>0.59103</cdr:x>
      <cdr:y>0.28014</cdr:y>
    </cdr:to>
    <cdr:sp macro="" textlink="">
      <cdr:nvSpPr>
        <cdr:cNvPr id="2" name="Left Brace 1"/>
        <cdr:cNvSpPr/>
      </cdr:nvSpPr>
      <cdr:spPr>
        <a:xfrm xmlns:a="http://schemas.openxmlformats.org/drawingml/2006/main" rot="5400000">
          <a:off x="2495689" y="124439"/>
          <a:ext cx="262062" cy="1822943"/>
        </a:xfrm>
        <a:prstGeom xmlns:a="http://schemas.openxmlformats.org/drawingml/2006/main" prst="leftBrace">
          <a:avLst>
            <a:gd name="adj1" fmla="val 29489"/>
            <a:gd name="adj2" fmla="val 48859"/>
          </a:avLst>
        </a:prstGeom>
      </cdr:spPr>
      <cdr:style>
        <a:lnRef xmlns:a="http://schemas.openxmlformats.org/drawingml/2006/main" idx="1">
          <a:schemeClr val="accent2"/>
        </a:lnRef>
        <a:fillRef xmlns:a="http://schemas.openxmlformats.org/drawingml/2006/main" idx="0">
          <a:schemeClr val="accent2"/>
        </a:fillRef>
        <a:effectRef xmlns:a="http://schemas.openxmlformats.org/drawingml/2006/main" idx="0">
          <a:schemeClr val="accent2"/>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0.28861</cdr:x>
      <cdr:y>0.11653</cdr:y>
    </cdr:from>
    <cdr:to>
      <cdr:x>0.59274</cdr:x>
      <cdr:y>0.18923</cdr:y>
    </cdr:to>
    <cdr:sp macro="" textlink="">
      <cdr:nvSpPr>
        <cdr:cNvPr id="3" name="TextBox 2"/>
        <cdr:cNvSpPr txBox="1"/>
      </cdr:nvSpPr>
      <cdr:spPr>
        <a:xfrm xmlns:a="http://schemas.openxmlformats.org/drawingml/2006/main">
          <a:off x="1724393" y="474053"/>
          <a:ext cx="1817077" cy="29573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100" dirty="0">
              <a:solidFill>
                <a:schemeClr val="accent2"/>
              </a:solidFill>
            </a:rPr>
            <a:t>Experiment; 10 funded</a:t>
          </a:r>
        </a:p>
        <a:p xmlns:a="http://schemas.openxmlformats.org/drawingml/2006/main">
          <a:endParaRPr lang="en-US" sz="1100" dirty="0">
            <a:solidFill>
              <a:schemeClr val="accent2"/>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27EBA7-5996-BB4B-B122-DF462503F995}" type="datetimeFigureOut">
              <a:rPr lang="en-US" smtClean="0"/>
              <a:t>4/7/17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05F004-86BF-DA49-B7DE-BC0B7F7EAA1B}" type="slidenum">
              <a:rPr lang="en-US" smtClean="0"/>
              <a:t>‹#›</a:t>
            </a:fld>
            <a:endParaRPr lang="en-US"/>
          </a:p>
        </p:txBody>
      </p:sp>
    </p:spTree>
    <p:extLst>
      <p:ext uri="{BB962C8B-B14F-4D97-AF65-F5344CB8AC3E}">
        <p14:creationId xmlns:p14="http://schemas.microsoft.com/office/powerpoint/2010/main" val="54489432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ajp.psychiatryonline.org/article.aspx?articleid=146039"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05F004-86BF-DA49-B7DE-BC0B7F7EAA1B}" type="slidenum">
              <a:rPr lang="en-US" smtClean="0"/>
              <a:t>1</a:t>
            </a:fld>
            <a:endParaRPr lang="en-US"/>
          </a:p>
        </p:txBody>
      </p:sp>
    </p:spTree>
    <p:extLst>
      <p:ext uri="{BB962C8B-B14F-4D97-AF65-F5344CB8AC3E}">
        <p14:creationId xmlns:p14="http://schemas.microsoft.com/office/powerpoint/2010/main" val="2640574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Patient behavior: non-adherence</a:t>
            </a:r>
            <a:r>
              <a:rPr lang="en-US" baseline="0" dirty="0" smtClean="0"/>
              <a:t> to medications, avoidance of follow up</a:t>
            </a:r>
          </a:p>
          <a:p>
            <a:r>
              <a:rPr lang="en-US" baseline="0" dirty="0" smtClean="0"/>
              <a:t>Provider behavior: premature discharge, inappropriate readmissions</a:t>
            </a:r>
          </a:p>
          <a:p>
            <a:r>
              <a:rPr lang="en-US" baseline="0" dirty="0" smtClean="0"/>
              <a:t>System behavior: Focus on decrease LOS, admitting less sick patients, longitudinal community care</a:t>
            </a:r>
          </a:p>
          <a:p>
            <a:r>
              <a:rPr lang="en-US" baseline="0" dirty="0" smtClean="0"/>
              <a:t>http://</a:t>
            </a:r>
            <a:r>
              <a:rPr lang="en-US" baseline="0" dirty="0" err="1" smtClean="0"/>
              <a:t>theincidentaleconomist.com</a:t>
            </a:r>
            <a:r>
              <a:rPr lang="en-US" baseline="0" dirty="0" smtClean="0"/>
              <a:t>/</a:t>
            </a:r>
            <a:r>
              <a:rPr lang="en-US" baseline="0" dirty="0" err="1" smtClean="0"/>
              <a:t>wordpress</a:t>
            </a:r>
            <a:r>
              <a:rPr lang="en-US" baseline="0" dirty="0" smtClean="0"/>
              <a:t>/</a:t>
            </a:r>
            <a:r>
              <a:rPr lang="en-US" baseline="0" dirty="0" err="1" smtClean="0"/>
              <a:t>karen</a:t>
            </a:r>
            <a:r>
              <a:rPr lang="en-US" baseline="0" dirty="0" smtClean="0"/>
              <a:t>-</a:t>
            </a:r>
            <a:r>
              <a:rPr lang="en-US" baseline="0" dirty="0" err="1" smtClean="0"/>
              <a:t>joynt</a:t>
            </a:r>
            <a:r>
              <a:rPr lang="en-US" baseline="0" dirty="0" smtClean="0"/>
              <a:t>-on-hospital-readmissions/</a:t>
            </a:r>
          </a:p>
          <a:p>
            <a:endParaRPr lang="en-US" dirty="0"/>
          </a:p>
        </p:txBody>
      </p:sp>
      <p:sp>
        <p:nvSpPr>
          <p:cNvPr id="4" name="Slide Number Placeholder 3"/>
          <p:cNvSpPr>
            <a:spLocks noGrp="1"/>
          </p:cNvSpPr>
          <p:nvPr>
            <p:ph type="sldNum" sz="quarter" idx="10"/>
          </p:nvPr>
        </p:nvSpPr>
        <p:spPr/>
        <p:txBody>
          <a:bodyPr/>
          <a:lstStyle/>
          <a:p>
            <a:fld id="{C205F004-86BF-DA49-B7DE-BC0B7F7EAA1B}" type="slidenum">
              <a:rPr lang="en-US" smtClean="0"/>
              <a:t>19</a:t>
            </a:fld>
            <a:endParaRPr lang="en-US"/>
          </a:p>
        </p:txBody>
      </p:sp>
    </p:spTree>
    <p:extLst>
      <p:ext uri="{BB962C8B-B14F-4D97-AF65-F5344CB8AC3E}">
        <p14:creationId xmlns:p14="http://schemas.microsoft.com/office/powerpoint/2010/main" val="3099347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http://onlinelibrary.wiley.com/doi/10.1002/jhm.2044/pdf</a:t>
            </a:r>
          </a:p>
          <a:p>
            <a:r>
              <a:rPr lang="en-US" b="1" i="1" dirty="0" smtClean="0">
                <a:solidFill>
                  <a:schemeClr val="accent6"/>
                </a:solidFill>
              </a:rPr>
              <a:t>One big patient</a:t>
            </a:r>
            <a:r>
              <a:rPr lang="en-US" b="1" i="1" baseline="0" dirty="0" smtClean="0">
                <a:solidFill>
                  <a:schemeClr val="accent6"/>
                </a:solidFill>
              </a:rPr>
              <a:t> level factor are psychiatric diagnosis—done at Brigham</a:t>
            </a:r>
          </a:p>
          <a:p>
            <a:r>
              <a:rPr lang="en-US" b="1" i="1" baseline="0" dirty="0" smtClean="0">
                <a:solidFill>
                  <a:schemeClr val="accent6"/>
                </a:solidFill>
              </a:rPr>
              <a:t>Better mental health care </a:t>
            </a:r>
            <a:r>
              <a:rPr lang="en-US" b="1" i="1" baseline="0" dirty="0" err="1" smtClean="0">
                <a:solidFill>
                  <a:schemeClr val="accent6"/>
                </a:solidFill>
              </a:rPr>
              <a:t>followup</a:t>
            </a:r>
            <a:r>
              <a:rPr lang="en-US" b="1" i="1" baseline="0" dirty="0" smtClean="0">
                <a:solidFill>
                  <a:schemeClr val="accent6"/>
                </a:solidFill>
              </a:rPr>
              <a:t> </a:t>
            </a:r>
            <a:endParaRPr lang="en-US" b="1" i="1" dirty="0" smtClean="0">
              <a:solidFill>
                <a:schemeClr val="accent6"/>
              </a:solidFill>
            </a:endParaRPr>
          </a:p>
        </p:txBody>
      </p:sp>
      <p:sp>
        <p:nvSpPr>
          <p:cNvPr id="4" name="Slide Number Placeholder 3"/>
          <p:cNvSpPr>
            <a:spLocks noGrp="1"/>
          </p:cNvSpPr>
          <p:nvPr>
            <p:ph type="sldNum" sz="quarter" idx="10"/>
          </p:nvPr>
        </p:nvSpPr>
        <p:spPr/>
        <p:txBody>
          <a:bodyPr/>
          <a:lstStyle/>
          <a:p>
            <a:fld id="{C205F004-86BF-DA49-B7DE-BC0B7F7EAA1B}"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3099347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05F004-86BF-DA49-B7DE-BC0B7F7EAA1B}" type="slidenum">
              <a:rPr lang="en-US" smtClean="0"/>
              <a:t>23</a:t>
            </a:fld>
            <a:endParaRPr lang="en-US"/>
          </a:p>
        </p:txBody>
      </p:sp>
    </p:spTree>
    <p:extLst>
      <p:ext uri="{BB962C8B-B14F-4D97-AF65-F5344CB8AC3E}">
        <p14:creationId xmlns:p14="http://schemas.microsoft.com/office/powerpoint/2010/main" val="3099347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Heart</a:t>
            </a:r>
            <a:r>
              <a:rPr lang="en-US" baseline="0" dirty="0" smtClean="0"/>
              <a:t> failure discharges and readmissions from Alberta (n=24,373)</a:t>
            </a:r>
          </a:p>
          <a:p>
            <a:r>
              <a:rPr lang="en-US" baseline="0" dirty="0" smtClean="0"/>
              <a:t>http://</a:t>
            </a:r>
            <a:r>
              <a:rPr lang="en-US" baseline="0" dirty="0" err="1" smtClean="0"/>
              <a:t>www.cmaj.ca</a:t>
            </a:r>
            <a:r>
              <a:rPr lang="en-US" baseline="0" dirty="0" smtClean="0"/>
              <a:t>/content/early/2013/08/19/cmaj.130048</a:t>
            </a:r>
          </a:p>
          <a:p>
            <a:endParaRPr lang="en-US" dirty="0"/>
          </a:p>
        </p:txBody>
      </p:sp>
      <p:sp>
        <p:nvSpPr>
          <p:cNvPr id="4" name="Slide Number Placeholder 3"/>
          <p:cNvSpPr>
            <a:spLocks noGrp="1"/>
          </p:cNvSpPr>
          <p:nvPr>
            <p:ph type="sldNum" sz="quarter" idx="10"/>
          </p:nvPr>
        </p:nvSpPr>
        <p:spPr/>
        <p:txBody>
          <a:bodyPr/>
          <a:lstStyle/>
          <a:p>
            <a:fld id="{C205F004-86BF-DA49-B7DE-BC0B7F7EAA1B}" type="slidenum">
              <a:rPr lang="en-US" smtClean="0"/>
              <a:t>24</a:t>
            </a:fld>
            <a:endParaRPr lang="en-US"/>
          </a:p>
        </p:txBody>
      </p:sp>
    </p:spTree>
    <p:extLst>
      <p:ext uri="{BB962C8B-B14F-4D97-AF65-F5344CB8AC3E}">
        <p14:creationId xmlns:p14="http://schemas.microsoft.com/office/powerpoint/2010/main" val="3099347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to think through this a bit more…</a:t>
            </a:r>
            <a:endParaRPr lang="en-US" dirty="0"/>
          </a:p>
        </p:txBody>
      </p:sp>
      <p:sp>
        <p:nvSpPr>
          <p:cNvPr id="4" name="Slide Number Placeholder 3"/>
          <p:cNvSpPr>
            <a:spLocks noGrp="1"/>
          </p:cNvSpPr>
          <p:nvPr>
            <p:ph type="sldNum" sz="quarter" idx="10"/>
          </p:nvPr>
        </p:nvSpPr>
        <p:spPr/>
        <p:txBody>
          <a:bodyPr/>
          <a:lstStyle/>
          <a:p>
            <a:fld id="{C205F004-86BF-DA49-B7DE-BC0B7F7EAA1B}" type="slidenum">
              <a:rPr lang="en-US" smtClean="0"/>
              <a:t>25</a:t>
            </a:fld>
            <a:endParaRPr lang="en-US"/>
          </a:p>
        </p:txBody>
      </p:sp>
    </p:spTree>
    <p:extLst>
      <p:ext uri="{BB962C8B-B14F-4D97-AF65-F5344CB8AC3E}">
        <p14:creationId xmlns:p14="http://schemas.microsoft.com/office/powerpoint/2010/main" val="3099347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05F004-86BF-DA49-B7DE-BC0B7F7EAA1B}" type="slidenum">
              <a:rPr lang="en-US" smtClean="0"/>
              <a:t>26</a:t>
            </a:fld>
            <a:endParaRPr lang="en-US"/>
          </a:p>
        </p:txBody>
      </p:sp>
    </p:spTree>
    <p:extLst>
      <p:ext uri="{BB962C8B-B14F-4D97-AF65-F5344CB8AC3E}">
        <p14:creationId xmlns:p14="http://schemas.microsoft.com/office/powerpoint/2010/main" val="3099347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www.commonwealthfund.org</a:t>
            </a:r>
            <a:r>
              <a:rPr lang="en-US" dirty="0" smtClean="0"/>
              <a:t>/Publications/Fund-Reports/2010/Mar/A-Guide-to-Achieving-High-Performance-in-MultiHospital-Health-Systems.aspx</a:t>
            </a:r>
            <a:endParaRPr lang="en-US" dirty="0"/>
          </a:p>
        </p:txBody>
      </p:sp>
      <p:sp>
        <p:nvSpPr>
          <p:cNvPr id="4" name="Slide Number Placeholder 3"/>
          <p:cNvSpPr>
            <a:spLocks noGrp="1"/>
          </p:cNvSpPr>
          <p:nvPr>
            <p:ph type="sldNum" sz="quarter" idx="10"/>
          </p:nvPr>
        </p:nvSpPr>
        <p:spPr/>
        <p:txBody>
          <a:bodyPr/>
          <a:lstStyle/>
          <a:p>
            <a:fld id="{C205F004-86BF-DA49-B7DE-BC0B7F7EAA1B}" type="slidenum">
              <a:rPr lang="en-US" smtClean="0"/>
              <a:t>27</a:t>
            </a:fld>
            <a:endParaRPr lang="en-US"/>
          </a:p>
        </p:txBody>
      </p:sp>
    </p:spTree>
    <p:extLst>
      <p:ext uri="{BB962C8B-B14F-4D97-AF65-F5344CB8AC3E}">
        <p14:creationId xmlns:p14="http://schemas.microsoft.com/office/powerpoint/2010/main" val="3099347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http://circoutcomes.ahajournals.org/content/6/4/444--Krumholtz</a:t>
            </a:r>
            <a:r>
              <a:rPr lang="en-US" baseline="0" dirty="0" smtClean="0"/>
              <a:t> data, across a couple of hundred hospitals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How to promote strategic</a:t>
            </a:r>
            <a:r>
              <a:rPr lang="en-US" baseline="0" dirty="0" smtClean="0"/>
              <a:t> change?</a:t>
            </a:r>
            <a:endParaRPr lang="en-US" dirty="0" smtClean="0"/>
          </a:p>
          <a:p>
            <a:r>
              <a:rPr lang="en-US" dirty="0" smtClean="0"/>
              <a:t>“Six strategies were significantly associated with lower risk-standardized 30-day readmission rates in multivariable analysis; these were partnering with community physicians and physician groups, partnering with local hospitals, having nurses responsible for medication reconciliation, arranging for follow-up visits before discharge, having a process in place to send all discharge or electronic summaries directly to the patient’s primary care physician, and assigning staff to follow up on test results after the patient is discharged. “</a:t>
            </a:r>
          </a:p>
        </p:txBody>
      </p:sp>
      <p:sp>
        <p:nvSpPr>
          <p:cNvPr id="4" name="Slide Number Placeholder 3"/>
          <p:cNvSpPr>
            <a:spLocks noGrp="1"/>
          </p:cNvSpPr>
          <p:nvPr>
            <p:ph type="sldNum" sz="quarter" idx="10"/>
          </p:nvPr>
        </p:nvSpPr>
        <p:spPr/>
        <p:txBody>
          <a:bodyPr/>
          <a:lstStyle/>
          <a:p>
            <a:fld id="{C205F004-86BF-DA49-B7DE-BC0B7F7EAA1B}" type="slidenum">
              <a:rPr lang="en-US" smtClean="0"/>
              <a:t>28</a:t>
            </a:fld>
            <a:endParaRPr lang="en-US"/>
          </a:p>
        </p:txBody>
      </p:sp>
    </p:spTree>
    <p:extLst>
      <p:ext uri="{BB962C8B-B14F-4D97-AF65-F5344CB8AC3E}">
        <p14:creationId xmlns:p14="http://schemas.microsoft.com/office/powerpoint/2010/main" val="30993474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readmission rate</a:t>
            </a:r>
            <a:r>
              <a:rPr lang="en-US" baseline="0" dirty="0" smtClean="0"/>
              <a:t> the right metric?</a:t>
            </a:r>
          </a:p>
          <a:p>
            <a:r>
              <a:rPr lang="en-US" baseline="0" dirty="0" smtClean="0"/>
              <a:t>Hospitals can improve total hospitalizations and re-hospitalization per patient, but the rate of readmissions can be unchanged.</a:t>
            </a:r>
          </a:p>
          <a:p>
            <a:r>
              <a:rPr lang="en-US" baseline="0" dirty="0" smtClean="0"/>
              <a:t>http://jama.jamanetwork.com/article.aspx?articleid=1558278</a:t>
            </a:r>
          </a:p>
          <a:p>
            <a:endParaRPr lang="en-US" baseline="0" dirty="0" smtClean="0"/>
          </a:p>
          <a:p>
            <a:r>
              <a:rPr lang="en-US" baseline="0" dirty="0" smtClean="0"/>
              <a:t>CMS penalty not improved! </a:t>
            </a:r>
          </a:p>
          <a:p>
            <a:endParaRPr lang="en-US" dirty="0"/>
          </a:p>
        </p:txBody>
      </p:sp>
      <p:sp>
        <p:nvSpPr>
          <p:cNvPr id="4" name="Slide Number Placeholder 3"/>
          <p:cNvSpPr>
            <a:spLocks noGrp="1"/>
          </p:cNvSpPr>
          <p:nvPr>
            <p:ph type="sldNum" sz="quarter" idx="10"/>
          </p:nvPr>
        </p:nvSpPr>
        <p:spPr/>
        <p:txBody>
          <a:bodyPr/>
          <a:lstStyle/>
          <a:p>
            <a:fld id="{C205F004-86BF-DA49-B7DE-BC0B7F7EAA1B}" type="slidenum">
              <a:rPr lang="en-US" smtClean="0"/>
              <a:t>29</a:t>
            </a:fld>
            <a:endParaRPr lang="en-US"/>
          </a:p>
        </p:txBody>
      </p:sp>
    </p:spTree>
    <p:extLst>
      <p:ext uri="{BB962C8B-B14F-4D97-AF65-F5344CB8AC3E}">
        <p14:creationId xmlns:p14="http://schemas.microsoft.com/office/powerpoint/2010/main" val="3099347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Can we understand motivation and barriers to health patient behavior? Can we predict it? Can we change it? </a:t>
            </a:r>
            <a:r>
              <a:rPr lang="en-US" dirty="0" smtClean="0"/>
              <a:t>A</a:t>
            </a:r>
            <a:r>
              <a:rPr lang="en-US" baseline="0" dirty="0" smtClean="0"/>
              <a:t> combination of data analysis and new approaches are needed that go beyond the systems that have been in place for the last 50 years. </a:t>
            </a:r>
            <a:endParaRPr lang="en-US" dirty="0"/>
          </a:p>
        </p:txBody>
      </p:sp>
      <p:sp>
        <p:nvSpPr>
          <p:cNvPr id="4" name="Slide Number Placeholder 3"/>
          <p:cNvSpPr>
            <a:spLocks noGrp="1"/>
          </p:cNvSpPr>
          <p:nvPr>
            <p:ph type="sldNum" sz="quarter" idx="10"/>
          </p:nvPr>
        </p:nvSpPr>
        <p:spPr/>
        <p:txBody>
          <a:bodyPr/>
          <a:lstStyle/>
          <a:p>
            <a:fld id="{C205F004-86BF-DA49-B7DE-BC0B7F7EAA1B}" type="slidenum">
              <a:rPr lang="en-US" smtClean="0"/>
              <a:t>32</a:t>
            </a:fld>
            <a:endParaRPr lang="en-US"/>
          </a:p>
        </p:txBody>
      </p:sp>
    </p:spTree>
    <p:extLst>
      <p:ext uri="{BB962C8B-B14F-4D97-AF65-F5344CB8AC3E}">
        <p14:creationId xmlns:p14="http://schemas.microsoft.com/office/powerpoint/2010/main" val="3099347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7DB824-4ED6-124D-A8AC-1BDBCDB88734}" type="slidenum">
              <a:rPr lang="en-US" smtClean="0"/>
              <a:t>4</a:t>
            </a:fld>
            <a:endParaRPr lang="en-US"/>
          </a:p>
        </p:txBody>
      </p:sp>
    </p:spTree>
    <p:extLst>
      <p:ext uri="{BB962C8B-B14F-4D97-AF65-F5344CB8AC3E}">
        <p14:creationId xmlns:p14="http://schemas.microsoft.com/office/powerpoint/2010/main" val="4182386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05F004-86BF-DA49-B7DE-BC0B7F7EAA1B}" type="slidenum">
              <a:rPr lang="en-US" smtClean="0"/>
              <a:t>33</a:t>
            </a:fld>
            <a:endParaRPr lang="en-US"/>
          </a:p>
        </p:txBody>
      </p:sp>
    </p:spTree>
    <p:extLst>
      <p:ext uri="{BB962C8B-B14F-4D97-AF65-F5344CB8AC3E}">
        <p14:creationId xmlns:p14="http://schemas.microsoft.com/office/powerpoint/2010/main" val="30993474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05F004-86BF-DA49-B7DE-BC0B7F7EAA1B}" type="slidenum">
              <a:rPr lang="en-US" smtClean="0"/>
              <a:t>34</a:t>
            </a:fld>
            <a:endParaRPr lang="en-US"/>
          </a:p>
        </p:txBody>
      </p:sp>
    </p:spTree>
    <p:extLst>
      <p:ext uri="{BB962C8B-B14F-4D97-AF65-F5344CB8AC3E}">
        <p14:creationId xmlns:p14="http://schemas.microsoft.com/office/powerpoint/2010/main" val="30993474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www.epsrc.ac.uk</a:t>
            </a:r>
            <a:r>
              <a:rPr lang="en-US" dirty="0" smtClean="0"/>
              <a:t>/funding/routes/network/ideas/Pages/</a:t>
            </a:r>
            <a:r>
              <a:rPr lang="en-US" dirty="0" err="1" smtClean="0"/>
              <a:t>whatisasandpit.aspx</a:t>
            </a:r>
            <a:endParaRPr lang="en-US" dirty="0" smtClean="0"/>
          </a:p>
          <a:p>
            <a:endParaRPr lang="en-US" dirty="0" smtClean="0"/>
          </a:p>
          <a:p>
            <a:r>
              <a:rPr lang="en-US" dirty="0" smtClean="0"/>
              <a:t>A sandpit is a residential interactive workshop over five days involving 20-30 participants, the director, a team of expert mentors and a number of independent stakeholders. An essential element of a sandpit is a highly multidisciplinary mix of participants taking part, some being active researchers and some being potential users of research outcomes, to drive lateral thinking and radical approaches to addressing particular research challenges.</a:t>
            </a:r>
          </a:p>
          <a:p>
            <a:r>
              <a:rPr lang="en-US" dirty="0" smtClean="0"/>
              <a:t>The sandpit is an intensive discussion forum where free thinking is encouraged in order to delve deep into the problems on the agenda and uncover innovative solutions. Each sandpit is led by a director, whose role is to define the topic and facilitate discussions at the sandpit event. </a:t>
            </a:r>
            <a:endParaRPr lang="en-US" dirty="0"/>
          </a:p>
        </p:txBody>
      </p:sp>
      <p:sp>
        <p:nvSpPr>
          <p:cNvPr id="4" name="Slide Number Placeholder 3"/>
          <p:cNvSpPr>
            <a:spLocks noGrp="1"/>
          </p:cNvSpPr>
          <p:nvPr>
            <p:ph type="sldNum" sz="quarter" idx="10"/>
          </p:nvPr>
        </p:nvSpPr>
        <p:spPr/>
        <p:txBody>
          <a:bodyPr/>
          <a:lstStyle/>
          <a:p>
            <a:fld id="{C205F004-86BF-DA49-B7DE-BC0B7F7EAA1B}" type="slidenum">
              <a:rPr lang="en-US" smtClean="0"/>
              <a:t>35</a:t>
            </a:fld>
            <a:endParaRPr lang="en-US"/>
          </a:p>
        </p:txBody>
      </p:sp>
    </p:spTree>
    <p:extLst>
      <p:ext uri="{BB962C8B-B14F-4D97-AF65-F5344CB8AC3E}">
        <p14:creationId xmlns:p14="http://schemas.microsoft.com/office/powerpoint/2010/main" val="30993474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05F004-86BF-DA49-B7DE-BC0B7F7EAA1B}" type="slidenum">
              <a:rPr lang="en-US" smtClean="0"/>
              <a:t>36</a:t>
            </a:fld>
            <a:endParaRPr lang="en-US"/>
          </a:p>
        </p:txBody>
      </p:sp>
    </p:spTree>
    <p:extLst>
      <p:ext uri="{BB962C8B-B14F-4D97-AF65-F5344CB8AC3E}">
        <p14:creationId xmlns:p14="http://schemas.microsoft.com/office/powerpoint/2010/main" val="30993474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05F004-86BF-DA49-B7DE-BC0B7F7EAA1B}" type="slidenum">
              <a:rPr lang="en-US" smtClean="0"/>
              <a:t>37</a:t>
            </a:fld>
            <a:endParaRPr lang="en-US"/>
          </a:p>
        </p:txBody>
      </p:sp>
    </p:spTree>
    <p:extLst>
      <p:ext uri="{BB962C8B-B14F-4D97-AF65-F5344CB8AC3E}">
        <p14:creationId xmlns:p14="http://schemas.microsoft.com/office/powerpoint/2010/main" val="30993474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05F004-86BF-DA49-B7DE-BC0B7F7EAA1B}" type="slidenum">
              <a:rPr lang="en-US" smtClean="0"/>
              <a:t>38</a:t>
            </a:fld>
            <a:endParaRPr lang="en-US"/>
          </a:p>
        </p:txBody>
      </p:sp>
    </p:spTree>
    <p:extLst>
      <p:ext uri="{BB962C8B-B14F-4D97-AF65-F5344CB8AC3E}">
        <p14:creationId xmlns:p14="http://schemas.microsoft.com/office/powerpoint/2010/main" val="30993474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pss.sagepub.com</a:t>
            </a:r>
            <a:r>
              <a:rPr lang="en-US" dirty="0" smtClean="0"/>
              <a:t>/content/23/5/502</a:t>
            </a:r>
          </a:p>
          <a:p>
            <a:endParaRPr lang="en-US" dirty="0" smtClean="0"/>
          </a:p>
          <a:p>
            <a:r>
              <a:rPr lang="en-US" dirty="0" smtClean="0"/>
              <a:t>Participants</a:t>
            </a:r>
            <a:r>
              <a:rPr lang="en-US" baseline="0" dirty="0" smtClean="0"/>
              <a:t> who literally performed better “thinking outside the box” on Remote Associate Tests</a:t>
            </a:r>
            <a:endParaRPr lang="en-US" dirty="0"/>
          </a:p>
        </p:txBody>
      </p:sp>
      <p:sp>
        <p:nvSpPr>
          <p:cNvPr id="4" name="Slide Number Placeholder 3"/>
          <p:cNvSpPr>
            <a:spLocks noGrp="1"/>
          </p:cNvSpPr>
          <p:nvPr>
            <p:ph type="sldNum" sz="quarter" idx="10"/>
          </p:nvPr>
        </p:nvSpPr>
        <p:spPr/>
        <p:txBody>
          <a:bodyPr/>
          <a:lstStyle/>
          <a:p>
            <a:fld id="{C205F004-86BF-DA49-B7DE-BC0B7F7EAA1B}" type="slidenum">
              <a:rPr lang="en-US" smtClean="0"/>
              <a:t>39</a:t>
            </a:fld>
            <a:endParaRPr lang="en-US"/>
          </a:p>
        </p:txBody>
      </p:sp>
    </p:spTree>
    <p:extLst>
      <p:ext uri="{BB962C8B-B14F-4D97-AF65-F5344CB8AC3E}">
        <p14:creationId xmlns:p14="http://schemas.microsoft.com/office/powerpoint/2010/main" val="30993474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Bell Labs, 1966</a:t>
            </a:r>
            <a:endParaRPr lang="en-US" dirty="0"/>
          </a:p>
        </p:txBody>
      </p:sp>
      <p:sp>
        <p:nvSpPr>
          <p:cNvPr id="4" name="Slide Number Placeholder 3"/>
          <p:cNvSpPr>
            <a:spLocks noGrp="1"/>
          </p:cNvSpPr>
          <p:nvPr>
            <p:ph type="sldNum" sz="quarter" idx="10"/>
          </p:nvPr>
        </p:nvSpPr>
        <p:spPr/>
        <p:txBody>
          <a:bodyPr/>
          <a:lstStyle/>
          <a:p>
            <a:fld id="{C205F004-86BF-DA49-B7DE-BC0B7F7EAA1B}" type="slidenum">
              <a:rPr lang="en-US" smtClean="0"/>
              <a:t>40</a:t>
            </a:fld>
            <a:endParaRPr lang="en-US"/>
          </a:p>
        </p:txBody>
      </p:sp>
    </p:spTree>
    <p:extLst>
      <p:ext uri="{BB962C8B-B14F-4D97-AF65-F5344CB8AC3E}">
        <p14:creationId xmlns:p14="http://schemas.microsoft.com/office/powerpoint/2010/main" val="30993474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err="1" smtClean="0"/>
              <a:t>Michie</a:t>
            </a:r>
            <a:r>
              <a:rPr lang="fr-FR" dirty="0" smtClean="0"/>
              <a:t> </a:t>
            </a:r>
            <a:r>
              <a:rPr lang="fr-FR" i="1" dirty="0" smtClean="0"/>
              <a:t>et al.</a:t>
            </a:r>
            <a:r>
              <a:rPr lang="fr-FR" dirty="0" smtClean="0"/>
              <a:t> </a:t>
            </a:r>
            <a:r>
              <a:rPr lang="fr-FR" i="1" dirty="0" err="1" smtClean="0"/>
              <a:t>Implementation</a:t>
            </a:r>
            <a:r>
              <a:rPr lang="fr-FR" i="1" dirty="0" smtClean="0"/>
              <a:t> Science</a:t>
            </a:r>
            <a:r>
              <a:rPr lang="fr-FR" dirty="0" smtClean="0"/>
              <a:t> 2011 </a:t>
            </a:r>
            <a:r>
              <a:rPr lang="fr-FR" b="1" dirty="0" smtClean="0"/>
              <a:t>6</a:t>
            </a:r>
            <a:r>
              <a:rPr lang="fr-FR" dirty="0" smtClean="0"/>
              <a:t>:42   doi:10.1186/1748-5908-6-42</a:t>
            </a:r>
            <a:endParaRPr lang="en-US" dirty="0" smtClean="0"/>
          </a:p>
          <a:p>
            <a:endParaRPr lang="en-US" dirty="0"/>
          </a:p>
        </p:txBody>
      </p:sp>
      <p:sp>
        <p:nvSpPr>
          <p:cNvPr id="4" name="Slide Number Placeholder 3"/>
          <p:cNvSpPr>
            <a:spLocks noGrp="1"/>
          </p:cNvSpPr>
          <p:nvPr>
            <p:ph type="sldNum" sz="quarter" idx="10"/>
          </p:nvPr>
        </p:nvSpPr>
        <p:spPr/>
        <p:txBody>
          <a:bodyPr/>
          <a:lstStyle/>
          <a:p>
            <a:fld id="{C205F004-86BF-DA49-B7DE-BC0B7F7EAA1B}" type="slidenum">
              <a:rPr lang="en-US" smtClean="0"/>
              <a:t>42</a:t>
            </a:fld>
            <a:endParaRPr lang="en-US"/>
          </a:p>
        </p:txBody>
      </p:sp>
    </p:spTree>
    <p:extLst>
      <p:ext uri="{BB962C8B-B14F-4D97-AF65-F5344CB8AC3E}">
        <p14:creationId xmlns:p14="http://schemas.microsoft.com/office/powerpoint/2010/main" val="30993474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05F004-86BF-DA49-B7DE-BC0B7F7EAA1B}"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3099347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7DB824-4ED6-124D-A8AC-1BDBCDB88734}" type="slidenum">
              <a:rPr lang="en-US" smtClean="0"/>
              <a:t>5</a:t>
            </a:fld>
            <a:endParaRPr lang="en-US"/>
          </a:p>
        </p:txBody>
      </p:sp>
    </p:spTree>
    <p:extLst>
      <p:ext uri="{BB962C8B-B14F-4D97-AF65-F5344CB8AC3E}">
        <p14:creationId xmlns:p14="http://schemas.microsoft.com/office/powerpoint/2010/main" val="1509355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a:t>
            </a:r>
            <a:r>
              <a:rPr lang="en-US" baseline="0" dirty="0" smtClean="0"/>
              <a:t> Faith recreate at higher resolution? </a:t>
            </a:r>
          </a:p>
          <a:p>
            <a:r>
              <a:rPr lang="en-US" baseline="0" dirty="0" smtClean="0"/>
              <a:t>From https://</a:t>
            </a:r>
            <a:r>
              <a:rPr lang="en-US" baseline="0" dirty="0" err="1" smtClean="0"/>
              <a:t>www.cfmc.org</a:t>
            </a:r>
            <a:r>
              <a:rPr lang="en-US" baseline="0" dirty="0" smtClean="0"/>
              <a:t>/</a:t>
            </a:r>
            <a:r>
              <a:rPr lang="en-US" baseline="0" dirty="0" err="1" smtClean="0"/>
              <a:t>integratingcare</a:t>
            </a:r>
            <a:r>
              <a:rPr lang="en-US" baseline="0" dirty="0" smtClean="0"/>
              <a:t>/</a:t>
            </a:r>
            <a:r>
              <a:rPr lang="en-US" baseline="0" dirty="0" err="1" smtClean="0"/>
              <a:t>toolkit_rca.htm</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205F004-86BF-DA49-B7DE-BC0B7F7EAA1B}" type="slidenum">
              <a:rPr lang="en-US" smtClean="0"/>
              <a:t>45</a:t>
            </a:fld>
            <a:endParaRPr lang="en-US"/>
          </a:p>
        </p:txBody>
      </p:sp>
    </p:spTree>
    <p:extLst>
      <p:ext uri="{BB962C8B-B14F-4D97-AF65-F5344CB8AC3E}">
        <p14:creationId xmlns:p14="http://schemas.microsoft.com/office/powerpoint/2010/main" val="30993474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05F004-86BF-DA49-B7DE-BC0B7F7EAA1B}" type="slidenum">
              <a:rPr lang="en-US" smtClean="0"/>
              <a:t>46</a:t>
            </a:fld>
            <a:endParaRPr lang="en-US"/>
          </a:p>
        </p:txBody>
      </p:sp>
    </p:spTree>
    <p:extLst>
      <p:ext uri="{BB962C8B-B14F-4D97-AF65-F5344CB8AC3E}">
        <p14:creationId xmlns:p14="http://schemas.microsoft.com/office/powerpoint/2010/main" val="30993474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05F004-86BF-DA49-B7DE-BC0B7F7EAA1B}" type="slidenum">
              <a:rPr lang="en-US" smtClean="0"/>
              <a:t>47</a:t>
            </a:fld>
            <a:endParaRPr lang="en-US"/>
          </a:p>
        </p:txBody>
      </p:sp>
    </p:spTree>
    <p:extLst>
      <p:ext uri="{BB962C8B-B14F-4D97-AF65-F5344CB8AC3E}">
        <p14:creationId xmlns:p14="http://schemas.microsoft.com/office/powerpoint/2010/main" val="30993474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05F004-86BF-DA49-B7DE-BC0B7F7EAA1B}" type="slidenum">
              <a:rPr lang="en-US" smtClean="0"/>
              <a:t>48</a:t>
            </a:fld>
            <a:endParaRPr lang="en-US"/>
          </a:p>
        </p:txBody>
      </p:sp>
    </p:spTree>
    <p:extLst>
      <p:ext uri="{BB962C8B-B14F-4D97-AF65-F5344CB8AC3E}">
        <p14:creationId xmlns:p14="http://schemas.microsoft.com/office/powerpoint/2010/main" val="30993474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LaPlace’s</a:t>
            </a:r>
            <a:r>
              <a:rPr lang="en-US" dirty="0" smtClean="0"/>
              <a:t> Demon is a Newtonian view of the world- articulated</a:t>
            </a:r>
            <a:r>
              <a:rPr lang="en-US" baseline="0" dirty="0" smtClean="0"/>
              <a:t> by Pierre-Simon Laplace in 1814</a:t>
            </a:r>
          </a:p>
          <a:p>
            <a:r>
              <a:rPr lang="en-US" baseline="0" dirty="0" smtClean="0"/>
              <a:t>Although readmission may have stochastic elements, we treat it as if it’s deterministic, but with incomplete data</a:t>
            </a:r>
            <a:endParaRPr lang="en-US" dirty="0" smtClean="0"/>
          </a:p>
          <a:p>
            <a:r>
              <a:rPr lang="en-US" dirty="0" smtClean="0"/>
              <a:t>Data</a:t>
            </a:r>
            <a:r>
              <a:rPr lang="en-US" baseline="0" dirty="0" smtClean="0"/>
              <a:t> collection: </a:t>
            </a:r>
            <a:r>
              <a:rPr lang="en-US" baseline="0" dirty="0" err="1" smtClean="0"/>
              <a:t>atomospheric</a:t>
            </a:r>
            <a:r>
              <a:rPr lang="en-US" baseline="0" dirty="0" smtClean="0"/>
              <a:t> balloons, GPS technology, satellite tracking</a:t>
            </a:r>
          </a:p>
          <a:p>
            <a:r>
              <a:rPr lang="en-US" baseline="0" dirty="0" smtClean="0"/>
              <a:t>Improved analysis: computing power</a:t>
            </a:r>
            <a:endParaRPr lang="en-US" dirty="0"/>
          </a:p>
        </p:txBody>
      </p:sp>
      <p:sp>
        <p:nvSpPr>
          <p:cNvPr id="4" name="Slide Number Placeholder 3"/>
          <p:cNvSpPr>
            <a:spLocks noGrp="1"/>
          </p:cNvSpPr>
          <p:nvPr>
            <p:ph type="sldNum" sz="quarter" idx="10"/>
          </p:nvPr>
        </p:nvSpPr>
        <p:spPr/>
        <p:txBody>
          <a:bodyPr/>
          <a:lstStyle/>
          <a:p>
            <a:fld id="{C205F004-86BF-DA49-B7DE-BC0B7F7EAA1B}" type="slidenum">
              <a:rPr lang="en-US" smtClean="0"/>
              <a:t>49</a:t>
            </a:fld>
            <a:endParaRPr lang="en-US"/>
          </a:p>
        </p:txBody>
      </p:sp>
    </p:spTree>
    <p:extLst>
      <p:ext uri="{BB962C8B-B14F-4D97-AF65-F5344CB8AC3E}">
        <p14:creationId xmlns:p14="http://schemas.microsoft.com/office/powerpoint/2010/main" val="30993474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endParaRPr lang="en-US" dirty="0"/>
          </a:p>
        </p:txBody>
      </p:sp>
      <p:sp>
        <p:nvSpPr>
          <p:cNvPr id="4" name="Slide Number Placeholder 3"/>
          <p:cNvSpPr>
            <a:spLocks noGrp="1"/>
          </p:cNvSpPr>
          <p:nvPr>
            <p:ph type="sldNum" sz="quarter" idx="10"/>
          </p:nvPr>
        </p:nvSpPr>
        <p:spPr/>
        <p:txBody>
          <a:bodyPr/>
          <a:lstStyle/>
          <a:p>
            <a:fld id="{C205F004-86BF-DA49-B7DE-BC0B7F7EAA1B}" type="slidenum">
              <a:rPr lang="en-US" smtClean="0"/>
              <a:t>50</a:t>
            </a:fld>
            <a:endParaRPr lang="en-US"/>
          </a:p>
        </p:txBody>
      </p:sp>
    </p:spTree>
    <p:extLst>
      <p:ext uri="{BB962C8B-B14F-4D97-AF65-F5344CB8AC3E}">
        <p14:creationId xmlns:p14="http://schemas.microsoft.com/office/powerpoint/2010/main" val="30993474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collecting</a:t>
            </a:r>
            <a:r>
              <a:rPr lang="en-US" baseline="0" dirty="0" smtClean="0"/>
              <a:t> more data on patients than ever before from electronic medical records, home monitoring systems, social media, new consumer electronics even our own claims data. Similar to other industries including retail and marketing, medicine now has to develop the ability to analyze the “big data” and determine the best way to use it. Can we understand and then predict patient behaviors? This has real applications for 30 day readmissions whether as predictive analytics to remote monitoring to new methodologies.</a:t>
            </a:r>
            <a:endParaRPr lang="en-US" dirty="0"/>
          </a:p>
        </p:txBody>
      </p:sp>
      <p:sp>
        <p:nvSpPr>
          <p:cNvPr id="4" name="Slide Number Placeholder 3"/>
          <p:cNvSpPr>
            <a:spLocks noGrp="1"/>
          </p:cNvSpPr>
          <p:nvPr>
            <p:ph type="sldNum" sz="quarter" idx="10"/>
          </p:nvPr>
        </p:nvSpPr>
        <p:spPr/>
        <p:txBody>
          <a:bodyPr/>
          <a:lstStyle/>
          <a:p>
            <a:fld id="{C205F004-86BF-DA49-B7DE-BC0B7F7EAA1B}" type="slidenum">
              <a:rPr lang="en-US" smtClean="0"/>
              <a:t>51</a:t>
            </a:fld>
            <a:endParaRPr lang="en-US"/>
          </a:p>
        </p:txBody>
      </p:sp>
    </p:spTree>
    <p:extLst>
      <p:ext uri="{BB962C8B-B14F-4D97-AF65-F5344CB8AC3E}">
        <p14:creationId xmlns:p14="http://schemas.microsoft.com/office/powerpoint/2010/main" val="30993474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Harlan M. </a:t>
            </a:r>
            <a:r>
              <a:rPr lang="en-US" sz="1200" b="0" i="0" kern="1200" dirty="0" err="1" smtClean="0">
                <a:solidFill>
                  <a:schemeClr val="tx1"/>
                </a:solidFill>
                <a:effectLst/>
                <a:latin typeface="+mn-lt"/>
                <a:ea typeface="+mn-ea"/>
                <a:cs typeface="+mn-cs"/>
              </a:rPr>
              <a:t>Krumholz</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M.D—Post-hospital syndrome</a:t>
            </a:r>
            <a:endParaRPr lang="en-US" dirty="0"/>
          </a:p>
        </p:txBody>
      </p:sp>
      <p:sp>
        <p:nvSpPr>
          <p:cNvPr id="4" name="Slide Number Placeholder 3"/>
          <p:cNvSpPr>
            <a:spLocks noGrp="1"/>
          </p:cNvSpPr>
          <p:nvPr>
            <p:ph type="sldNum" sz="quarter" idx="10"/>
          </p:nvPr>
        </p:nvSpPr>
        <p:spPr/>
        <p:txBody>
          <a:bodyPr/>
          <a:lstStyle/>
          <a:p>
            <a:fld id="{C205F004-86BF-DA49-B7DE-BC0B7F7EAA1B}" type="slidenum">
              <a:rPr lang="en-US" smtClean="0"/>
              <a:t>52</a:t>
            </a:fld>
            <a:endParaRPr lang="en-US"/>
          </a:p>
        </p:txBody>
      </p:sp>
    </p:spTree>
    <p:extLst>
      <p:ext uri="{BB962C8B-B14F-4D97-AF65-F5344CB8AC3E}">
        <p14:creationId xmlns:p14="http://schemas.microsoft.com/office/powerpoint/2010/main" val="30993474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5E5EFC-02AA-DE4E-B841-9E251BCBD5A2}" type="slidenum">
              <a:rPr lang="en-US" smtClean="0"/>
              <a:t>53</a:t>
            </a:fld>
            <a:endParaRPr lang="en-US"/>
          </a:p>
        </p:txBody>
      </p:sp>
    </p:spTree>
    <p:extLst>
      <p:ext uri="{BB962C8B-B14F-4D97-AF65-F5344CB8AC3E}">
        <p14:creationId xmlns:p14="http://schemas.microsoft.com/office/powerpoint/2010/main" val="21581572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5E5EFC-02AA-DE4E-B841-9E251BCBD5A2}" type="slidenum">
              <a:rPr lang="en-US" smtClean="0"/>
              <a:t>54</a:t>
            </a:fld>
            <a:endParaRPr lang="en-US"/>
          </a:p>
        </p:txBody>
      </p:sp>
    </p:spTree>
    <p:extLst>
      <p:ext uri="{BB962C8B-B14F-4D97-AF65-F5344CB8AC3E}">
        <p14:creationId xmlns:p14="http://schemas.microsoft.com/office/powerpoint/2010/main" val="2158157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56F121-C921-4EBD-ACBF-3161FE20EBBD}"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8379668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05F004-86BF-DA49-B7DE-BC0B7F7EAA1B}" type="slidenum">
              <a:rPr lang="en-US" smtClean="0"/>
              <a:t>55</a:t>
            </a:fld>
            <a:endParaRPr lang="en-US"/>
          </a:p>
        </p:txBody>
      </p:sp>
    </p:spTree>
    <p:extLst>
      <p:ext uri="{BB962C8B-B14F-4D97-AF65-F5344CB8AC3E}">
        <p14:creationId xmlns:p14="http://schemas.microsoft.com/office/powerpoint/2010/main" val="3099347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7DB824-4ED6-124D-A8AC-1BDBCDB88734}" type="slidenum">
              <a:rPr lang="en-US" smtClean="0"/>
              <a:t>9</a:t>
            </a:fld>
            <a:endParaRPr lang="en-US"/>
          </a:p>
        </p:txBody>
      </p:sp>
    </p:spTree>
    <p:extLst>
      <p:ext uri="{BB962C8B-B14F-4D97-AF65-F5344CB8AC3E}">
        <p14:creationId xmlns:p14="http://schemas.microsoft.com/office/powerpoint/2010/main" val="1029161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latin typeface="+mn-lt"/>
                <a:ea typeface="+mn-ea"/>
                <a:cs typeface="+mn-cs"/>
                <a:hlinkClick r:id="rId3"/>
              </a:rPr>
              <a:t>http://ajp.psychiatryonline.org/article.aspx?articleid=146039</a:t>
            </a:r>
          </a:p>
          <a:p>
            <a:endParaRPr lang="en-US" dirty="0" smtClean="0"/>
          </a:p>
          <a:p>
            <a:r>
              <a:rPr lang="en-US" dirty="0" smtClean="0"/>
              <a:t>Second oldest</a:t>
            </a:r>
            <a:r>
              <a:rPr lang="en-US" baseline="0" dirty="0" smtClean="0"/>
              <a:t> article in </a:t>
            </a:r>
            <a:r>
              <a:rPr lang="en-US" baseline="0" dirty="0" err="1" smtClean="0"/>
              <a:t>pubmed</a:t>
            </a:r>
            <a:r>
              <a:rPr lang="en-US" baseline="0" dirty="0" smtClean="0"/>
              <a:t> for readmissions</a:t>
            </a:r>
            <a:endParaRPr lang="en-US" dirty="0"/>
          </a:p>
        </p:txBody>
      </p:sp>
      <p:sp>
        <p:nvSpPr>
          <p:cNvPr id="4" name="Slide Number Placeholder 3"/>
          <p:cNvSpPr>
            <a:spLocks noGrp="1"/>
          </p:cNvSpPr>
          <p:nvPr>
            <p:ph type="sldNum" sz="quarter" idx="10"/>
          </p:nvPr>
        </p:nvSpPr>
        <p:spPr/>
        <p:txBody>
          <a:bodyPr/>
          <a:lstStyle/>
          <a:p>
            <a:fld id="{C205F004-86BF-DA49-B7DE-BC0B7F7EAA1B}" type="slidenum">
              <a:rPr lang="en-US" smtClean="0"/>
              <a:t>15</a:t>
            </a:fld>
            <a:endParaRPr lang="en-US"/>
          </a:p>
        </p:txBody>
      </p:sp>
    </p:spTree>
    <p:extLst>
      <p:ext uri="{BB962C8B-B14F-4D97-AF65-F5344CB8AC3E}">
        <p14:creationId xmlns:p14="http://schemas.microsoft.com/office/powerpoint/2010/main" val="3507827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In 2011, 15.3% of all hospitalized Medicare patients are readmitted within 30 days of discharge (Medicare Payment Advisory Commission). More than 1 in 8 discharged</a:t>
            </a:r>
            <a:r>
              <a:rPr lang="en-US" baseline="0" dirty="0" smtClean="0"/>
              <a:t> patients will be readmitted before 30 days</a:t>
            </a:r>
            <a:endParaRPr lang="en-US" dirty="0" smtClean="0"/>
          </a:p>
          <a:p>
            <a:endParaRPr lang="en-US" dirty="0"/>
          </a:p>
        </p:txBody>
      </p:sp>
      <p:sp>
        <p:nvSpPr>
          <p:cNvPr id="4" name="Slide Number Placeholder 3"/>
          <p:cNvSpPr>
            <a:spLocks noGrp="1"/>
          </p:cNvSpPr>
          <p:nvPr>
            <p:ph type="sldNum" sz="quarter" idx="10"/>
          </p:nvPr>
        </p:nvSpPr>
        <p:spPr/>
        <p:txBody>
          <a:bodyPr/>
          <a:lstStyle/>
          <a:p>
            <a:fld id="{C205F004-86BF-DA49-B7DE-BC0B7F7EAA1B}" type="slidenum">
              <a:rPr lang="en-US" smtClean="0"/>
              <a:t>16</a:t>
            </a:fld>
            <a:endParaRPr lang="en-US"/>
          </a:p>
        </p:txBody>
      </p:sp>
    </p:spTree>
    <p:extLst>
      <p:ext uri="{BB962C8B-B14F-4D97-AF65-F5344CB8AC3E}">
        <p14:creationId xmlns:p14="http://schemas.microsoft.com/office/powerpoint/2010/main" val="2418762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AF9BD3D-9879-424E-BAC9-B2CE170C463B}" type="slidenum">
              <a:rPr lang="en-US"/>
              <a:pPr/>
              <a:t>17</a:t>
            </a:fld>
            <a:endParaRPr lang="en-US"/>
          </a:p>
        </p:txBody>
      </p:sp>
      <p:sp>
        <p:nvSpPr>
          <p:cNvPr id="4097" name="Text Box 1"/>
          <p:cNvSpPr txBox="1">
            <a:spLocks noGrp="1" noRot="1" noChangeAspect="1" noChangeArrowheads="1"/>
          </p:cNvSpPr>
          <p:nvPr>
            <p:ph type="sldImg"/>
          </p:nvPr>
        </p:nvSpPr>
        <p:spPr bwMode="auto">
          <a:xfrm>
            <a:off x="993775" y="641350"/>
            <a:ext cx="4217988" cy="31638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098" name="Text Box 2"/>
          <p:cNvSpPr txBox="1">
            <a:spLocks noGrp="1" noChangeArrowheads="1"/>
          </p:cNvSpPr>
          <p:nvPr>
            <p:ph type="body" idx="1"/>
          </p:nvPr>
        </p:nvSpPr>
        <p:spPr bwMode="auto">
          <a:xfrm>
            <a:off x="620527" y="4009159"/>
            <a:ext cx="4965606" cy="37984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7915" rIns="0" bIns="0"/>
          <a:lstStyle>
            <a:lvl1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pPr>
            <a:r>
              <a:rPr lang="en-US" sz="900" dirty="0">
                <a:latin typeface="Arial Unicode MS" charset="0"/>
                <a:cs typeface="Arial Unicode MS" charset="0"/>
              </a:rPr>
              <a:t>Figure 1. Rates of </a:t>
            </a:r>
            <a:r>
              <a:rPr lang="en-US" sz="900" dirty="0" err="1">
                <a:latin typeface="Arial Unicode MS" charset="0"/>
                <a:cs typeface="Arial Unicode MS" charset="0"/>
              </a:rPr>
              <a:t>Rehospitalization</a:t>
            </a:r>
            <a:r>
              <a:rPr lang="en-US" sz="900" dirty="0">
                <a:latin typeface="Arial Unicode MS" charset="0"/>
                <a:cs typeface="Arial Unicode MS" charset="0"/>
              </a:rPr>
              <a:t> within 30 Days after Hospital Discharge. The rates include all patients in fee-for-service Medicare programs who were discharged between October 1, 2003, and September 30, 2004. The rate for Washington, DC, which does not appear on the map, was 23.2%.</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Maximum penalty</a:t>
            </a:r>
            <a:r>
              <a:rPr lang="en-US" baseline="0" dirty="0" smtClean="0"/>
              <a:t> is 1% for FY2013, 2% for FY2014, and 3% all subsequent years</a:t>
            </a:r>
          </a:p>
          <a:p>
            <a:r>
              <a:rPr lang="en-US" baseline="0" dirty="0" smtClean="0"/>
              <a:t>Big incentive for hospitals as typically operate at low margins</a:t>
            </a:r>
            <a:endParaRPr lang="en-US" dirty="0"/>
          </a:p>
        </p:txBody>
      </p:sp>
      <p:sp>
        <p:nvSpPr>
          <p:cNvPr id="4" name="Slide Number Placeholder 3"/>
          <p:cNvSpPr>
            <a:spLocks noGrp="1"/>
          </p:cNvSpPr>
          <p:nvPr>
            <p:ph type="sldNum" sz="quarter" idx="10"/>
          </p:nvPr>
        </p:nvSpPr>
        <p:spPr/>
        <p:txBody>
          <a:bodyPr/>
          <a:lstStyle/>
          <a:p>
            <a:fld id="{C205F004-86BF-DA49-B7DE-BC0B7F7EAA1B}" type="slidenum">
              <a:rPr lang="en-US" smtClean="0"/>
              <a:t>18</a:t>
            </a:fld>
            <a:endParaRPr lang="en-US"/>
          </a:p>
        </p:txBody>
      </p:sp>
    </p:spTree>
    <p:extLst>
      <p:ext uri="{BB962C8B-B14F-4D97-AF65-F5344CB8AC3E}">
        <p14:creationId xmlns:p14="http://schemas.microsoft.com/office/powerpoint/2010/main" val="706916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DC555D-D36C-8C4B-861F-573241423937}" type="datetimeFigureOut">
              <a:rPr lang="en-US" smtClean="0"/>
              <a:t>4/7/17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41BECD-CCEC-1045-9804-82168BF8C225}" type="slidenum">
              <a:rPr lang="en-US" smtClean="0"/>
              <a:t>‹#›</a:t>
            </a:fld>
            <a:endParaRPr lang="en-US"/>
          </a:p>
        </p:txBody>
      </p:sp>
    </p:spTree>
    <p:extLst>
      <p:ext uri="{BB962C8B-B14F-4D97-AF65-F5344CB8AC3E}">
        <p14:creationId xmlns:p14="http://schemas.microsoft.com/office/powerpoint/2010/main" val="3450976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DC555D-D36C-8C4B-861F-573241423937}" type="datetimeFigureOut">
              <a:rPr lang="en-US" smtClean="0"/>
              <a:t>4/7/17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41BECD-CCEC-1045-9804-82168BF8C225}" type="slidenum">
              <a:rPr lang="en-US" smtClean="0"/>
              <a:t>‹#›</a:t>
            </a:fld>
            <a:endParaRPr lang="en-US"/>
          </a:p>
        </p:txBody>
      </p:sp>
    </p:spTree>
    <p:extLst>
      <p:ext uri="{BB962C8B-B14F-4D97-AF65-F5344CB8AC3E}">
        <p14:creationId xmlns:p14="http://schemas.microsoft.com/office/powerpoint/2010/main" val="215685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DC555D-D36C-8C4B-861F-573241423937}" type="datetimeFigureOut">
              <a:rPr lang="en-US" smtClean="0"/>
              <a:t>4/7/17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41BECD-CCEC-1045-9804-82168BF8C225}" type="slidenum">
              <a:rPr lang="en-US" smtClean="0"/>
              <a:t>‹#›</a:t>
            </a:fld>
            <a:endParaRPr lang="en-US"/>
          </a:p>
        </p:txBody>
      </p:sp>
    </p:spTree>
    <p:extLst>
      <p:ext uri="{BB962C8B-B14F-4D97-AF65-F5344CB8AC3E}">
        <p14:creationId xmlns:p14="http://schemas.microsoft.com/office/powerpoint/2010/main" val="3568905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9" name="Rectangle 1"/>
          <p:cNvSpPr>
            <a:spLocks/>
          </p:cNvSpPr>
          <p:nvPr userDrawn="1"/>
        </p:nvSpPr>
        <p:spPr bwMode="auto">
          <a:xfrm>
            <a:off x="0" y="0"/>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endParaRPr lang="en-US"/>
          </a:p>
        </p:txBody>
      </p:sp>
      <p:sp>
        <p:nvSpPr>
          <p:cNvPr id="10" name="Rectangle 2"/>
          <p:cNvSpPr>
            <a:spLocks/>
          </p:cNvSpPr>
          <p:nvPr userDrawn="1"/>
        </p:nvSpPr>
        <p:spPr bwMode="auto">
          <a:xfrm>
            <a:off x="0" y="6063258"/>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endParaRPr lang="en-US"/>
          </a:p>
        </p:txBody>
      </p:sp>
      <p:sp>
        <p:nvSpPr>
          <p:cNvPr id="3" name="Slide Number Placeholder 2"/>
          <p:cNvSpPr>
            <a:spLocks noGrp="1"/>
          </p:cNvSpPr>
          <p:nvPr>
            <p:ph type="sldNum" sz="quarter" idx="10"/>
          </p:nvPr>
        </p:nvSpPr>
        <p:spPr/>
        <p:txBody>
          <a:bodyPr/>
          <a:lstStyle>
            <a:lvl1pPr>
              <a:defRPr/>
            </a:lvl1pPr>
          </a:lstStyle>
          <a:p>
            <a:fld id="{BB342D3F-0964-674F-886D-75E26F7BF682}" type="slidenum">
              <a:rPr lang="en-US"/>
              <a:pPr/>
              <a:t>‹#›</a:t>
            </a:fld>
            <a:endParaRPr lang="en-US"/>
          </a:p>
        </p:txBody>
      </p:sp>
      <p:sp>
        <p:nvSpPr>
          <p:cNvPr id="7" name="Rectangle 2"/>
          <p:cNvSpPr>
            <a:spLocks noGrp="1" noChangeArrowheads="1"/>
          </p:cNvSpPr>
          <p:nvPr>
            <p:ph type="title"/>
          </p:nvPr>
        </p:nvSpPr>
        <p:spPr bwMode="auto">
          <a:xfrm>
            <a:off x="178595" y="2821781"/>
            <a:ext cx="8786813" cy="71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defRPr>
                <a:solidFill>
                  <a:schemeClr val="tx1"/>
                </a:solidFill>
              </a:defRPr>
            </a:lvl1pPr>
          </a:lstStyle>
          <a:p>
            <a:pPr lvl="0"/>
            <a:r>
              <a:rPr lang="en-US" dirty="0">
                <a:sym typeface="Helvetica Neue Bold Condensed" charset="0"/>
              </a:rPr>
              <a:t>Click to edit Master title style</a:t>
            </a:r>
          </a:p>
        </p:txBody>
      </p:sp>
      <p:sp>
        <p:nvSpPr>
          <p:cNvPr id="16" name="Text Placeholder 15"/>
          <p:cNvSpPr>
            <a:spLocks noGrp="1"/>
          </p:cNvSpPr>
          <p:nvPr>
            <p:ph type="body" sz="quarter" idx="11"/>
          </p:nvPr>
        </p:nvSpPr>
        <p:spPr>
          <a:xfrm>
            <a:off x="179388" y="3538728"/>
            <a:ext cx="8786812" cy="457200"/>
          </a:xfrm>
        </p:spPr>
        <p:txBody>
          <a:bodyPr/>
          <a:lstStyle>
            <a:lvl1pPr marL="0" indent="0">
              <a:spcBef>
                <a:spcPts val="0"/>
              </a:spcBef>
              <a:buFontTx/>
              <a:buNone/>
              <a:defRPr lang="en-US" sz="2700" b="0" dirty="0">
                <a:solidFill>
                  <a:srgbClr val="9A9A9A"/>
                </a:solidFill>
                <a:latin typeface="+mn-lt"/>
                <a:ea typeface="+mn-ea"/>
                <a:cs typeface="+mn-cs"/>
                <a:sym typeface="Helvetica Neue Light" charset="0"/>
              </a:defRPr>
            </a:lvl1pPr>
          </a:lstStyle>
          <a:p>
            <a:pPr lvl="0"/>
            <a:endParaRPr lang="en-US" dirty="0"/>
          </a:p>
        </p:txBody>
      </p:sp>
      <p:sp>
        <p:nvSpPr>
          <p:cNvPr id="8" name="Picture Placeholder 7"/>
          <p:cNvSpPr>
            <a:spLocks noGrp="1"/>
          </p:cNvSpPr>
          <p:nvPr>
            <p:ph type="pic" sz="quarter" idx="12" hasCustomPrompt="1"/>
          </p:nvPr>
        </p:nvSpPr>
        <p:spPr>
          <a:xfrm>
            <a:off x="182879" y="6208776"/>
            <a:ext cx="1938528" cy="539496"/>
          </a:xfrm>
        </p:spPr>
        <p:txBody>
          <a:bodyPr/>
          <a:lstStyle>
            <a:lvl1pPr marL="0" indent="0" algn="ctr">
              <a:spcBef>
                <a:spcPts val="0"/>
              </a:spcBef>
              <a:buNone/>
              <a:defRPr sz="1600">
                <a:solidFill>
                  <a:srgbClr val="000000"/>
                </a:solidFill>
              </a:defRPr>
            </a:lvl1pPr>
          </a:lstStyle>
          <a:p>
            <a:r>
              <a:rPr lang="en-US" dirty="0" smtClean="0"/>
              <a:t>Company Logo</a:t>
            </a:r>
            <a:endParaRPr lang="en-US" dirty="0"/>
          </a:p>
        </p:txBody>
      </p:sp>
    </p:spTree>
    <p:extLst>
      <p:ext uri="{BB962C8B-B14F-4D97-AF65-F5344CB8AC3E}">
        <p14:creationId xmlns:p14="http://schemas.microsoft.com/office/powerpoint/2010/main" val="320537736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 Top">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4" name="Slide Number Placeholder 3"/>
          <p:cNvSpPr>
            <a:spLocks noGrp="1"/>
          </p:cNvSpPr>
          <p:nvPr>
            <p:ph type="sldNum" sz="quarter" idx="10"/>
          </p:nvPr>
        </p:nvSpPr>
        <p:spPr/>
        <p:txBody>
          <a:bodyPr/>
          <a:lstStyle>
            <a:lvl1pPr>
              <a:defRPr/>
            </a:lvl1pPr>
          </a:lstStyle>
          <a:p>
            <a:fld id="{69233210-FD1D-4643-A408-4B2BDEE02D8B}" type="slidenum">
              <a:rPr lang="en-US"/>
              <a:pPr/>
              <a:t>‹#›</a:t>
            </a:fld>
            <a:endParaRPr lang="en-US"/>
          </a:p>
        </p:txBody>
      </p:sp>
      <p:sp>
        <p:nvSpPr>
          <p:cNvPr id="9" name="Text Placeholder 15"/>
          <p:cNvSpPr>
            <a:spLocks noGrp="1"/>
          </p:cNvSpPr>
          <p:nvPr>
            <p:ph type="body" sz="quarter" idx="11"/>
          </p:nvPr>
        </p:nvSpPr>
        <p:spPr>
          <a:xfrm>
            <a:off x="179388" y="804672"/>
            <a:ext cx="8786812" cy="731520"/>
          </a:xfrm>
        </p:spPr>
        <p:txBody>
          <a:bodyPr anchor="t" anchorCtr="0"/>
          <a:lstStyle>
            <a:lvl1pPr marL="0" indent="0">
              <a:lnSpc>
                <a:spcPct val="90000"/>
              </a:lnSpc>
              <a:spcBef>
                <a:spcPts val="0"/>
              </a:spcBef>
              <a:buFontTx/>
              <a:buNone/>
              <a:defRPr lang="en-US" sz="2700" b="0" i="0" kern="1200" dirty="0">
                <a:solidFill>
                  <a:srgbClr val="9A9A9A"/>
                </a:solidFill>
                <a:latin typeface="+mn-lt"/>
                <a:ea typeface="ＭＳ Ｐゴシック" charset="0"/>
                <a:cs typeface="Helvetica Neue Light" charset="0"/>
                <a:sym typeface="Helvetica Neue Bold Condensed" charset="0"/>
              </a:defRPr>
            </a:lvl1pPr>
          </a:lstStyle>
          <a:p>
            <a:pPr lvl="0"/>
            <a:r>
              <a:rPr lang="en-US" smtClean="0"/>
              <a:t>Click to edit Master text styles</a:t>
            </a:r>
          </a:p>
        </p:txBody>
      </p:sp>
    </p:spTree>
    <p:extLst>
      <p:ext uri="{BB962C8B-B14F-4D97-AF65-F5344CB8AC3E}">
        <p14:creationId xmlns:p14="http://schemas.microsoft.com/office/powerpoint/2010/main" val="118058077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9" name="Rectangle 1"/>
          <p:cNvSpPr>
            <a:spLocks/>
          </p:cNvSpPr>
          <p:nvPr userDrawn="1"/>
        </p:nvSpPr>
        <p:spPr bwMode="auto">
          <a:xfrm>
            <a:off x="0" y="0"/>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a:endParaRPr lang="en-US">
              <a:solidFill>
                <a:srgbClr val="000000"/>
              </a:solidFill>
              <a:latin typeface="Franklin Gothic Book"/>
            </a:endParaRPr>
          </a:p>
        </p:txBody>
      </p:sp>
      <p:sp>
        <p:nvSpPr>
          <p:cNvPr id="10" name="Rectangle 2"/>
          <p:cNvSpPr>
            <a:spLocks/>
          </p:cNvSpPr>
          <p:nvPr userDrawn="1"/>
        </p:nvSpPr>
        <p:spPr bwMode="auto">
          <a:xfrm>
            <a:off x="0" y="6063258"/>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a:endParaRPr lang="en-US">
              <a:solidFill>
                <a:srgbClr val="000000"/>
              </a:solidFill>
              <a:latin typeface="Franklin Gothic Book"/>
            </a:endParaRPr>
          </a:p>
        </p:txBody>
      </p:sp>
      <p:sp>
        <p:nvSpPr>
          <p:cNvPr id="3" name="Slide Number Placeholder 2"/>
          <p:cNvSpPr>
            <a:spLocks noGrp="1"/>
          </p:cNvSpPr>
          <p:nvPr>
            <p:ph type="sldNum" sz="quarter" idx="10"/>
          </p:nvPr>
        </p:nvSpPr>
        <p:spPr/>
        <p:txBody>
          <a:bodyPr/>
          <a:lstStyle>
            <a:lvl1pPr>
              <a:defRPr/>
            </a:lvl1pPr>
          </a:lstStyle>
          <a:p>
            <a:fld id="{BB342D3F-0964-674F-886D-75E26F7BF682}" type="slidenum">
              <a:rPr lang="en-US"/>
              <a:pPr/>
              <a:t>‹#›</a:t>
            </a:fld>
            <a:endParaRPr lang="en-US"/>
          </a:p>
        </p:txBody>
      </p:sp>
      <p:sp>
        <p:nvSpPr>
          <p:cNvPr id="7" name="Rectangle 2"/>
          <p:cNvSpPr>
            <a:spLocks noGrp="1" noChangeArrowheads="1"/>
          </p:cNvSpPr>
          <p:nvPr>
            <p:ph type="title"/>
          </p:nvPr>
        </p:nvSpPr>
        <p:spPr bwMode="auto">
          <a:xfrm>
            <a:off x="178595" y="2821781"/>
            <a:ext cx="8786813" cy="71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defRPr>
                <a:solidFill>
                  <a:schemeClr val="tx1"/>
                </a:solidFill>
              </a:defRPr>
            </a:lvl1pPr>
          </a:lstStyle>
          <a:p>
            <a:pPr lvl="0"/>
            <a:r>
              <a:rPr lang="en-US" dirty="0">
                <a:sym typeface="Helvetica Neue Bold Condensed" charset="0"/>
              </a:rPr>
              <a:t>Click to edit Master title style</a:t>
            </a:r>
          </a:p>
        </p:txBody>
      </p:sp>
      <p:sp>
        <p:nvSpPr>
          <p:cNvPr id="16" name="Text Placeholder 15"/>
          <p:cNvSpPr>
            <a:spLocks noGrp="1"/>
          </p:cNvSpPr>
          <p:nvPr>
            <p:ph type="body" sz="quarter" idx="11"/>
          </p:nvPr>
        </p:nvSpPr>
        <p:spPr>
          <a:xfrm>
            <a:off x="179388" y="3538728"/>
            <a:ext cx="8786812" cy="457200"/>
          </a:xfrm>
        </p:spPr>
        <p:txBody>
          <a:bodyPr/>
          <a:lstStyle>
            <a:lvl1pPr marL="0" indent="0">
              <a:spcBef>
                <a:spcPts val="0"/>
              </a:spcBef>
              <a:buFontTx/>
              <a:buNone/>
              <a:defRPr lang="en-US" sz="2700" b="0" dirty="0">
                <a:solidFill>
                  <a:srgbClr val="9A9A9A"/>
                </a:solidFill>
                <a:latin typeface="+mn-lt"/>
                <a:ea typeface="+mn-ea"/>
                <a:cs typeface="+mn-cs"/>
                <a:sym typeface="Helvetica Neue Light" charset="0"/>
              </a:defRPr>
            </a:lvl1pPr>
          </a:lstStyle>
          <a:p>
            <a:pPr lvl="0"/>
            <a:endParaRPr lang="en-US" dirty="0"/>
          </a:p>
        </p:txBody>
      </p:sp>
      <p:sp>
        <p:nvSpPr>
          <p:cNvPr id="8" name="Picture Placeholder 7"/>
          <p:cNvSpPr>
            <a:spLocks noGrp="1"/>
          </p:cNvSpPr>
          <p:nvPr>
            <p:ph type="pic" sz="quarter" idx="12" hasCustomPrompt="1"/>
          </p:nvPr>
        </p:nvSpPr>
        <p:spPr>
          <a:xfrm>
            <a:off x="182879" y="6208776"/>
            <a:ext cx="1938528" cy="539496"/>
          </a:xfrm>
        </p:spPr>
        <p:txBody>
          <a:bodyPr/>
          <a:lstStyle>
            <a:lvl1pPr marL="0" indent="0" algn="ctr">
              <a:spcBef>
                <a:spcPts val="0"/>
              </a:spcBef>
              <a:buNone/>
              <a:defRPr sz="1600">
                <a:solidFill>
                  <a:srgbClr val="000000"/>
                </a:solidFill>
              </a:defRPr>
            </a:lvl1pPr>
          </a:lstStyle>
          <a:p>
            <a:r>
              <a:rPr lang="en-US" dirty="0" smtClean="0"/>
              <a:t>Company Logo</a:t>
            </a:r>
            <a:endParaRPr lang="en-US" dirty="0"/>
          </a:p>
        </p:txBody>
      </p:sp>
    </p:spTree>
    <p:extLst>
      <p:ext uri="{BB962C8B-B14F-4D97-AF65-F5344CB8AC3E}">
        <p14:creationId xmlns:p14="http://schemas.microsoft.com/office/powerpoint/2010/main" val="395257128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a:lvl1pPr>
          </a:lstStyle>
          <a:p>
            <a:fld id="{69233210-FD1D-4643-A408-4B2BDEE02D8B}" type="slidenum">
              <a:rPr lang="en-US"/>
              <a:pPr/>
              <a:t>‹#›</a:t>
            </a:fld>
            <a:endParaRPr lang="en-US"/>
          </a:p>
        </p:txBody>
      </p:sp>
      <p:sp>
        <p:nvSpPr>
          <p:cNvPr id="9" name="Text Placeholder 15"/>
          <p:cNvSpPr>
            <a:spLocks noGrp="1"/>
          </p:cNvSpPr>
          <p:nvPr>
            <p:ph type="body" sz="quarter" idx="11"/>
          </p:nvPr>
        </p:nvSpPr>
        <p:spPr>
          <a:xfrm>
            <a:off x="179388" y="804672"/>
            <a:ext cx="8786812" cy="731520"/>
          </a:xfrm>
        </p:spPr>
        <p:txBody>
          <a:bodyPr anchor="t" anchorCtr="0"/>
          <a:lstStyle>
            <a:lvl1pPr marL="0" indent="0">
              <a:lnSpc>
                <a:spcPct val="90000"/>
              </a:lnSpc>
              <a:spcBef>
                <a:spcPts val="0"/>
              </a:spcBef>
              <a:buFontTx/>
              <a:buNone/>
              <a:defRPr lang="en-US" sz="2700" b="0" kern="1200" dirty="0">
                <a:solidFill>
                  <a:srgbClr val="9A9A9A"/>
                </a:solidFill>
                <a:latin typeface="+mn-lt"/>
                <a:ea typeface="ＭＳ Ｐゴシック" charset="0"/>
                <a:cs typeface="Helvetica Neue Light" charset="0"/>
                <a:sym typeface="Helvetica Neue Bold Condensed" charset="0"/>
              </a:defRPr>
            </a:lvl1pPr>
          </a:lstStyle>
          <a:p>
            <a:pPr lvl="0"/>
            <a:endParaRPr lang="en-US" dirty="0"/>
          </a:p>
        </p:txBody>
      </p:sp>
    </p:spTree>
    <p:extLst>
      <p:ext uri="{BB962C8B-B14F-4D97-AF65-F5344CB8AC3E}">
        <p14:creationId xmlns:p14="http://schemas.microsoft.com/office/powerpoint/2010/main" val="62341920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mp; Bullets -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0"/>
          </p:nvPr>
        </p:nvSpPr>
        <p:spPr/>
        <p:txBody>
          <a:bodyPr/>
          <a:lstStyle>
            <a:lvl1pPr>
              <a:defRPr/>
            </a:lvl1pPr>
          </a:lstStyle>
          <a:p>
            <a:fld id="{69233210-FD1D-4643-A408-4B2BDEE02D8B}" type="slidenum">
              <a:rPr lang="en-US"/>
              <a:pPr/>
              <a:t>‹#›</a:t>
            </a:fld>
            <a:endParaRPr lang="en-US"/>
          </a:p>
        </p:txBody>
      </p:sp>
      <p:sp>
        <p:nvSpPr>
          <p:cNvPr id="7" name="Content Placeholder 2"/>
          <p:cNvSpPr>
            <a:spLocks noGrp="1"/>
          </p:cNvSpPr>
          <p:nvPr>
            <p:ph idx="1"/>
          </p:nvPr>
        </p:nvSpPr>
        <p:spPr>
          <a:xfrm>
            <a:off x="178595" y="1785938"/>
            <a:ext cx="4178808" cy="4911328"/>
          </a:xfrm>
        </p:spPr>
        <p:txBody>
          <a:bodyPr/>
          <a:lstStyle>
            <a:lvl1pPr>
              <a:defRPr>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3"/>
          <p:cNvSpPr>
            <a:spLocks/>
          </p:cNvSpPr>
          <p:nvPr userDrawn="1"/>
        </p:nvSpPr>
        <p:spPr bwMode="auto">
          <a:xfrm>
            <a:off x="4536281" y="1589484"/>
            <a:ext cx="89297" cy="5268516"/>
          </a:xfrm>
          <a:prstGeom prst="rect">
            <a:avLst/>
          </a:prstGeom>
          <a:solidFill>
            <a:srgbClr val="343434">
              <a:alpha val="9999"/>
            </a:srgbClr>
          </a:solidFill>
          <a:ln>
            <a:noFill/>
          </a:ln>
          <a:extLst>
            <a:ext uri="{91240B29-F687-4F45-9708-019B960494DF}">
              <a14:hiddenLine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a:endParaRPr lang="en-US">
              <a:solidFill>
                <a:srgbClr val="000000"/>
              </a:solidFill>
              <a:latin typeface="Franklin Gothic Book"/>
            </a:endParaRPr>
          </a:p>
        </p:txBody>
      </p:sp>
      <p:sp>
        <p:nvSpPr>
          <p:cNvPr id="9" name="Text Placeholder 15"/>
          <p:cNvSpPr>
            <a:spLocks noGrp="1"/>
          </p:cNvSpPr>
          <p:nvPr>
            <p:ph type="body" sz="quarter" idx="11"/>
          </p:nvPr>
        </p:nvSpPr>
        <p:spPr>
          <a:xfrm>
            <a:off x="179388" y="804672"/>
            <a:ext cx="8786812" cy="731520"/>
          </a:xfrm>
        </p:spPr>
        <p:txBody>
          <a:bodyPr anchor="t" anchorCtr="0"/>
          <a:lstStyle>
            <a:lvl1pPr marL="0" indent="0">
              <a:lnSpc>
                <a:spcPct val="90000"/>
              </a:lnSpc>
              <a:spcBef>
                <a:spcPts val="0"/>
              </a:spcBef>
              <a:buFontTx/>
              <a:buNone/>
              <a:defRPr lang="en-US" sz="2700" b="0" kern="1200" dirty="0">
                <a:solidFill>
                  <a:srgbClr val="9A9A9A"/>
                </a:solidFill>
                <a:latin typeface="+mn-lt"/>
                <a:ea typeface="ＭＳ Ｐゴシック" charset="0"/>
                <a:cs typeface="Helvetica Neue Light" charset="0"/>
                <a:sym typeface="Helvetica Neue Bold Condensed" charset="0"/>
              </a:defRPr>
            </a:lvl1pPr>
          </a:lstStyle>
          <a:p>
            <a:pPr lvl="0"/>
            <a:endParaRPr lang="en-US" dirty="0"/>
          </a:p>
        </p:txBody>
      </p:sp>
    </p:spTree>
    <p:extLst>
      <p:ext uri="{BB962C8B-B14F-4D97-AF65-F5344CB8AC3E}">
        <p14:creationId xmlns:p14="http://schemas.microsoft.com/office/powerpoint/2010/main" val="105085203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Bullets -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0"/>
          </p:nvPr>
        </p:nvSpPr>
        <p:spPr/>
        <p:txBody>
          <a:bodyPr/>
          <a:lstStyle>
            <a:lvl1pPr>
              <a:defRPr/>
            </a:lvl1pPr>
          </a:lstStyle>
          <a:p>
            <a:fld id="{69233210-FD1D-4643-A408-4B2BDEE02D8B}" type="slidenum">
              <a:rPr lang="en-US"/>
              <a:pPr/>
              <a:t>‹#›</a:t>
            </a:fld>
            <a:endParaRPr lang="en-US"/>
          </a:p>
        </p:txBody>
      </p:sp>
      <p:sp>
        <p:nvSpPr>
          <p:cNvPr id="7" name="Content Placeholder 2"/>
          <p:cNvSpPr>
            <a:spLocks noGrp="1"/>
          </p:cNvSpPr>
          <p:nvPr>
            <p:ph idx="1"/>
          </p:nvPr>
        </p:nvSpPr>
        <p:spPr>
          <a:xfrm>
            <a:off x="4782312" y="1785938"/>
            <a:ext cx="4178808" cy="4911328"/>
          </a:xfrm>
        </p:spPr>
        <p:txBody>
          <a:bodyPr/>
          <a:lstStyle>
            <a:lvl1pPr>
              <a:defRPr>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15"/>
          <p:cNvSpPr>
            <a:spLocks noGrp="1"/>
          </p:cNvSpPr>
          <p:nvPr>
            <p:ph type="body" sz="quarter" idx="11"/>
          </p:nvPr>
        </p:nvSpPr>
        <p:spPr>
          <a:xfrm>
            <a:off x="179388" y="804672"/>
            <a:ext cx="8786812" cy="731520"/>
          </a:xfrm>
        </p:spPr>
        <p:txBody>
          <a:bodyPr anchor="t" anchorCtr="0"/>
          <a:lstStyle>
            <a:lvl1pPr marL="0" indent="0">
              <a:lnSpc>
                <a:spcPct val="90000"/>
              </a:lnSpc>
              <a:spcBef>
                <a:spcPts val="0"/>
              </a:spcBef>
              <a:buFontTx/>
              <a:buNone/>
              <a:defRPr lang="en-US" sz="2700" b="0" i="0" kern="1200" dirty="0">
                <a:solidFill>
                  <a:srgbClr val="9A9A9A"/>
                </a:solidFill>
                <a:latin typeface="+mn-lt"/>
                <a:ea typeface="ＭＳ Ｐゴシック" charset="0"/>
                <a:cs typeface="Helvetica Neue Light" charset="0"/>
                <a:sym typeface="Helvetica Neue Bold Condensed" charset="0"/>
              </a:defRPr>
            </a:lvl1pPr>
          </a:lstStyle>
          <a:p>
            <a:pPr lvl="0"/>
            <a:endParaRPr lang="en-US" dirty="0"/>
          </a:p>
        </p:txBody>
      </p:sp>
      <p:sp>
        <p:nvSpPr>
          <p:cNvPr id="10" name="Rectangle 3"/>
          <p:cNvSpPr>
            <a:spLocks/>
          </p:cNvSpPr>
          <p:nvPr userDrawn="1"/>
        </p:nvSpPr>
        <p:spPr bwMode="auto">
          <a:xfrm>
            <a:off x="4536281" y="1589484"/>
            <a:ext cx="89297" cy="5268516"/>
          </a:xfrm>
          <a:prstGeom prst="rect">
            <a:avLst/>
          </a:prstGeom>
          <a:solidFill>
            <a:srgbClr val="343434">
              <a:alpha val="9999"/>
            </a:srgbClr>
          </a:solidFill>
          <a:ln>
            <a:noFill/>
          </a:ln>
          <a:extLst>
            <a:ext uri="{91240B29-F687-4F45-9708-019B960494DF}">
              <a14:hiddenLine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a:endParaRPr lang="en-US">
              <a:solidFill>
                <a:srgbClr val="000000"/>
              </a:solidFill>
              <a:latin typeface="Franklin Gothic Book"/>
            </a:endParaRPr>
          </a:p>
        </p:txBody>
      </p:sp>
      <p:sp>
        <p:nvSpPr>
          <p:cNvPr id="3" name="TextBox 2"/>
          <p:cNvSpPr txBox="1"/>
          <p:nvPr userDrawn="1"/>
        </p:nvSpPr>
        <p:spPr>
          <a:xfrm>
            <a:off x="995680" y="1148080"/>
            <a:ext cx="184666" cy="369332"/>
          </a:xfrm>
          <a:prstGeom prst="rect">
            <a:avLst/>
          </a:prstGeom>
          <a:noFill/>
        </p:spPr>
        <p:txBody>
          <a:bodyPr wrap="none" rtlCol="0">
            <a:spAutoFit/>
          </a:bodyPr>
          <a:lstStyle/>
          <a:p>
            <a:pPr defTabSz="914174"/>
            <a:endParaRPr lang="en-US" dirty="0">
              <a:solidFill>
                <a:srgbClr val="000000"/>
              </a:solidFill>
              <a:latin typeface="Franklin Gothic Book"/>
            </a:endParaRPr>
          </a:p>
        </p:txBody>
      </p:sp>
    </p:spTree>
    <p:extLst>
      <p:ext uri="{BB962C8B-B14F-4D97-AF65-F5344CB8AC3E}">
        <p14:creationId xmlns:p14="http://schemas.microsoft.com/office/powerpoint/2010/main" val="62750509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Bullets, &amp;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a:p>
        </p:txBody>
      </p:sp>
      <p:sp>
        <p:nvSpPr>
          <p:cNvPr id="4" name="Slide Number Placeholder 3"/>
          <p:cNvSpPr>
            <a:spLocks noGrp="1"/>
          </p:cNvSpPr>
          <p:nvPr>
            <p:ph type="sldNum" sz="quarter" idx="10"/>
          </p:nvPr>
        </p:nvSpPr>
        <p:spPr/>
        <p:txBody>
          <a:bodyPr/>
          <a:lstStyle>
            <a:lvl1pPr>
              <a:defRPr/>
            </a:lvl1pPr>
          </a:lstStyle>
          <a:p>
            <a:fld id="{69233210-FD1D-4643-A408-4B2BDEE02D8B}" type="slidenum">
              <a:rPr lang="en-US"/>
              <a:pPr/>
              <a:t>‹#›</a:t>
            </a:fld>
            <a:endParaRPr lang="en-US"/>
          </a:p>
        </p:txBody>
      </p:sp>
      <p:sp>
        <p:nvSpPr>
          <p:cNvPr id="7" name="Content Placeholder 2"/>
          <p:cNvSpPr>
            <a:spLocks noGrp="1"/>
          </p:cNvSpPr>
          <p:nvPr>
            <p:ph idx="1"/>
          </p:nvPr>
        </p:nvSpPr>
        <p:spPr>
          <a:xfrm>
            <a:off x="178595" y="1785938"/>
            <a:ext cx="5056632" cy="4911328"/>
          </a:xfrm>
        </p:spPr>
        <p:txBody>
          <a:bodyPr/>
          <a:lstStyle>
            <a:lvl1pPr>
              <a:defRPr>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Picture Placeholder 4"/>
          <p:cNvSpPr>
            <a:spLocks noGrp="1"/>
          </p:cNvSpPr>
          <p:nvPr>
            <p:ph type="pic" sz="quarter" idx="11" hasCustomPrompt="1"/>
          </p:nvPr>
        </p:nvSpPr>
        <p:spPr>
          <a:xfrm>
            <a:off x="5586983" y="1783080"/>
            <a:ext cx="3282696" cy="4910328"/>
          </a:xfrm>
          <a:ln w="9525">
            <a:solidFill>
              <a:schemeClr val="tx1"/>
            </a:solidFill>
          </a:ln>
        </p:spPr>
        <p:txBody>
          <a:bodyPr/>
          <a:lstStyle>
            <a:lvl1pPr marL="0" indent="0" algn="ctr">
              <a:spcBef>
                <a:spcPts val="0"/>
              </a:spcBef>
              <a:buNone/>
              <a:defRPr>
                <a:solidFill>
                  <a:srgbClr val="000000"/>
                </a:solidFill>
              </a:defRPr>
            </a:lvl1pPr>
          </a:lstStyle>
          <a:p>
            <a:r>
              <a:rPr lang="en-US" dirty="0" smtClean="0"/>
              <a:t>Photo</a:t>
            </a:r>
            <a:endParaRPr lang="en-US" dirty="0"/>
          </a:p>
        </p:txBody>
      </p:sp>
      <p:sp>
        <p:nvSpPr>
          <p:cNvPr id="10" name="Text Placeholder 15"/>
          <p:cNvSpPr>
            <a:spLocks noGrp="1"/>
          </p:cNvSpPr>
          <p:nvPr>
            <p:ph type="body" sz="quarter" idx="12"/>
          </p:nvPr>
        </p:nvSpPr>
        <p:spPr>
          <a:xfrm>
            <a:off x="179388" y="804672"/>
            <a:ext cx="8786812" cy="731520"/>
          </a:xfrm>
          <a:noFill/>
          <a:ln>
            <a:noFill/>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0" tIns="0" rIns="0" bIns="0" numCol="1" anchor="t" anchorCtr="0" compatLnSpc="1">
            <a:prstTxWarp prst="textNoShape">
              <a:avLst/>
            </a:prstTxWarp>
          </a:bodyPr>
          <a:lstStyle>
            <a:lvl1pPr>
              <a:defRPr lang="en-US" sz="2700" b="0" kern="1200" dirty="0">
                <a:solidFill>
                  <a:srgbClr val="9A9A9A"/>
                </a:solidFill>
                <a:latin typeface="+mn-lt"/>
                <a:ea typeface="ＭＳ Ｐゴシック" charset="0"/>
                <a:cs typeface="Helvetica Neue Light" charset="0"/>
              </a:defRPr>
            </a:lvl1pPr>
          </a:lstStyle>
          <a:p>
            <a:pPr marL="0" lvl="0" indent="0">
              <a:lnSpc>
                <a:spcPct val="90000"/>
              </a:lnSpc>
              <a:spcBef>
                <a:spcPts val="0"/>
              </a:spcBef>
              <a:buFontTx/>
              <a:buNone/>
            </a:pPr>
            <a:endParaRPr lang="en-US" dirty="0"/>
          </a:p>
        </p:txBody>
      </p:sp>
    </p:spTree>
    <p:extLst>
      <p:ext uri="{BB962C8B-B14F-4D97-AF65-F5344CB8AC3E}">
        <p14:creationId xmlns:p14="http://schemas.microsoft.com/office/powerpoint/2010/main" val="225076069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Top">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0"/>
          </p:nvPr>
        </p:nvSpPr>
        <p:spPr/>
        <p:txBody>
          <a:bodyPr/>
          <a:lstStyle>
            <a:lvl1pPr>
              <a:defRPr/>
            </a:lvl1pPr>
          </a:lstStyle>
          <a:p>
            <a:fld id="{69233210-FD1D-4643-A408-4B2BDEE02D8B}" type="slidenum">
              <a:rPr lang="en-US"/>
              <a:pPr/>
              <a:t>‹#›</a:t>
            </a:fld>
            <a:endParaRPr lang="en-US"/>
          </a:p>
        </p:txBody>
      </p:sp>
      <p:sp>
        <p:nvSpPr>
          <p:cNvPr id="9" name="Text Placeholder 15"/>
          <p:cNvSpPr>
            <a:spLocks noGrp="1"/>
          </p:cNvSpPr>
          <p:nvPr>
            <p:ph type="body" sz="quarter" idx="11"/>
          </p:nvPr>
        </p:nvSpPr>
        <p:spPr>
          <a:xfrm>
            <a:off x="179388" y="804672"/>
            <a:ext cx="8786812" cy="731520"/>
          </a:xfrm>
        </p:spPr>
        <p:txBody>
          <a:bodyPr anchor="t" anchorCtr="0"/>
          <a:lstStyle>
            <a:lvl1pPr marL="0" indent="0">
              <a:lnSpc>
                <a:spcPct val="90000"/>
              </a:lnSpc>
              <a:spcBef>
                <a:spcPts val="0"/>
              </a:spcBef>
              <a:buFontTx/>
              <a:buNone/>
              <a:defRPr lang="en-US" sz="2700" b="0" i="0" kern="1200" dirty="0">
                <a:solidFill>
                  <a:srgbClr val="9A9A9A"/>
                </a:solidFill>
                <a:latin typeface="+mn-lt"/>
                <a:ea typeface="ＭＳ Ｐゴシック" charset="0"/>
                <a:cs typeface="Helvetica Neue Light" charset="0"/>
                <a:sym typeface="Helvetica Neue Bold Condensed" charset="0"/>
              </a:defRPr>
            </a:lvl1pPr>
          </a:lstStyle>
          <a:p>
            <a:pPr lvl="0"/>
            <a:endParaRPr lang="en-US" dirty="0"/>
          </a:p>
        </p:txBody>
      </p:sp>
    </p:spTree>
    <p:extLst>
      <p:ext uri="{BB962C8B-B14F-4D97-AF65-F5344CB8AC3E}">
        <p14:creationId xmlns:p14="http://schemas.microsoft.com/office/powerpoint/2010/main" val="159813414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DC555D-D36C-8C4B-861F-573241423937}" type="datetimeFigureOut">
              <a:rPr lang="en-US" smtClean="0"/>
              <a:t>4/7/17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41BECD-CCEC-1045-9804-82168BF8C225}" type="slidenum">
              <a:rPr lang="en-US" smtClean="0"/>
              <a:t>‹#›</a:t>
            </a:fld>
            <a:endParaRPr lang="en-US"/>
          </a:p>
        </p:txBody>
      </p:sp>
    </p:spTree>
    <p:extLst>
      <p:ext uri="{BB962C8B-B14F-4D97-AF65-F5344CB8AC3E}">
        <p14:creationId xmlns:p14="http://schemas.microsoft.com/office/powerpoint/2010/main" val="1912712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Top, 50/50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0"/>
          </p:nvPr>
        </p:nvSpPr>
        <p:spPr/>
        <p:txBody>
          <a:bodyPr/>
          <a:lstStyle>
            <a:lvl1pPr>
              <a:defRPr/>
            </a:lvl1pPr>
          </a:lstStyle>
          <a:p>
            <a:fld id="{69233210-FD1D-4643-A408-4B2BDEE02D8B}" type="slidenum">
              <a:rPr lang="en-US"/>
              <a:pPr/>
              <a:t>‹#›</a:t>
            </a:fld>
            <a:endParaRPr lang="en-US"/>
          </a:p>
        </p:txBody>
      </p:sp>
      <p:sp>
        <p:nvSpPr>
          <p:cNvPr id="7" name="Rectangle 3"/>
          <p:cNvSpPr>
            <a:spLocks/>
          </p:cNvSpPr>
          <p:nvPr userDrawn="1"/>
        </p:nvSpPr>
        <p:spPr bwMode="auto">
          <a:xfrm>
            <a:off x="4536281" y="1589484"/>
            <a:ext cx="89297" cy="5268516"/>
          </a:xfrm>
          <a:prstGeom prst="rect">
            <a:avLst/>
          </a:prstGeom>
          <a:solidFill>
            <a:srgbClr val="343434">
              <a:alpha val="9999"/>
            </a:srgbClr>
          </a:solidFill>
          <a:ln>
            <a:noFill/>
          </a:ln>
          <a:extLst>
            <a:ext uri="{91240B29-F687-4F45-9708-019B960494DF}">
              <a14:hiddenLine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a:endParaRPr lang="en-US">
              <a:solidFill>
                <a:srgbClr val="000000"/>
              </a:solidFill>
              <a:latin typeface="Franklin Gothic Book"/>
            </a:endParaRPr>
          </a:p>
        </p:txBody>
      </p:sp>
      <p:sp>
        <p:nvSpPr>
          <p:cNvPr id="8" name="Text Placeholder 15"/>
          <p:cNvSpPr>
            <a:spLocks noGrp="1"/>
          </p:cNvSpPr>
          <p:nvPr>
            <p:ph type="body" sz="quarter" idx="11"/>
          </p:nvPr>
        </p:nvSpPr>
        <p:spPr>
          <a:xfrm>
            <a:off x="179388" y="804672"/>
            <a:ext cx="8786812" cy="731520"/>
          </a:xfrm>
        </p:spPr>
        <p:txBody>
          <a:bodyPr anchor="t" anchorCtr="0"/>
          <a:lstStyle>
            <a:lvl1pPr marL="0" indent="0">
              <a:lnSpc>
                <a:spcPct val="90000"/>
              </a:lnSpc>
              <a:spcBef>
                <a:spcPts val="0"/>
              </a:spcBef>
              <a:buFontTx/>
              <a:buNone/>
              <a:defRPr lang="en-US" sz="2700" b="0" kern="1200" dirty="0">
                <a:solidFill>
                  <a:srgbClr val="9A9A9A"/>
                </a:solidFill>
                <a:latin typeface="+mn-lt"/>
                <a:ea typeface="ＭＳ Ｐゴシック" charset="0"/>
                <a:cs typeface="Helvetica Neue Light" charset="0"/>
                <a:sym typeface="Helvetica Neue Bold Condensed" charset="0"/>
              </a:defRPr>
            </a:lvl1pPr>
          </a:lstStyle>
          <a:p>
            <a:pPr lvl="0"/>
            <a:endParaRPr lang="en-US" dirty="0"/>
          </a:p>
        </p:txBody>
      </p:sp>
    </p:spTree>
    <p:extLst>
      <p:ext uri="{BB962C8B-B14F-4D97-AF65-F5344CB8AC3E}">
        <p14:creationId xmlns:p14="http://schemas.microsoft.com/office/powerpoint/2010/main" val="44593601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BB342D3F-0964-674F-886D-75E26F7BF682}" type="slidenum">
              <a:rPr lang="en-US"/>
              <a:pPr/>
              <a:t>‹#›</a:t>
            </a:fld>
            <a:endParaRPr lang="en-US"/>
          </a:p>
        </p:txBody>
      </p:sp>
      <p:sp>
        <p:nvSpPr>
          <p:cNvPr id="5" name="Content Placeholder 2"/>
          <p:cNvSpPr>
            <a:spLocks noGrp="1"/>
          </p:cNvSpPr>
          <p:nvPr>
            <p:ph idx="1"/>
          </p:nvPr>
        </p:nvSpPr>
        <p:spPr>
          <a:xfrm>
            <a:off x="178595" y="978408"/>
            <a:ext cx="8786813" cy="4911328"/>
          </a:xfrm>
        </p:spPr>
        <p:txBody>
          <a:bodyPr/>
          <a:lstStyle>
            <a:lvl1pPr>
              <a:defRPr>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1"/>
          <p:cNvSpPr>
            <a:spLocks/>
          </p:cNvSpPr>
          <p:nvPr userDrawn="1"/>
        </p:nvSpPr>
        <p:spPr bwMode="auto">
          <a:xfrm>
            <a:off x="0" y="0"/>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a:endParaRPr lang="en-US">
              <a:solidFill>
                <a:srgbClr val="000000"/>
              </a:solidFill>
              <a:latin typeface="Franklin Gothic Book"/>
            </a:endParaRPr>
          </a:p>
        </p:txBody>
      </p:sp>
      <p:sp>
        <p:nvSpPr>
          <p:cNvPr id="7" name="Rectangle 2"/>
          <p:cNvSpPr>
            <a:spLocks/>
          </p:cNvSpPr>
          <p:nvPr userDrawn="1"/>
        </p:nvSpPr>
        <p:spPr bwMode="auto">
          <a:xfrm>
            <a:off x="0" y="6063258"/>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a:endParaRPr lang="en-US">
              <a:solidFill>
                <a:srgbClr val="000000"/>
              </a:solidFill>
              <a:latin typeface="Franklin Gothic Book"/>
            </a:endParaRPr>
          </a:p>
        </p:txBody>
      </p:sp>
    </p:spTree>
    <p:extLst>
      <p:ext uri="{BB962C8B-B14F-4D97-AF65-F5344CB8AC3E}">
        <p14:creationId xmlns:p14="http://schemas.microsoft.com/office/powerpoint/2010/main" val="429079056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 Horizontal">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BB342D3F-0964-674F-886D-75E26F7BF682}" type="slidenum">
              <a:rPr lang="en-US"/>
              <a:pPr/>
              <a:t>‹#›</a:t>
            </a:fld>
            <a:endParaRPr lang="en-US"/>
          </a:p>
        </p:txBody>
      </p:sp>
      <p:sp>
        <p:nvSpPr>
          <p:cNvPr id="5" name="Title 1"/>
          <p:cNvSpPr>
            <a:spLocks noGrp="1"/>
          </p:cNvSpPr>
          <p:nvPr>
            <p:ph type="title"/>
          </p:nvPr>
        </p:nvSpPr>
        <p:spPr>
          <a:xfrm>
            <a:off x="182880" y="5166360"/>
            <a:ext cx="8786813" cy="713232"/>
          </a:xfrm>
        </p:spPr>
        <p:txBody>
          <a:bodyPr/>
          <a:lstStyle>
            <a:lvl1pPr algn="ctr">
              <a:defRPr>
                <a:solidFill>
                  <a:schemeClr val="tx1"/>
                </a:solidFill>
              </a:defRPr>
            </a:lvl1pPr>
          </a:lstStyle>
          <a:p>
            <a:r>
              <a:rPr lang="en-US" dirty="0" smtClean="0"/>
              <a:t>Click to edit Master title style</a:t>
            </a:r>
            <a:endParaRPr lang="en-US" dirty="0"/>
          </a:p>
        </p:txBody>
      </p:sp>
      <p:sp>
        <p:nvSpPr>
          <p:cNvPr id="6" name="Picture Placeholder 4"/>
          <p:cNvSpPr>
            <a:spLocks noGrp="1"/>
          </p:cNvSpPr>
          <p:nvPr>
            <p:ph type="pic" sz="quarter" idx="11" hasCustomPrompt="1"/>
          </p:nvPr>
        </p:nvSpPr>
        <p:spPr>
          <a:xfrm>
            <a:off x="1947672" y="996696"/>
            <a:ext cx="5239512" cy="3931920"/>
          </a:xfrm>
          <a:ln>
            <a:solidFill>
              <a:schemeClr val="tx1"/>
            </a:solidFill>
          </a:ln>
        </p:spPr>
        <p:txBody>
          <a:bodyPr/>
          <a:lstStyle>
            <a:lvl1pPr marL="0" indent="0" algn="ctr">
              <a:spcBef>
                <a:spcPts val="0"/>
              </a:spcBef>
              <a:buNone/>
              <a:defRPr>
                <a:solidFill>
                  <a:srgbClr val="000000"/>
                </a:solidFill>
              </a:defRPr>
            </a:lvl1pPr>
          </a:lstStyle>
          <a:p>
            <a:r>
              <a:rPr lang="en-US" dirty="0" smtClean="0"/>
              <a:t>Photo</a:t>
            </a:r>
            <a:endParaRPr lang="en-US" dirty="0"/>
          </a:p>
        </p:txBody>
      </p:sp>
      <p:sp>
        <p:nvSpPr>
          <p:cNvPr id="7" name="Rectangle 1"/>
          <p:cNvSpPr>
            <a:spLocks/>
          </p:cNvSpPr>
          <p:nvPr userDrawn="1"/>
        </p:nvSpPr>
        <p:spPr bwMode="auto">
          <a:xfrm>
            <a:off x="0" y="0"/>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a:endParaRPr lang="en-US">
              <a:solidFill>
                <a:srgbClr val="000000"/>
              </a:solidFill>
              <a:latin typeface="Franklin Gothic Book"/>
            </a:endParaRPr>
          </a:p>
        </p:txBody>
      </p:sp>
      <p:sp>
        <p:nvSpPr>
          <p:cNvPr id="8" name="Rectangle 2"/>
          <p:cNvSpPr>
            <a:spLocks/>
          </p:cNvSpPr>
          <p:nvPr userDrawn="1"/>
        </p:nvSpPr>
        <p:spPr bwMode="auto">
          <a:xfrm>
            <a:off x="0" y="6063258"/>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a:endParaRPr lang="en-US">
              <a:solidFill>
                <a:srgbClr val="000000"/>
              </a:solidFill>
              <a:latin typeface="Franklin Gothic Book"/>
            </a:endParaRPr>
          </a:p>
        </p:txBody>
      </p:sp>
    </p:spTree>
    <p:extLst>
      <p:ext uri="{BB962C8B-B14F-4D97-AF65-F5344CB8AC3E}">
        <p14:creationId xmlns:p14="http://schemas.microsoft.com/office/powerpoint/2010/main" val="192214668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 Vertical">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BB342D3F-0964-674F-886D-75E26F7BF682}" type="slidenum">
              <a:rPr lang="en-US"/>
              <a:pPr/>
              <a:t>‹#›</a:t>
            </a:fld>
            <a:endParaRPr lang="en-US"/>
          </a:p>
        </p:txBody>
      </p:sp>
      <p:sp>
        <p:nvSpPr>
          <p:cNvPr id="5" name="Title 1"/>
          <p:cNvSpPr>
            <a:spLocks noGrp="1"/>
          </p:cNvSpPr>
          <p:nvPr>
            <p:ph type="title"/>
          </p:nvPr>
        </p:nvSpPr>
        <p:spPr>
          <a:xfrm>
            <a:off x="182880" y="1014984"/>
            <a:ext cx="5266944" cy="713232"/>
          </a:xfrm>
        </p:spPr>
        <p:txBody>
          <a:bodyPr/>
          <a:lstStyle>
            <a:lvl1pPr algn="ctr">
              <a:defRPr sz="3600"/>
            </a:lvl1pPr>
          </a:lstStyle>
          <a:p>
            <a:r>
              <a:rPr lang="en-US" dirty="0" smtClean="0"/>
              <a:t>Click to edit Master title</a:t>
            </a:r>
            <a:endParaRPr lang="en-US" dirty="0"/>
          </a:p>
        </p:txBody>
      </p:sp>
      <p:sp>
        <p:nvSpPr>
          <p:cNvPr id="6" name="Content Placeholder 2"/>
          <p:cNvSpPr>
            <a:spLocks noGrp="1"/>
          </p:cNvSpPr>
          <p:nvPr>
            <p:ph idx="1"/>
          </p:nvPr>
        </p:nvSpPr>
        <p:spPr>
          <a:xfrm>
            <a:off x="178595" y="1828800"/>
            <a:ext cx="5266944" cy="4014216"/>
          </a:xfrm>
        </p:spPr>
        <p:txBody>
          <a:bodyPr/>
          <a:lstStyle>
            <a:lvl1pPr>
              <a:defRPr>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Picture Placeholder 4"/>
          <p:cNvSpPr>
            <a:spLocks noGrp="1"/>
          </p:cNvSpPr>
          <p:nvPr>
            <p:ph type="pic" sz="quarter" idx="11" hasCustomPrompt="1"/>
          </p:nvPr>
        </p:nvSpPr>
        <p:spPr>
          <a:xfrm>
            <a:off x="5687568" y="1014984"/>
            <a:ext cx="3227832" cy="4818888"/>
          </a:xfrm>
          <a:ln>
            <a:solidFill>
              <a:schemeClr val="tx1"/>
            </a:solidFill>
          </a:ln>
        </p:spPr>
        <p:txBody>
          <a:bodyPr/>
          <a:lstStyle>
            <a:lvl1pPr marL="0" indent="0" algn="ctr">
              <a:spcBef>
                <a:spcPts val="0"/>
              </a:spcBef>
              <a:buNone/>
              <a:defRPr>
                <a:solidFill>
                  <a:srgbClr val="000000"/>
                </a:solidFill>
              </a:defRPr>
            </a:lvl1pPr>
          </a:lstStyle>
          <a:p>
            <a:r>
              <a:rPr lang="en-US" dirty="0" smtClean="0"/>
              <a:t>Photo</a:t>
            </a:r>
            <a:endParaRPr lang="en-US" dirty="0"/>
          </a:p>
        </p:txBody>
      </p:sp>
      <p:sp>
        <p:nvSpPr>
          <p:cNvPr id="8" name="Rectangle 1"/>
          <p:cNvSpPr>
            <a:spLocks/>
          </p:cNvSpPr>
          <p:nvPr userDrawn="1"/>
        </p:nvSpPr>
        <p:spPr bwMode="auto">
          <a:xfrm>
            <a:off x="0" y="0"/>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a:endParaRPr lang="en-US">
              <a:solidFill>
                <a:srgbClr val="000000"/>
              </a:solidFill>
              <a:latin typeface="Franklin Gothic Book"/>
            </a:endParaRPr>
          </a:p>
        </p:txBody>
      </p:sp>
      <p:sp>
        <p:nvSpPr>
          <p:cNvPr id="9" name="Rectangle 2"/>
          <p:cNvSpPr>
            <a:spLocks/>
          </p:cNvSpPr>
          <p:nvPr userDrawn="1"/>
        </p:nvSpPr>
        <p:spPr bwMode="auto">
          <a:xfrm>
            <a:off x="0" y="6063258"/>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a:endParaRPr lang="en-US">
              <a:solidFill>
                <a:srgbClr val="000000"/>
              </a:solidFill>
              <a:latin typeface="Franklin Gothic Book"/>
            </a:endParaRPr>
          </a:p>
        </p:txBody>
      </p:sp>
    </p:spTree>
    <p:extLst>
      <p:ext uri="{BB962C8B-B14F-4D97-AF65-F5344CB8AC3E}">
        <p14:creationId xmlns:p14="http://schemas.microsoft.com/office/powerpoint/2010/main" val="198402235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 Midd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BB342D3F-0964-674F-886D-75E26F7BF682}" type="slidenum">
              <a:rPr lang="en-US"/>
              <a:pPr/>
              <a:t>‹#›</a:t>
            </a:fld>
            <a:endParaRPr lang="en-US"/>
          </a:p>
        </p:txBody>
      </p:sp>
      <p:sp>
        <p:nvSpPr>
          <p:cNvPr id="5" name="Rectangle 1"/>
          <p:cNvSpPr>
            <a:spLocks/>
          </p:cNvSpPr>
          <p:nvPr userDrawn="1"/>
        </p:nvSpPr>
        <p:spPr bwMode="auto">
          <a:xfrm>
            <a:off x="0" y="0"/>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a:endParaRPr lang="en-US">
              <a:solidFill>
                <a:srgbClr val="000000"/>
              </a:solidFill>
              <a:latin typeface="Franklin Gothic Book"/>
            </a:endParaRPr>
          </a:p>
        </p:txBody>
      </p:sp>
      <p:sp>
        <p:nvSpPr>
          <p:cNvPr id="6" name="Rectangle 2"/>
          <p:cNvSpPr>
            <a:spLocks/>
          </p:cNvSpPr>
          <p:nvPr userDrawn="1"/>
        </p:nvSpPr>
        <p:spPr bwMode="auto">
          <a:xfrm>
            <a:off x="0" y="6063258"/>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a:endParaRPr lang="en-US">
              <a:solidFill>
                <a:srgbClr val="000000"/>
              </a:solidFill>
              <a:latin typeface="Franklin Gothic Book"/>
            </a:endParaRPr>
          </a:p>
        </p:txBody>
      </p:sp>
    </p:spTree>
    <p:extLst>
      <p:ext uri="{BB962C8B-B14F-4D97-AF65-F5344CB8AC3E}">
        <p14:creationId xmlns:p14="http://schemas.microsoft.com/office/powerpoint/2010/main" val="194297182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BB342D3F-0964-674F-886D-75E26F7BF682}" type="slidenum">
              <a:rPr lang="en-US"/>
              <a:pPr/>
              <a:t>‹#›</a:t>
            </a:fld>
            <a:endParaRPr lang="en-US"/>
          </a:p>
        </p:txBody>
      </p:sp>
    </p:spTree>
    <p:extLst>
      <p:ext uri="{BB962C8B-B14F-4D97-AF65-F5344CB8AC3E}">
        <p14:creationId xmlns:p14="http://schemas.microsoft.com/office/powerpoint/2010/main" val="234031693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489" y="274544"/>
            <a:ext cx="8229023"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7456564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18288"/>
            <a:ext cx="2895600" cy="329184"/>
          </a:xfrm>
          <a:prstGeom prst="rect">
            <a:avLst/>
          </a:prstGeom>
        </p:spPr>
        <p:txBody>
          <a:bodyPr/>
          <a:lstStyle/>
          <a:p>
            <a:fld id="{6A697452-51D8-014E-AAEB-57BC2F5EB3B5}" type="datetimeFigureOut">
              <a:rPr lang="en-US" smtClean="0"/>
              <a:t>4/7/17</a:t>
            </a:fld>
            <a:endParaRPr lang="en-US"/>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4A40F9F-A9A7-EB4A-BCB0-3EE902B16920}" type="slidenum">
              <a:rPr lang="en-US" smtClean="0"/>
              <a:t>‹#›</a:t>
            </a:fld>
            <a:endParaRPr lang="en-US"/>
          </a:p>
        </p:txBody>
      </p:sp>
    </p:spTree>
    <p:extLst>
      <p:ext uri="{BB962C8B-B14F-4D97-AF65-F5344CB8AC3E}">
        <p14:creationId xmlns:p14="http://schemas.microsoft.com/office/powerpoint/2010/main" val="2744328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DC555D-D36C-8C4B-861F-573241423937}" type="datetimeFigureOut">
              <a:rPr lang="en-US" smtClean="0"/>
              <a:t>4/7/17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41BECD-CCEC-1045-9804-82168BF8C225}" type="slidenum">
              <a:rPr lang="en-US" smtClean="0"/>
              <a:t>‹#›</a:t>
            </a:fld>
            <a:endParaRPr lang="en-US"/>
          </a:p>
        </p:txBody>
      </p:sp>
    </p:spTree>
    <p:extLst>
      <p:ext uri="{BB962C8B-B14F-4D97-AF65-F5344CB8AC3E}">
        <p14:creationId xmlns:p14="http://schemas.microsoft.com/office/powerpoint/2010/main" val="595680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DC555D-D36C-8C4B-861F-573241423937}" type="datetimeFigureOut">
              <a:rPr lang="en-US" smtClean="0"/>
              <a:t>4/7/17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41BECD-CCEC-1045-9804-82168BF8C225}" type="slidenum">
              <a:rPr lang="en-US" smtClean="0"/>
              <a:t>‹#›</a:t>
            </a:fld>
            <a:endParaRPr lang="en-US"/>
          </a:p>
        </p:txBody>
      </p:sp>
    </p:spTree>
    <p:extLst>
      <p:ext uri="{BB962C8B-B14F-4D97-AF65-F5344CB8AC3E}">
        <p14:creationId xmlns:p14="http://schemas.microsoft.com/office/powerpoint/2010/main" val="3579876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DC555D-D36C-8C4B-861F-573241423937}" type="datetimeFigureOut">
              <a:rPr lang="en-US" smtClean="0"/>
              <a:t>4/7/17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41BECD-CCEC-1045-9804-82168BF8C225}" type="slidenum">
              <a:rPr lang="en-US" smtClean="0"/>
              <a:t>‹#›</a:t>
            </a:fld>
            <a:endParaRPr lang="en-US"/>
          </a:p>
        </p:txBody>
      </p:sp>
    </p:spTree>
    <p:extLst>
      <p:ext uri="{BB962C8B-B14F-4D97-AF65-F5344CB8AC3E}">
        <p14:creationId xmlns:p14="http://schemas.microsoft.com/office/powerpoint/2010/main" val="2384024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DC555D-D36C-8C4B-861F-573241423937}" type="datetimeFigureOut">
              <a:rPr lang="en-US" smtClean="0"/>
              <a:t>4/7/17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41BECD-CCEC-1045-9804-82168BF8C225}" type="slidenum">
              <a:rPr lang="en-US" smtClean="0"/>
              <a:t>‹#›</a:t>
            </a:fld>
            <a:endParaRPr lang="en-US"/>
          </a:p>
        </p:txBody>
      </p:sp>
    </p:spTree>
    <p:extLst>
      <p:ext uri="{BB962C8B-B14F-4D97-AF65-F5344CB8AC3E}">
        <p14:creationId xmlns:p14="http://schemas.microsoft.com/office/powerpoint/2010/main" val="2442293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DC555D-D36C-8C4B-861F-573241423937}" type="datetimeFigureOut">
              <a:rPr lang="en-US" smtClean="0"/>
              <a:t>4/7/17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41BECD-CCEC-1045-9804-82168BF8C225}" type="slidenum">
              <a:rPr lang="en-US" smtClean="0"/>
              <a:t>‹#›</a:t>
            </a:fld>
            <a:endParaRPr lang="en-US"/>
          </a:p>
        </p:txBody>
      </p:sp>
    </p:spTree>
    <p:extLst>
      <p:ext uri="{BB962C8B-B14F-4D97-AF65-F5344CB8AC3E}">
        <p14:creationId xmlns:p14="http://schemas.microsoft.com/office/powerpoint/2010/main" val="1361534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DC555D-D36C-8C4B-861F-573241423937}" type="datetimeFigureOut">
              <a:rPr lang="en-US" smtClean="0"/>
              <a:t>4/7/17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41BECD-CCEC-1045-9804-82168BF8C225}" type="slidenum">
              <a:rPr lang="en-US" smtClean="0"/>
              <a:t>‹#›</a:t>
            </a:fld>
            <a:endParaRPr lang="en-US"/>
          </a:p>
        </p:txBody>
      </p:sp>
    </p:spTree>
    <p:extLst>
      <p:ext uri="{BB962C8B-B14F-4D97-AF65-F5344CB8AC3E}">
        <p14:creationId xmlns:p14="http://schemas.microsoft.com/office/powerpoint/2010/main" val="3659888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DC555D-D36C-8C4B-861F-573241423937}" type="datetimeFigureOut">
              <a:rPr lang="en-US" smtClean="0"/>
              <a:t>4/7/17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41BECD-CCEC-1045-9804-82168BF8C225}" type="slidenum">
              <a:rPr lang="en-US" smtClean="0"/>
              <a:t>‹#›</a:t>
            </a:fld>
            <a:endParaRPr lang="en-US"/>
          </a:p>
        </p:txBody>
      </p:sp>
    </p:spTree>
    <p:extLst>
      <p:ext uri="{BB962C8B-B14F-4D97-AF65-F5344CB8AC3E}">
        <p14:creationId xmlns:p14="http://schemas.microsoft.com/office/powerpoint/2010/main" val="2856565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DC555D-D36C-8C4B-861F-573241423937}" type="datetimeFigureOut">
              <a:rPr lang="en-US" smtClean="0"/>
              <a:t>4/7/17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41BECD-CCEC-1045-9804-82168BF8C225}" type="slidenum">
              <a:rPr lang="en-US" smtClean="0"/>
              <a:t>‹#›</a:t>
            </a:fld>
            <a:endParaRPr lang="en-US"/>
          </a:p>
        </p:txBody>
      </p:sp>
    </p:spTree>
    <p:extLst>
      <p:ext uri="{BB962C8B-B14F-4D97-AF65-F5344CB8AC3E}">
        <p14:creationId xmlns:p14="http://schemas.microsoft.com/office/powerpoint/2010/main" val="27923881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5" r:id="rId12"/>
    <p:sldLayoutId id="2147483677"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78595" y="178595"/>
            <a:ext cx="8786813" cy="625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dirty="0">
                <a:sym typeface="Helvetica Neue Bold Condensed" charset="0"/>
              </a:rPr>
              <a:t>Click to edit Master title style</a:t>
            </a:r>
          </a:p>
        </p:txBody>
      </p:sp>
      <p:sp>
        <p:nvSpPr>
          <p:cNvPr id="4099" name="Rectangle 3"/>
          <p:cNvSpPr>
            <a:spLocks noGrp="1" noChangeArrowheads="1"/>
          </p:cNvSpPr>
          <p:nvPr>
            <p:ph type="body" idx="1"/>
          </p:nvPr>
        </p:nvSpPr>
        <p:spPr bwMode="auto">
          <a:xfrm>
            <a:off x="178595" y="1785938"/>
            <a:ext cx="8786813" cy="49113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dirty="0">
                <a:sym typeface="Helvetica Neue Bold Condensed" charset="0"/>
              </a:rPr>
              <a:t>Click to edit Master text styles</a:t>
            </a:r>
          </a:p>
          <a:p>
            <a:pPr lvl="1"/>
            <a:r>
              <a:rPr lang="en-US" dirty="0">
                <a:sym typeface="Baskerville" charset="0"/>
              </a:rPr>
              <a:t>Second level</a:t>
            </a:r>
          </a:p>
          <a:p>
            <a:pPr lvl="2"/>
            <a:r>
              <a:rPr lang="en-US" dirty="0">
                <a:sym typeface="Baskerville" charset="0"/>
              </a:rPr>
              <a:t>Third level</a:t>
            </a:r>
          </a:p>
          <a:p>
            <a:pPr lvl="3"/>
            <a:r>
              <a:rPr lang="en-US" dirty="0">
                <a:sym typeface="Baskerville" charset="0"/>
              </a:rPr>
              <a:t>Fourth level</a:t>
            </a:r>
          </a:p>
          <a:p>
            <a:pPr lvl="4"/>
            <a:r>
              <a:rPr lang="en-US" dirty="0">
                <a:sym typeface="Baskerville" charset="0"/>
              </a:rPr>
              <a:t>Fifth level</a:t>
            </a:r>
          </a:p>
        </p:txBody>
      </p:sp>
      <p:sp>
        <p:nvSpPr>
          <p:cNvPr id="4100" name="Text Box 4"/>
          <p:cNvSpPr txBox="1">
            <a:spLocks noGrp="1" noChangeArrowheads="1"/>
          </p:cNvSpPr>
          <p:nvPr>
            <p:ph type="sldNum" sz="quarter" idx="4"/>
          </p:nvPr>
        </p:nvSpPr>
        <p:spPr bwMode="auto">
          <a:xfrm>
            <a:off x="8929689" y="6616899"/>
            <a:ext cx="217661" cy="241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64275" tIns="32138" rIns="64275" bIns="32138" numCol="1" anchor="t" anchorCtr="0" compatLnSpc="1">
            <a:prstTxWarp prst="textNoShape">
              <a:avLst/>
            </a:prstTxWarp>
          </a:bodyPr>
          <a:lstStyle>
            <a:lvl1pPr algn="ctr">
              <a:defRPr sz="1100" b="0" i="0">
                <a:solidFill>
                  <a:srgbClr val="4D4D4D"/>
                </a:solidFill>
                <a:latin typeface="Helvetica Neue Bold Condensed"/>
                <a:ea typeface="ＭＳ Ｐゴシック" charset="0"/>
                <a:cs typeface="Helvetica Neue Bold Condensed"/>
              </a:defRPr>
            </a:lvl1pPr>
            <a:lvl2pPr algn="l">
              <a:defRPr sz="800">
                <a:solidFill>
                  <a:schemeClr val="tx1"/>
                </a:solidFill>
                <a:latin typeface="+mn-lt"/>
                <a:ea typeface="ＭＳ Ｐゴシック" charset="0"/>
              </a:defRPr>
            </a:lvl2pPr>
            <a:lvl3pPr algn="l">
              <a:defRPr sz="800">
                <a:solidFill>
                  <a:schemeClr val="tx1"/>
                </a:solidFill>
                <a:latin typeface="+mn-lt"/>
                <a:ea typeface="ＭＳ Ｐゴシック" charset="0"/>
              </a:defRPr>
            </a:lvl3pPr>
            <a:lvl4pPr algn="l">
              <a:defRPr sz="800">
                <a:solidFill>
                  <a:schemeClr val="tx1"/>
                </a:solidFill>
                <a:latin typeface="+mn-lt"/>
                <a:ea typeface="ＭＳ Ｐゴシック" charset="0"/>
              </a:defRPr>
            </a:lvl4pPr>
            <a:lvl5pPr algn="l">
              <a:defRPr sz="800">
                <a:solidFill>
                  <a:schemeClr val="tx1"/>
                </a:solidFill>
                <a:latin typeface="+mn-lt"/>
                <a:ea typeface="ＭＳ Ｐゴシック" charset="0"/>
              </a:defRPr>
            </a:lvl5pPr>
            <a:lvl6pPr fontAlgn="base">
              <a:spcBef>
                <a:spcPct val="0"/>
              </a:spcBef>
              <a:spcAft>
                <a:spcPct val="0"/>
              </a:spcAft>
              <a:defRPr sz="800">
                <a:solidFill>
                  <a:schemeClr val="tx1"/>
                </a:solidFill>
                <a:latin typeface="+mn-lt"/>
                <a:ea typeface="ＭＳ Ｐゴシック" charset="0"/>
              </a:defRPr>
            </a:lvl6pPr>
            <a:lvl7pPr fontAlgn="base">
              <a:spcBef>
                <a:spcPct val="0"/>
              </a:spcBef>
              <a:spcAft>
                <a:spcPct val="0"/>
              </a:spcAft>
              <a:defRPr sz="800">
                <a:solidFill>
                  <a:schemeClr val="tx1"/>
                </a:solidFill>
                <a:latin typeface="+mn-lt"/>
                <a:ea typeface="ＭＳ Ｐゴシック" charset="0"/>
              </a:defRPr>
            </a:lvl7pPr>
            <a:lvl8pPr fontAlgn="base">
              <a:spcBef>
                <a:spcPct val="0"/>
              </a:spcBef>
              <a:spcAft>
                <a:spcPct val="0"/>
              </a:spcAft>
              <a:defRPr sz="800">
                <a:solidFill>
                  <a:schemeClr val="tx1"/>
                </a:solidFill>
                <a:latin typeface="+mn-lt"/>
                <a:ea typeface="ＭＳ Ｐゴシック" charset="0"/>
              </a:defRPr>
            </a:lvl8pPr>
            <a:lvl9pPr fontAlgn="base">
              <a:spcBef>
                <a:spcPct val="0"/>
              </a:spcBef>
              <a:spcAft>
                <a:spcPct val="0"/>
              </a:spcAft>
              <a:defRPr sz="800">
                <a:solidFill>
                  <a:schemeClr val="tx1"/>
                </a:solidFill>
                <a:latin typeface="+mn-lt"/>
                <a:ea typeface="ＭＳ Ｐゴシック" charset="0"/>
              </a:defRPr>
            </a:lvl9pPr>
          </a:lstStyle>
          <a:p>
            <a:pPr defTabSz="914174"/>
            <a:fld id="{3882495B-39B3-5F42-8174-3C1974B27A1C}" type="slidenum">
              <a:rPr lang="en-US" smtClean="0"/>
              <a:pPr defTabSz="914174"/>
              <a:t>‹#›</a:t>
            </a:fld>
            <a:endParaRPr lang="en-US" dirty="0"/>
          </a:p>
        </p:txBody>
      </p:sp>
    </p:spTree>
    <p:extLst>
      <p:ext uri="{BB962C8B-B14F-4D97-AF65-F5344CB8AC3E}">
        <p14:creationId xmlns:p14="http://schemas.microsoft.com/office/powerpoint/2010/main" val="3206962942"/>
      </p:ext>
    </p:extLst>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6" r:id="rId14"/>
  </p:sldLayoutIdLst>
  <p:transition/>
  <p:hf hdr="0" ftr="0" dt="0"/>
  <p:txStyles>
    <p:titleStyle>
      <a:lvl1pPr algn="l" rtl="0" fontAlgn="base">
        <a:spcBef>
          <a:spcPct val="0"/>
        </a:spcBef>
        <a:spcAft>
          <a:spcPct val="0"/>
        </a:spcAft>
        <a:defRPr sz="4200" b="1" i="0">
          <a:solidFill>
            <a:schemeClr val="tx1"/>
          </a:solidFill>
          <a:latin typeface="+mj-lt"/>
          <a:ea typeface="+mj-ea"/>
          <a:cs typeface="Helvetica Neue"/>
          <a:sym typeface="Helvetica Neue Bold Condensed" charset="0"/>
        </a:defRPr>
      </a:lvl1pPr>
      <a:lvl2pPr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2pPr>
      <a:lvl3pPr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3pPr>
      <a:lvl4pPr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4pPr>
      <a:lvl5pPr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5pPr>
      <a:lvl6pPr marL="321377"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6pPr>
      <a:lvl7pPr marL="642757"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7pPr>
      <a:lvl8pPr marL="964134"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8pPr>
      <a:lvl9pPr marL="1285513"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9pPr>
    </p:titleStyle>
    <p:bodyStyle>
      <a:lvl1pPr marL="624902" indent="-401722" algn="l" rtl="0" fontAlgn="base">
        <a:spcBef>
          <a:spcPts val="1686"/>
        </a:spcBef>
        <a:spcAft>
          <a:spcPct val="0"/>
        </a:spcAft>
        <a:buSzPct val="100000"/>
        <a:buFont typeface="Lucida Grande" charset="0"/>
        <a:buChar char="‣"/>
        <a:defRPr sz="2800" b="1" i="0">
          <a:solidFill>
            <a:schemeClr val="tx1"/>
          </a:solidFill>
          <a:latin typeface="+mj-lt"/>
          <a:ea typeface="+mn-ea"/>
          <a:cs typeface="Helvetica Neue"/>
          <a:sym typeface="Helvetica Neue Bold Condensed" charset="0"/>
        </a:defRPr>
      </a:lvl1pPr>
      <a:lvl2pPr marL="937353" indent="-401722" algn="l" rtl="0" fontAlgn="base">
        <a:spcBef>
          <a:spcPts val="1686"/>
        </a:spcBef>
        <a:spcAft>
          <a:spcPct val="0"/>
        </a:spcAft>
        <a:buClr>
          <a:srgbClr val="9A9A9A"/>
        </a:buClr>
        <a:buSzPct val="75000"/>
        <a:buFont typeface="Baskerville" charset="0"/>
        <a:buChar char="•"/>
        <a:defRPr sz="2500" b="0" i="0">
          <a:solidFill>
            <a:schemeClr val="accent1"/>
          </a:solidFill>
          <a:latin typeface="+mn-lt"/>
          <a:ea typeface="ヒラギノ明朝 ProN W3" charset="0"/>
          <a:cs typeface="Helvetica Neue Light"/>
          <a:sym typeface="Baskerville" charset="0"/>
        </a:defRPr>
      </a:lvl2pPr>
      <a:lvl3pPr marL="1249804" indent="-401722" algn="l" rtl="0" fontAlgn="base">
        <a:spcBef>
          <a:spcPts val="1686"/>
        </a:spcBef>
        <a:spcAft>
          <a:spcPct val="0"/>
        </a:spcAft>
        <a:buClr>
          <a:srgbClr val="9A9A9A"/>
        </a:buClr>
        <a:buSzPct val="75000"/>
        <a:buFont typeface="Baskerville" charset="0"/>
        <a:buChar char="-"/>
        <a:defRPr sz="2200" b="0" i="0">
          <a:solidFill>
            <a:schemeClr val="accent1"/>
          </a:solidFill>
          <a:latin typeface="+mn-lt"/>
          <a:ea typeface="ヒラギノ明朝 ProN W3" charset="0"/>
          <a:cs typeface="Helvetica Neue Light"/>
          <a:sym typeface="Baskerville" charset="0"/>
        </a:defRPr>
      </a:lvl3pPr>
      <a:lvl4pPr marL="1562256" indent="-401722" algn="l" rtl="0" fontAlgn="base">
        <a:spcBef>
          <a:spcPts val="1686"/>
        </a:spcBef>
        <a:spcAft>
          <a:spcPct val="0"/>
        </a:spcAft>
        <a:buClr>
          <a:srgbClr val="9A9A9A"/>
        </a:buClr>
        <a:buSzPct val="75000"/>
        <a:buFont typeface="Baskerville" charset="0"/>
        <a:buChar char="-"/>
        <a:defRPr sz="2200" b="0" i="0">
          <a:solidFill>
            <a:schemeClr val="accent1"/>
          </a:solidFill>
          <a:latin typeface="+mn-lt"/>
          <a:ea typeface="ヒラギノ明朝 ProN W3" charset="0"/>
          <a:cs typeface="Helvetica Neue Light"/>
          <a:sym typeface="Baskerville" charset="0"/>
        </a:defRPr>
      </a:lvl4pPr>
      <a:lvl5pPr marL="1874706" indent="-401722" algn="l" rtl="0" fontAlgn="base">
        <a:spcBef>
          <a:spcPts val="1686"/>
        </a:spcBef>
        <a:spcAft>
          <a:spcPct val="0"/>
        </a:spcAft>
        <a:buClr>
          <a:srgbClr val="9A9A9A"/>
        </a:buClr>
        <a:buSzPct val="75000"/>
        <a:buFont typeface="Baskerville" charset="0"/>
        <a:buChar char="-"/>
        <a:defRPr sz="2200" b="0" i="0">
          <a:solidFill>
            <a:schemeClr val="accent1"/>
          </a:solidFill>
          <a:latin typeface="+mn-lt"/>
          <a:ea typeface="ヒラギノ明朝 ProN W3" charset="0"/>
          <a:cs typeface="Helvetica Neue Light"/>
          <a:sym typeface="Baskerville" charset="0"/>
        </a:defRPr>
      </a:lvl5pPr>
      <a:lvl6pPr marL="2196085" indent="-401722" algn="l" rtl="0" fontAlgn="base">
        <a:spcBef>
          <a:spcPts val="1686"/>
        </a:spcBef>
        <a:spcAft>
          <a:spcPct val="0"/>
        </a:spcAft>
        <a:buClr>
          <a:srgbClr val="9A9A9A"/>
        </a:buClr>
        <a:buSzPct val="75000"/>
        <a:buFont typeface="Baskerville" charset="0"/>
        <a:buChar char="-"/>
        <a:defRPr sz="2200">
          <a:solidFill>
            <a:srgbClr val="9A9A9A"/>
          </a:solidFill>
          <a:latin typeface="Baskerville" charset="0"/>
          <a:ea typeface="ヒラギノ明朝 ProN W3" charset="0"/>
          <a:cs typeface="ヒラギノ明朝 ProN W3" charset="0"/>
          <a:sym typeface="Baskerville" charset="0"/>
        </a:defRPr>
      </a:lvl6pPr>
      <a:lvl7pPr marL="2517462" indent="-401722" algn="l" rtl="0" fontAlgn="base">
        <a:spcBef>
          <a:spcPts val="1686"/>
        </a:spcBef>
        <a:spcAft>
          <a:spcPct val="0"/>
        </a:spcAft>
        <a:buClr>
          <a:srgbClr val="9A9A9A"/>
        </a:buClr>
        <a:buSzPct val="75000"/>
        <a:buFont typeface="Baskerville" charset="0"/>
        <a:buChar char="-"/>
        <a:defRPr sz="2200">
          <a:solidFill>
            <a:srgbClr val="9A9A9A"/>
          </a:solidFill>
          <a:latin typeface="Baskerville" charset="0"/>
          <a:ea typeface="ヒラギノ明朝 ProN W3" charset="0"/>
          <a:cs typeface="ヒラギノ明朝 ProN W3" charset="0"/>
          <a:sym typeface="Baskerville" charset="0"/>
        </a:defRPr>
      </a:lvl7pPr>
      <a:lvl8pPr marL="2838841" indent="-401722" algn="l" rtl="0" fontAlgn="base">
        <a:spcBef>
          <a:spcPts val="1686"/>
        </a:spcBef>
        <a:spcAft>
          <a:spcPct val="0"/>
        </a:spcAft>
        <a:buClr>
          <a:srgbClr val="9A9A9A"/>
        </a:buClr>
        <a:buSzPct val="75000"/>
        <a:buFont typeface="Baskerville" charset="0"/>
        <a:buChar char="-"/>
        <a:defRPr sz="2200">
          <a:solidFill>
            <a:srgbClr val="9A9A9A"/>
          </a:solidFill>
          <a:latin typeface="Baskerville" charset="0"/>
          <a:ea typeface="ヒラギノ明朝 ProN W3" charset="0"/>
          <a:cs typeface="ヒラギノ明朝 ProN W3" charset="0"/>
          <a:sym typeface="Baskerville" charset="0"/>
        </a:defRPr>
      </a:lvl8pPr>
      <a:lvl9pPr marL="3160219" indent="-401722" algn="l" rtl="0" fontAlgn="base">
        <a:spcBef>
          <a:spcPts val="1686"/>
        </a:spcBef>
        <a:spcAft>
          <a:spcPct val="0"/>
        </a:spcAft>
        <a:buClr>
          <a:srgbClr val="9A9A9A"/>
        </a:buClr>
        <a:buSzPct val="75000"/>
        <a:buFont typeface="Baskerville" charset="0"/>
        <a:buChar char="-"/>
        <a:defRPr sz="2200">
          <a:solidFill>
            <a:srgbClr val="9A9A9A"/>
          </a:solidFill>
          <a:latin typeface="Baskerville" charset="0"/>
          <a:ea typeface="ヒラギノ明朝 ProN W3" charset="0"/>
          <a:cs typeface="ヒラギノ明朝 ProN W3" charset="0"/>
          <a:sym typeface="Baskerville" charset="0"/>
        </a:defRPr>
      </a:lvl9pPr>
    </p:bodyStyle>
    <p:otherStyle>
      <a:defPPr>
        <a:defRPr lang="en-US"/>
      </a:defPPr>
      <a:lvl1pPr marL="0" algn="l" defTabSz="321377" rtl="0" eaLnBrk="1" latinLnBrk="0" hangingPunct="1">
        <a:defRPr sz="1300" kern="1200">
          <a:solidFill>
            <a:schemeClr val="tx1"/>
          </a:solidFill>
          <a:latin typeface="+mn-lt"/>
          <a:ea typeface="+mn-ea"/>
          <a:cs typeface="+mn-cs"/>
        </a:defRPr>
      </a:lvl1pPr>
      <a:lvl2pPr marL="321377" algn="l" defTabSz="321377" rtl="0" eaLnBrk="1" latinLnBrk="0" hangingPunct="1">
        <a:defRPr sz="1300" kern="1200">
          <a:solidFill>
            <a:schemeClr val="tx1"/>
          </a:solidFill>
          <a:latin typeface="+mn-lt"/>
          <a:ea typeface="+mn-ea"/>
          <a:cs typeface="+mn-cs"/>
        </a:defRPr>
      </a:lvl2pPr>
      <a:lvl3pPr marL="642757" algn="l" defTabSz="321377" rtl="0" eaLnBrk="1" latinLnBrk="0" hangingPunct="1">
        <a:defRPr sz="1300" kern="1200">
          <a:solidFill>
            <a:schemeClr val="tx1"/>
          </a:solidFill>
          <a:latin typeface="+mn-lt"/>
          <a:ea typeface="+mn-ea"/>
          <a:cs typeface="+mn-cs"/>
        </a:defRPr>
      </a:lvl3pPr>
      <a:lvl4pPr marL="964134" algn="l" defTabSz="321377" rtl="0" eaLnBrk="1" latinLnBrk="0" hangingPunct="1">
        <a:defRPr sz="1300" kern="1200">
          <a:solidFill>
            <a:schemeClr val="tx1"/>
          </a:solidFill>
          <a:latin typeface="+mn-lt"/>
          <a:ea typeface="+mn-ea"/>
          <a:cs typeface="+mn-cs"/>
        </a:defRPr>
      </a:lvl4pPr>
      <a:lvl5pPr marL="1285513" algn="l" defTabSz="321377" rtl="0" eaLnBrk="1" latinLnBrk="0" hangingPunct="1">
        <a:defRPr sz="1300" kern="1200">
          <a:solidFill>
            <a:schemeClr val="tx1"/>
          </a:solidFill>
          <a:latin typeface="+mn-lt"/>
          <a:ea typeface="+mn-ea"/>
          <a:cs typeface="+mn-cs"/>
        </a:defRPr>
      </a:lvl5pPr>
      <a:lvl6pPr marL="1606891" algn="l" defTabSz="321377" rtl="0" eaLnBrk="1" latinLnBrk="0" hangingPunct="1">
        <a:defRPr sz="1300" kern="1200">
          <a:solidFill>
            <a:schemeClr val="tx1"/>
          </a:solidFill>
          <a:latin typeface="+mn-lt"/>
          <a:ea typeface="+mn-ea"/>
          <a:cs typeface="+mn-cs"/>
        </a:defRPr>
      </a:lvl6pPr>
      <a:lvl7pPr marL="1928270" algn="l" defTabSz="321377" rtl="0" eaLnBrk="1" latinLnBrk="0" hangingPunct="1">
        <a:defRPr sz="1300" kern="1200">
          <a:solidFill>
            <a:schemeClr val="tx1"/>
          </a:solidFill>
          <a:latin typeface="+mn-lt"/>
          <a:ea typeface="+mn-ea"/>
          <a:cs typeface="+mn-cs"/>
        </a:defRPr>
      </a:lvl7pPr>
      <a:lvl8pPr marL="2249647" algn="l" defTabSz="321377" rtl="0" eaLnBrk="1" latinLnBrk="0" hangingPunct="1">
        <a:defRPr sz="1300" kern="1200">
          <a:solidFill>
            <a:schemeClr val="tx1"/>
          </a:solidFill>
          <a:latin typeface="+mn-lt"/>
          <a:ea typeface="+mn-ea"/>
          <a:cs typeface="+mn-cs"/>
        </a:defRPr>
      </a:lvl8pPr>
      <a:lvl9pPr marL="2571026" algn="l" defTabSz="321377"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jpeg"/><Relationship Id="rId5" Type="http://schemas.microsoft.com/office/2007/relationships/hdphoto" Target="../media/hdphoto1.wdp"/><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mailto:jd2171@columbia.edu"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9.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gif"/><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25.xml"/><Relationship Id="rId6" Type="http://schemas.openxmlformats.org/officeDocument/2006/relationships/image" Target="../media/image32.png"/><Relationship Id="rId11" Type="http://schemas.openxmlformats.org/officeDocument/2006/relationships/image" Target="../media/image37.gif"/><Relationship Id="rId5" Type="http://schemas.openxmlformats.org/officeDocument/2006/relationships/image" Target="../media/image31.png"/><Relationship Id="rId10" Type="http://schemas.openxmlformats.org/officeDocument/2006/relationships/image" Target="../media/image36.gif"/><Relationship Id="rId4" Type="http://schemas.openxmlformats.org/officeDocument/2006/relationships/image" Target="../media/image30.png"/><Relationship Id="rId9" Type="http://schemas.openxmlformats.org/officeDocument/2006/relationships/image" Target="../media/image3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2.jpg"/><Relationship Id="rId7" Type="http://schemas.openxmlformats.org/officeDocument/2006/relationships/image" Target="../media/image46.jpg"/><Relationship Id="rId2" Type="http://schemas.openxmlformats.org/officeDocument/2006/relationships/notesSlide" Target="../notesSlides/notesSlide36.xml"/><Relationship Id="rId1" Type="http://schemas.openxmlformats.org/officeDocument/2006/relationships/slideLayout" Target="../slideLayouts/slideLayout15.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15.xml"/><Relationship Id="rId5" Type="http://schemas.openxmlformats.org/officeDocument/2006/relationships/image" Target="../media/image50.jpeg"/><Relationship Id="rId4" Type="http://schemas.openxmlformats.org/officeDocument/2006/relationships/image" Target="../media/image49.emf"/></Relationships>
</file>

<file path=ppt/slides/_rels/slide5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8.xml"/><Relationship Id="rId1" Type="http://schemas.openxmlformats.org/officeDocument/2006/relationships/slideLayout" Target="../slideLayouts/slideLayout27.xml"/><Relationship Id="rId4" Type="http://schemas.openxmlformats.org/officeDocument/2006/relationships/image" Target="../media/image50.jpeg"/></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9.xml"/><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9233210-FD1D-4643-A408-4B2BDEE02D8B}" type="slidenum">
              <a:rPr lang="en-US" smtClean="0"/>
              <a:pPr/>
              <a:t>1</a:t>
            </a:fld>
            <a:endParaRPr lang="en-US"/>
          </a:p>
        </p:txBody>
      </p:sp>
      <p:sp>
        <p:nvSpPr>
          <p:cNvPr id="5" name="Title 4"/>
          <p:cNvSpPr>
            <a:spLocks noGrp="1"/>
          </p:cNvSpPr>
          <p:nvPr>
            <p:ph type="title"/>
          </p:nvPr>
        </p:nvSpPr>
        <p:spPr>
          <a:xfrm>
            <a:off x="343275" y="1784753"/>
            <a:ext cx="8622925" cy="1751404"/>
          </a:xfrm>
        </p:spPr>
        <p:txBody>
          <a:bodyPr>
            <a:noAutofit/>
          </a:bodyPr>
          <a:lstStyle/>
          <a:p>
            <a:r>
              <a:rPr lang="en-US" sz="3600" b="1" dirty="0" smtClean="0"/>
              <a:t>BEHAVIOR MATTERS</a:t>
            </a:r>
            <a:r>
              <a:rPr lang="en-US" sz="3200" b="1" dirty="0" smtClean="0">
                <a:solidFill>
                  <a:srgbClr val="0000FF"/>
                </a:solidFill>
              </a:rPr>
              <a:t/>
            </a:r>
            <a:br>
              <a:rPr lang="en-US" sz="3200" b="1" dirty="0" smtClean="0">
                <a:solidFill>
                  <a:srgbClr val="0000FF"/>
                </a:solidFill>
              </a:rPr>
            </a:br>
            <a:r>
              <a:rPr lang="en-US" sz="2400" dirty="0" smtClean="0"/>
              <a:t>The </a:t>
            </a:r>
            <a:r>
              <a:rPr lang="en-US" sz="2400" dirty="0"/>
              <a:t>science of implementation and learning with health </a:t>
            </a:r>
            <a:r>
              <a:rPr lang="en-US" sz="2400" dirty="0" smtClean="0"/>
              <a:t>systems:</a:t>
            </a:r>
            <a:br>
              <a:rPr lang="en-US" sz="2400" dirty="0" smtClean="0"/>
            </a:br>
            <a:r>
              <a:rPr lang="en-US" sz="2200" dirty="0"/>
              <a:t>Innovative Intervention Strategies to Improve Academic Productivity and </a:t>
            </a:r>
            <a:r>
              <a:rPr lang="en-US" sz="2200" dirty="0" smtClean="0"/>
              <a:t>Creativity while intervening on health systems</a:t>
            </a:r>
            <a:r>
              <a:rPr lang="en-US" sz="2200" dirty="0"/>
              <a:t/>
            </a:r>
            <a:br>
              <a:rPr lang="en-US" sz="2200" dirty="0"/>
            </a:br>
            <a:endParaRPr lang="en-US" sz="2200" dirty="0"/>
          </a:p>
        </p:txBody>
      </p:sp>
      <p:sp>
        <p:nvSpPr>
          <p:cNvPr id="6" name="Text Placeholder 5"/>
          <p:cNvSpPr>
            <a:spLocks noGrp="1"/>
          </p:cNvSpPr>
          <p:nvPr>
            <p:ph type="body" sz="quarter" idx="11"/>
          </p:nvPr>
        </p:nvSpPr>
        <p:spPr>
          <a:xfrm>
            <a:off x="179388" y="3984914"/>
            <a:ext cx="8786812" cy="457200"/>
          </a:xfrm>
        </p:spPr>
        <p:txBody>
          <a:bodyPr>
            <a:noAutofit/>
          </a:bodyPr>
          <a:lstStyle/>
          <a:p>
            <a:pPr algn="ctr"/>
            <a:r>
              <a:rPr lang="en-US" sz="2400" dirty="0">
                <a:solidFill>
                  <a:schemeClr val="tx1"/>
                </a:solidFill>
              </a:rPr>
              <a:t>Karina W. Davidson, </a:t>
            </a:r>
            <a:r>
              <a:rPr lang="en-US" sz="2400" dirty="0" smtClean="0">
                <a:solidFill>
                  <a:schemeClr val="tx1"/>
                </a:solidFill>
              </a:rPr>
              <a:t>PhD, </a:t>
            </a:r>
            <a:r>
              <a:rPr lang="en-US" sz="2400" dirty="0" err="1" smtClean="0">
                <a:solidFill>
                  <a:schemeClr val="tx1"/>
                </a:solidFill>
              </a:rPr>
              <a:t>MASc</a:t>
            </a:r>
            <a:r>
              <a:rPr lang="en-US" sz="2400" dirty="0" smtClean="0">
                <a:solidFill>
                  <a:schemeClr val="tx1"/>
                </a:solidFill>
              </a:rPr>
              <a:t>, FAHA</a:t>
            </a:r>
          </a:p>
          <a:p>
            <a:pPr algn="ctr"/>
            <a:r>
              <a:rPr lang="en-US" sz="2400" dirty="0" smtClean="0">
                <a:solidFill>
                  <a:schemeClr val="tx1"/>
                </a:solidFill>
              </a:rPr>
              <a:t>Vice-Dean, Columbia University Medical Center</a:t>
            </a:r>
          </a:p>
          <a:p>
            <a:pPr algn="ctr"/>
            <a:r>
              <a:rPr lang="en-US" sz="2400" dirty="0" smtClean="0">
                <a:solidFill>
                  <a:schemeClr val="tx1"/>
                </a:solidFill>
              </a:rPr>
              <a:t>Chief Academic Officer, </a:t>
            </a:r>
            <a:r>
              <a:rPr lang="en-US" sz="2400" dirty="0" err="1" smtClean="0">
                <a:solidFill>
                  <a:schemeClr val="tx1"/>
                </a:solidFill>
              </a:rPr>
              <a:t>NewYork</a:t>
            </a:r>
            <a:r>
              <a:rPr lang="en-US" sz="2400" dirty="0" smtClean="0">
                <a:solidFill>
                  <a:schemeClr val="tx1"/>
                </a:solidFill>
              </a:rPr>
              <a:t> Presbyterian</a:t>
            </a:r>
            <a:endParaRPr lang="en-US" sz="2400" dirty="0">
              <a:solidFill>
                <a:schemeClr val="tx1"/>
              </a:solidFill>
            </a:endParaRPr>
          </a:p>
          <a:p>
            <a:pPr algn="ctr"/>
            <a:r>
              <a:rPr lang="en-US" sz="2400" dirty="0" smtClean="0">
                <a:solidFill>
                  <a:schemeClr val="tx1"/>
                </a:solidFill>
              </a:rPr>
              <a:t>Executive Director, Center </a:t>
            </a:r>
            <a:r>
              <a:rPr lang="en-US" sz="2400" dirty="0">
                <a:solidFill>
                  <a:schemeClr val="tx1"/>
                </a:solidFill>
              </a:rPr>
              <a:t>for Behavioral Cardiovascular Health</a:t>
            </a:r>
          </a:p>
        </p:txBody>
      </p:sp>
      <p:pic>
        <p:nvPicPr>
          <p:cNvPr id="11" name="Picture 10"/>
          <p:cNvPicPr>
            <a:picLocks noChangeAspect="1"/>
          </p:cNvPicPr>
          <p:nvPr/>
        </p:nvPicPr>
        <p:blipFill>
          <a:blip r:embed="rId3"/>
          <a:stretch>
            <a:fillRect/>
          </a:stretch>
        </p:blipFill>
        <p:spPr>
          <a:xfrm>
            <a:off x="7184478" y="823732"/>
            <a:ext cx="1798886" cy="1390048"/>
          </a:xfrm>
          <a:prstGeom prst="rect">
            <a:avLst/>
          </a:prstGeom>
        </p:spPr>
      </p:pic>
      <p:pic>
        <p:nvPicPr>
          <p:cNvPr id="7" name="Picture 6"/>
          <p:cNvPicPr>
            <a:picLocks noChangeAspect="1"/>
          </p:cNvPicPr>
          <p:nvPr/>
        </p:nvPicPr>
        <p:blipFill>
          <a:blip r:embed="rId4">
            <a:alphaModFix/>
            <a:extLst>
              <a:ext uri="{BEBA8EAE-BF5A-486C-A8C5-ECC9F3942E4B}">
                <a14:imgProps xmlns:a14="http://schemas.microsoft.com/office/drawing/2010/main">
                  <a14:imgLayer r:embed="rId5">
                    <a14:imgEffect>
                      <a14:sharpenSoften amount="90000"/>
                    </a14:imgEffect>
                    <a14:imgEffect>
                      <a14:brightnessContrast bright="-20000" contrast="40000"/>
                    </a14:imgEffect>
                  </a14:imgLayer>
                </a14:imgProps>
              </a:ext>
            </a:extLst>
          </a:blip>
          <a:stretch>
            <a:fillRect/>
          </a:stretch>
        </p:blipFill>
        <p:spPr>
          <a:xfrm>
            <a:off x="6072858" y="6176354"/>
            <a:ext cx="2893342" cy="545121"/>
          </a:xfrm>
          <a:prstGeom prst="rect">
            <a:avLst/>
          </a:prstGeom>
        </p:spPr>
      </p:pic>
      <p:pic>
        <p:nvPicPr>
          <p:cNvPr id="9" name="Picture 8" descr="CBCH.png"/>
          <p:cNvPicPr>
            <a:picLocks noChangeAspect="1"/>
          </p:cNvPicPr>
          <p:nvPr/>
        </p:nvPicPr>
        <p:blipFill>
          <a:blip r:embed="rId6">
            <a:extLst>
              <a:ext uri="{BEBA8EAE-BF5A-486C-A8C5-ECC9F3942E4B}">
                <a14:imgProps xmlns:a14="http://schemas.microsoft.com/office/drawing/2010/main">
                  <a14:imgLayer r:embed="rId7">
                    <a14:imgEffect>
                      <a14:sharpenSoften amount="89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9388" y="6090895"/>
            <a:ext cx="1161168" cy="767106"/>
          </a:xfrm>
          <a:prstGeom prst="rect">
            <a:avLst/>
          </a:prstGeom>
        </p:spPr>
      </p:pic>
    </p:spTree>
    <p:extLst>
      <p:ext uri="{BB962C8B-B14F-4D97-AF65-F5344CB8AC3E}">
        <p14:creationId xmlns:p14="http://schemas.microsoft.com/office/powerpoint/2010/main" val="4230055228"/>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BCH_Funding_201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1" y="571500"/>
            <a:ext cx="8755571" cy="5715000"/>
          </a:xfrm>
          <a:prstGeom prst="rect">
            <a:avLst/>
          </a:prstGeom>
        </p:spPr>
      </p:pic>
    </p:spTree>
    <p:extLst>
      <p:ext uri="{BB962C8B-B14F-4D97-AF65-F5344CB8AC3E}">
        <p14:creationId xmlns:p14="http://schemas.microsoft.com/office/powerpoint/2010/main" val="12420065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BCH_Dissemination_201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 y="571500"/>
            <a:ext cx="8762098" cy="5715000"/>
          </a:xfrm>
          <a:prstGeom prst="rect">
            <a:avLst/>
          </a:prstGeom>
        </p:spPr>
      </p:pic>
    </p:spTree>
    <p:extLst>
      <p:ext uri="{BB962C8B-B14F-4D97-AF65-F5344CB8AC3E}">
        <p14:creationId xmlns:p14="http://schemas.microsoft.com/office/powerpoint/2010/main" val="35432798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14684788" cy="4211723"/>
          </a:xfrm>
        </p:spPr>
        <p:txBody>
          <a:bodyPr/>
          <a:lstStyle/>
          <a:p>
            <a:endParaRPr lang="en-US" dirty="0"/>
          </a:p>
        </p:txBody>
      </p:sp>
      <p:sp>
        <p:nvSpPr>
          <p:cNvPr id="4" name="Rectangle 1"/>
          <p:cNvSpPr>
            <a:spLocks noChangeArrowheads="1"/>
          </p:cNvSpPr>
          <p:nvPr/>
        </p:nvSpPr>
        <p:spPr bwMode="auto">
          <a:xfrm>
            <a:off x="-1" y="-1080251801"/>
            <a:ext cx="16316431" cy="214748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800" b="0" i="0" u="none" strike="noStrike" cap="none" normalizeH="0" baseline="0">
                <a:ln>
                  <a:noFill/>
                </a:ln>
                <a:solidFill>
                  <a:schemeClr val="tx1"/>
                </a:solidFill>
                <a:effectLst/>
                <a:latin typeface="Arial" charset="0"/>
              </a:rPr>
              <a:t>  </a:t>
            </a:r>
            <a:endParaRPr kumimoji="0" lang="x-none" altLang="x-none" sz="60000" b="0" i="0" u="none" strike="noStrike" cap="none" normalizeH="0" baseline="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60000" b="0" i="0" u="none" strike="noStrike" cap="none" normalizeH="0" baseline="0">
                <a:ln>
                  <a:noFill/>
                </a:ln>
                <a:solidFill>
                  <a:schemeClr val="tx1"/>
                </a:solidFill>
                <a:effectLst/>
                <a:latin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60000" b="1" i="0" u="none" strike="noStrike" cap="none" normalizeH="0" baseline="0">
                <a:ln>
                  <a:noFill/>
                </a:ln>
                <a:solidFill>
                  <a:schemeClr val="tx1"/>
                </a:solidFill>
                <a:effectLst/>
                <a:latin typeface="Arial" charset="0"/>
              </a:rPr>
              <a:t>From: </a:t>
            </a:r>
            <a:r>
              <a:rPr kumimoji="0" lang="x-none" altLang="x-none" sz="60000" b="0" i="0" u="none" strike="noStrike" cap="none" normalizeH="0" baseline="0">
                <a:ln>
                  <a:noFill/>
                </a:ln>
                <a:solidFill>
                  <a:schemeClr val="tx1"/>
                </a:solidFill>
                <a:effectLst/>
                <a:latin typeface="Arial" charset="0"/>
              </a:rPr>
              <a:t>Hiti, David T. </a:t>
            </a:r>
            <a:br>
              <a:rPr kumimoji="0" lang="x-none" altLang="x-none" sz="60000" b="0" i="0" u="none" strike="noStrike" cap="none" normalizeH="0" baseline="0">
                <a:ln>
                  <a:noFill/>
                </a:ln>
                <a:solidFill>
                  <a:schemeClr val="tx1"/>
                </a:solidFill>
                <a:effectLst/>
                <a:latin typeface="Arial" charset="0"/>
              </a:rPr>
            </a:br>
            <a:r>
              <a:rPr kumimoji="0" lang="x-none" altLang="x-none" sz="60000" b="1" i="0" u="none" strike="noStrike" cap="none" normalizeH="0" baseline="0">
                <a:ln>
                  <a:noFill/>
                </a:ln>
                <a:solidFill>
                  <a:schemeClr val="tx1"/>
                </a:solidFill>
                <a:effectLst/>
                <a:latin typeface="Arial" charset="0"/>
              </a:rPr>
              <a:t>Sent: </a:t>
            </a:r>
            <a:r>
              <a:rPr kumimoji="0" lang="x-none" altLang="x-none" sz="60000" b="0" i="0" u="none" strike="noStrike" cap="none" normalizeH="0" baseline="0">
                <a:ln>
                  <a:noFill/>
                </a:ln>
                <a:solidFill>
                  <a:schemeClr val="tx1"/>
                </a:solidFill>
                <a:effectLst/>
                <a:latin typeface="Arial" charset="0"/>
              </a:rPr>
              <a:t>Monday, January 09, 2017 7:21 AM</a:t>
            </a:r>
            <a:br>
              <a:rPr kumimoji="0" lang="x-none" altLang="x-none" sz="60000" b="0" i="0" u="none" strike="noStrike" cap="none" normalizeH="0" baseline="0">
                <a:ln>
                  <a:noFill/>
                </a:ln>
                <a:solidFill>
                  <a:schemeClr val="tx1"/>
                </a:solidFill>
                <a:effectLst/>
                <a:latin typeface="Arial" charset="0"/>
              </a:rPr>
            </a:br>
            <a:r>
              <a:rPr kumimoji="0" lang="x-none" altLang="x-none" sz="60000" b="1" i="0" u="none" strike="noStrike" cap="none" normalizeH="0" baseline="0">
                <a:ln>
                  <a:noFill/>
                </a:ln>
                <a:solidFill>
                  <a:schemeClr val="tx1"/>
                </a:solidFill>
                <a:effectLst/>
                <a:latin typeface="Arial" charset="0"/>
              </a:rPr>
              <a:t>To: </a:t>
            </a:r>
            <a:r>
              <a:rPr kumimoji="0" lang="x-none" altLang="x-none" sz="60000" b="0" i="0" u="none" strike="noStrike" cap="none" normalizeH="0" baseline="0">
                <a:ln>
                  <a:noFill/>
                </a:ln>
                <a:solidFill>
                  <a:schemeClr val="tx1"/>
                </a:solidFill>
                <a:effectLst/>
                <a:latin typeface="Arial" charset="0"/>
              </a:rPr>
              <a:t>Duer-Hefele, Joan; Abdalla, Marwah; Chang, Melinda J.; Cusmano, Amberle; Davidson, Karina W.; Diaz, Keith; Edmondson, Donald E.; Falzon, Louise; Fu, Jie; Garcia, Othanya G.; Habboosh, Noor S.; Julian, Jacob E.; Kautz, Marin M.; Konrad, Beatrice M.; Kumaraiah, Deepa; Lee, Sung A J.; Meli, Laura; Moise, Nathalie; Monane, Rachel; Moran, Maria D.; Mota, Sean J.; Navarrete, Stephanie; Osorio, Gabrielle A.; Parsons, Faith E.; Retuerto, Jessica; Schwartz, Joseph E.; Shimbo, Daichi; Sullivan, Alexandra M.; Kronish, Ian M.; Ensari, Ipek; St. Onge, Tara B.; Sumner, Jennifer A.; Sundquist, Kevin J.; Swan, Brendan W.; Thanataveerat, Anusorn; Velazquez, Zunelly P.; Zhu, Deanna R.; Veloz, Jacqueline; Wasson, Lauren; Lopez Veneros, David; Ye, Siqin; Cuddeback, Maris R.; Blanco, Luis V.; Sanchez, Gabriel J.; Umland, Redeana C.; Rojas, Chanel; Cea, Emily K.</a:t>
            </a:r>
            <a:br>
              <a:rPr kumimoji="0" lang="x-none" altLang="x-none" sz="60000" b="0" i="0" u="none" strike="noStrike" cap="none" normalizeH="0" baseline="0">
                <a:ln>
                  <a:noFill/>
                </a:ln>
                <a:solidFill>
                  <a:schemeClr val="tx1"/>
                </a:solidFill>
                <a:effectLst/>
                <a:latin typeface="Arial" charset="0"/>
              </a:rPr>
            </a:br>
            <a:r>
              <a:rPr kumimoji="0" lang="x-none" altLang="x-none" sz="60000" b="1" i="0" u="none" strike="noStrike" cap="none" normalizeH="0" baseline="0">
                <a:ln>
                  <a:noFill/>
                </a:ln>
                <a:solidFill>
                  <a:schemeClr val="tx1"/>
                </a:solidFill>
                <a:effectLst/>
                <a:latin typeface="Arial" charset="0"/>
              </a:rPr>
              <a:t>Subject: </a:t>
            </a:r>
            <a:r>
              <a:rPr kumimoji="0" lang="x-none" altLang="x-none" sz="60000" b="0" i="0" u="none" strike="noStrike" cap="none" normalizeH="0" baseline="0">
                <a:ln>
                  <a:noFill/>
                </a:ln>
                <a:solidFill>
                  <a:schemeClr val="tx1"/>
                </a:solidFill>
                <a:effectLst/>
                <a:latin typeface="Arial" charset="0"/>
              </a:rPr>
              <a:t>RE: Out of office message 1/9/17 - updated</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60000" b="0" i="0" u="none" strike="noStrike" cap="none" normalizeH="0" baseline="0">
                <a:ln>
                  <a:noFill/>
                </a:ln>
                <a:solidFill>
                  <a:schemeClr val="tx1"/>
                </a:solidFill>
                <a:effectLst/>
                <a:latin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60000" b="0" i="0" u="none" strike="noStrike" cap="none" normalizeH="0" baseline="0">
                <a:ln>
                  <a:noFill/>
                </a:ln>
                <a:solidFill>
                  <a:schemeClr val="tx1"/>
                </a:solidFill>
                <a:effectLst/>
                <a:latin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60000" b="0" i="0" u="none" strike="noStrike" cap="none" normalizeH="0" baseline="0">
                <a:ln>
                  <a:noFill/>
                </a:ln>
                <a:solidFill>
                  <a:schemeClr val="tx1"/>
                </a:solidFill>
                <a:effectLst/>
                <a:latin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60000" b="0" i="0" u="none" strike="noStrike" cap="none" normalizeH="0" baseline="0">
                <a:ln>
                  <a:noFill/>
                </a:ln>
                <a:solidFill>
                  <a:schemeClr val="tx1"/>
                </a:solidFill>
                <a:effectLst/>
                <a:latin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60000" b="0" i="0" u="none" strike="noStrike" cap="none" normalizeH="0" baseline="0">
                <a:ln>
                  <a:noFill/>
                </a:ln>
                <a:solidFill>
                  <a:schemeClr val="tx1"/>
                </a:solidFill>
                <a:effectLst/>
                <a:latin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60000" b="0" i="0" u="none" strike="noStrike" cap="none" normalizeH="0" baseline="0">
                <a:ln>
                  <a:noFill/>
                </a:ln>
                <a:solidFill>
                  <a:schemeClr val="tx1"/>
                </a:solidFill>
                <a:effectLst/>
                <a:latin typeface="Arial" charset="0"/>
              </a:rPr>
              <a:t>Good morning CBCH – please find out of office updates below.  </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60000" b="0" i="0" u="none" strike="noStrike" cap="none" normalizeH="0" baseline="0">
                <a:ln>
                  <a:noFill/>
                </a:ln>
                <a:solidFill>
                  <a:schemeClr val="tx1"/>
                </a:solidFill>
                <a:effectLst/>
                <a:latin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60000" b="0" i="0" u="none" strike="noStrike" cap="none" normalizeH="0" baseline="0">
                <a:ln>
                  <a:noFill/>
                </a:ln>
                <a:solidFill>
                  <a:schemeClr val="tx1"/>
                </a:solidFill>
                <a:effectLst/>
                <a:latin typeface="Arial" charset="0"/>
              </a:rPr>
              <a:t>            The following staff will be out of the office today</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60000" b="0" i="0" u="none" strike="noStrike" cap="none" normalizeH="0" baseline="0">
                <a:ln>
                  <a:noFill/>
                </a:ln>
                <a:solidFill>
                  <a:schemeClr val="tx1"/>
                </a:solidFill>
                <a:effectLst/>
                <a:latin typeface="Arial" charset="0"/>
              </a:rPr>
              <a:t>·         Tara St. Onge</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60000" b="0" i="0" u="none" strike="noStrike" cap="none" normalizeH="0" baseline="0">
                <a:ln>
                  <a:noFill/>
                </a:ln>
                <a:solidFill>
                  <a:schemeClr val="tx1"/>
                </a:solidFill>
                <a:effectLst/>
                <a:latin typeface="Arial" charset="0"/>
              </a:rPr>
              <a:t>·         Marwah Abdalla (available by email)</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60000" b="0" i="0" u="none" strike="noStrike" cap="none" normalizeH="0" baseline="0">
                <a:ln>
                  <a:noFill/>
                </a:ln>
                <a:solidFill>
                  <a:schemeClr val="tx1"/>
                </a:solidFill>
                <a:effectLst/>
                <a:latin typeface="Arial" charset="0"/>
              </a:rPr>
              <a:t>·         Jacob Julian</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60000" b="0" i="0" u="none" strike="noStrike" cap="none" normalizeH="0" baseline="0">
                <a:ln>
                  <a:noFill/>
                </a:ln>
                <a:solidFill>
                  <a:schemeClr val="tx1"/>
                </a:solidFill>
                <a:effectLst/>
                <a:latin typeface="Arial" charset="0"/>
              </a:rPr>
              <a:t>·         Othanya Garcia until 1/11</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60000" b="0" i="0" u="none" strike="noStrike" cap="none" normalizeH="0" baseline="0">
                <a:ln>
                  <a:noFill/>
                </a:ln>
                <a:solidFill>
                  <a:schemeClr val="tx1"/>
                </a:solidFill>
                <a:effectLst/>
                <a:latin typeface="Arial" charset="0"/>
              </a:rPr>
              <a:t>·         Stephanie Navarrete until late January</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60000" b="0" i="0" u="none" strike="noStrike" cap="none" normalizeH="0" baseline="0">
                <a:ln>
                  <a:noFill/>
                </a:ln>
                <a:solidFill>
                  <a:schemeClr val="tx1"/>
                </a:solidFill>
                <a:effectLst/>
                <a:latin typeface="Arial" charset="0"/>
              </a:rPr>
              <a:t>·         Irene Louh is out of the office (maternity leave)</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60000" b="0" i="0" u="none" strike="noStrike" cap="none" normalizeH="0" baseline="0">
                <a:ln>
                  <a:noFill/>
                </a:ln>
                <a:solidFill>
                  <a:schemeClr val="tx1"/>
                </a:solidFill>
                <a:effectLst/>
                <a:latin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60000" b="0" i="0" u="none" strike="noStrike" cap="none" normalizeH="0" baseline="0">
                <a:ln>
                  <a:noFill/>
                </a:ln>
                <a:solidFill>
                  <a:schemeClr val="tx1"/>
                </a:solidFill>
                <a:effectLst/>
                <a:latin typeface="Arial" charset="0"/>
              </a:rPr>
              <a:t> The following staff are in the office with adjusted schedules today:</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60000" b="0" i="0" u="none" strike="noStrike" cap="none" normalizeH="0" baseline="0">
                <a:ln>
                  <a:noFill/>
                </a:ln>
                <a:solidFill>
                  <a:schemeClr val="tx1"/>
                </a:solidFill>
                <a:effectLst/>
                <a:latin typeface="Arial" charset="0"/>
              </a:rPr>
              <a:t>·         Jenny Lee will be in by 1030am</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60000" b="0" i="0" u="none" strike="noStrike" cap="none" normalizeH="0" baseline="0">
                <a:ln>
                  <a:noFill/>
                </a:ln>
                <a:solidFill>
                  <a:schemeClr val="tx1"/>
                </a:solidFill>
                <a:effectLst/>
                <a:latin typeface="Arial" charset="0"/>
              </a:rPr>
              <a:t>·          Joan Duer Hefele will be in by 11am</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60000" b="0" i="0" u="none" strike="noStrike" cap="none" normalizeH="0" baseline="0">
                <a:ln>
                  <a:noFill/>
                </a:ln>
                <a:solidFill>
                  <a:schemeClr val="tx1"/>
                </a:solidFill>
                <a:effectLst/>
                <a:latin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60000" b="0" i="0" u="none" strike="noStrike" cap="none" normalizeH="0" baseline="0">
                <a:ln>
                  <a:noFill/>
                </a:ln>
                <a:solidFill>
                  <a:schemeClr val="tx1"/>
                </a:solidFill>
                <a:effectLst/>
                <a:latin typeface="Arial" charset="0"/>
              </a:rPr>
              <a:t>The following staff are working from home today:</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60000" b="0" i="0" u="none" strike="noStrike" cap="none" normalizeH="0" baseline="0">
                <a:ln>
                  <a:noFill/>
                </a:ln>
                <a:solidFill>
                  <a:schemeClr val="tx1"/>
                </a:solidFill>
                <a:effectLst/>
                <a:latin typeface="Arial" charset="0"/>
              </a:rPr>
              <a:t>·         Keith Diaz</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60000" b="0" i="0" u="none" strike="noStrike" cap="none" normalizeH="0" baseline="0">
                <a:ln>
                  <a:noFill/>
                </a:ln>
                <a:solidFill>
                  <a:schemeClr val="tx1"/>
                </a:solidFill>
                <a:effectLst/>
                <a:latin typeface="Arial" charset="0"/>
              </a:rPr>
              <a:t>·         Louise Falzon (Monday and Tuesday)</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60000" b="0" i="0" u="none" strike="noStrike" cap="none" normalizeH="0" baseline="0">
                <a:ln>
                  <a:noFill/>
                </a:ln>
                <a:solidFill>
                  <a:schemeClr val="tx1"/>
                </a:solidFill>
                <a:effectLst/>
                <a:latin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60000" b="0" i="0" u="none" strike="noStrike" cap="none" normalizeH="0" baseline="0">
                <a:ln>
                  <a:noFill/>
                </a:ln>
                <a:solidFill>
                  <a:schemeClr val="tx1"/>
                </a:solidFill>
                <a:effectLst/>
                <a:latin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60000" b="0" i="0" u="none" strike="noStrike" cap="none" normalizeH="0" baseline="0">
                <a:ln>
                  <a:noFill/>
                </a:ln>
                <a:solidFill>
                  <a:schemeClr val="tx1"/>
                </a:solidFill>
                <a:effectLst/>
                <a:latin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60000" b="0" i="0" u="none" strike="noStrike" cap="none" normalizeH="0" baseline="0">
                <a:ln>
                  <a:noFill/>
                </a:ln>
                <a:solidFill>
                  <a:schemeClr val="tx1"/>
                </a:solidFill>
                <a:effectLst/>
                <a:latin typeface="Arial" charset="0"/>
              </a:rPr>
              <a:t>Please forward any updates that I have missed.  Thanks!</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60000" b="0" i="0" u="none" strike="noStrike" cap="none" normalizeH="0" baseline="0">
                <a:ln>
                  <a:noFill/>
                </a:ln>
                <a:solidFill>
                  <a:schemeClr val="tx1"/>
                </a:solidFill>
                <a:effectLst/>
                <a:latin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60000" b="0" i="0" u="none" strike="noStrike" cap="none" normalizeH="0" baseline="0">
                <a:ln>
                  <a:noFill/>
                </a:ln>
                <a:solidFill>
                  <a:schemeClr val="tx1"/>
                </a:solidFill>
                <a:effectLst/>
                <a:latin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60000" b="0" i="0" u="none" strike="noStrike" cap="none" normalizeH="0" baseline="0">
                <a:ln>
                  <a:noFill/>
                </a:ln>
                <a:solidFill>
                  <a:schemeClr val="tx1"/>
                </a:solidFill>
                <a:effectLst/>
                <a:latin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60000" b="0" i="0" u="none" strike="noStrike" cap="none" normalizeH="0" baseline="0">
                <a:ln>
                  <a:noFill/>
                </a:ln>
                <a:solidFill>
                  <a:schemeClr val="tx1"/>
                </a:solidFill>
                <a:effectLst/>
                <a:latin typeface="Arial" charset="0"/>
              </a:rPr>
              <a:t>Joan Duer-Hefele, RN, MA, CCRC</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60000" b="0" i="0" u="none" strike="noStrike" cap="none" normalizeH="0" baseline="0">
                <a:ln>
                  <a:noFill/>
                </a:ln>
                <a:solidFill>
                  <a:schemeClr val="tx1"/>
                </a:solidFill>
                <a:effectLst/>
                <a:latin typeface="Arial" charset="0"/>
              </a:rPr>
              <a:t>Director of Operations</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60000" b="0" i="0" u="none" strike="noStrike" cap="none" normalizeH="0" baseline="0">
                <a:ln>
                  <a:noFill/>
                </a:ln>
                <a:solidFill>
                  <a:schemeClr val="tx1"/>
                </a:solidFill>
                <a:effectLst/>
                <a:latin typeface="Arial" charset="0"/>
              </a:rPr>
              <a:t>Center for Behavioral Cardiovascular Health</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60000" b="0" i="0" u="none" strike="noStrike" cap="none" normalizeH="0" baseline="0">
                <a:ln>
                  <a:noFill/>
                </a:ln>
                <a:solidFill>
                  <a:schemeClr val="tx1"/>
                </a:solidFill>
                <a:effectLst/>
                <a:latin typeface="Arial" charset="0"/>
              </a:rPr>
              <a:t>Columbia University</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60000" b="0" i="0" u="none" strike="noStrike" cap="none" normalizeH="0" baseline="0">
                <a:ln>
                  <a:noFill/>
                </a:ln>
                <a:solidFill>
                  <a:schemeClr val="tx1"/>
                </a:solidFill>
                <a:effectLst/>
                <a:latin typeface="Arial" charset="0"/>
              </a:rPr>
              <a:t>622 West 168</a:t>
            </a:r>
            <a:r>
              <a:rPr kumimoji="0" lang="x-none" altLang="x-none" sz="60000" b="0" i="0" u="none" strike="noStrike" cap="none" normalizeH="0" baseline="30000">
                <a:ln>
                  <a:noFill/>
                </a:ln>
                <a:solidFill>
                  <a:schemeClr val="tx1"/>
                </a:solidFill>
                <a:effectLst/>
                <a:latin typeface="Arial" charset="0"/>
              </a:rPr>
              <a:t>th</a:t>
            </a:r>
            <a:r>
              <a:rPr kumimoji="0" lang="x-none" altLang="x-none" sz="60000" b="0" i="0" u="none" strike="noStrike" cap="none" normalizeH="0" baseline="-2147483648">
                <a:ln>
                  <a:noFill/>
                </a:ln>
                <a:solidFill>
                  <a:schemeClr val="tx1"/>
                </a:solidFill>
                <a:effectLst/>
                <a:latin typeface="Arial" charset="0"/>
              </a:rPr>
              <a:t> </a:t>
            </a:r>
            <a:r>
              <a:rPr kumimoji="0" lang="x-none" altLang="x-none" sz="60000" b="0" i="0" u="none" strike="noStrike" cap="none" normalizeH="0" baseline="0">
                <a:ln>
                  <a:noFill/>
                </a:ln>
                <a:solidFill>
                  <a:schemeClr val="tx1"/>
                </a:solidFill>
                <a:effectLst/>
                <a:latin typeface="Arial" charset="0"/>
              </a:rPr>
              <a:t>Street, PH9-316</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60000" b="0" i="0" u="none" strike="noStrike" cap="none" normalizeH="0" baseline="0">
                <a:ln>
                  <a:noFill/>
                </a:ln>
                <a:solidFill>
                  <a:schemeClr val="tx1"/>
                </a:solidFill>
                <a:effectLst/>
                <a:latin typeface="Arial" charset="0"/>
              </a:rPr>
              <a:t>New York, NY 10032</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60000" b="0" i="0" u="none" strike="noStrike" cap="none" normalizeH="0" baseline="0">
                <a:ln>
                  <a:noFill/>
                </a:ln>
                <a:solidFill>
                  <a:schemeClr val="tx1"/>
                </a:solidFill>
                <a:effectLst/>
                <a:latin typeface="Arial" charset="0"/>
              </a:rPr>
              <a:t>212.342.4507</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60000" b="0" i="0" u="sng" strike="noStrike" cap="none" normalizeH="0" baseline="0">
                <a:ln>
                  <a:noFill/>
                </a:ln>
                <a:solidFill>
                  <a:srgbClr val="800080"/>
                </a:solidFill>
                <a:effectLst/>
                <a:latin typeface="Arial" charset="0"/>
                <a:hlinkClick r:id="rId2"/>
              </a:rPr>
              <a:t>jd2171@columbia.edu</a:t>
            </a:r>
            <a:endParaRPr kumimoji="0" lang="x-none" altLang="x-none" sz="60000" b="0" i="0" u="sng" strike="noStrike" cap="none" normalizeH="0" baseline="0">
              <a:ln>
                <a:noFill/>
              </a:ln>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60000" b="0" i="0" u="none" strike="noStrike" cap="none" normalizeH="0" baseline="0">
                <a:ln>
                  <a:noFill/>
                </a:ln>
                <a:solidFill>
                  <a:schemeClr val="tx1"/>
                </a:solidFill>
                <a:effectLst/>
                <a:latin typeface="Arial" charset="0"/>
              </a:rPr>
              <a:t> </a:t>
            </a:r>
          </a:p>
        </p:txBody>
      </p:sp>
      <p:pic>
        <p:nvPicPr>
          <p:cNvPr id="1026" name="Picture 2" descr="id:9EEC8856-0D62-48D1-9AE8-4969033FA57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8872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2742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BCH_Publications_2016_0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 y="571500"/>
            <a:ext cx="8762098" cy="5715000"/>
          </a:xfrm>
          <a:prstGeom prst="rect">
            <a:avLst/>
          </a:prstGeom>
        </p:spPr>
      </p:pic>
      <p:sp>
        <p:nvSpPr>
          <p:cNvPr id="3" name="TextBox 2"/>
          <p:cNvSpPr txBox="1"/>
          <p:nvPr/>
        </p:nvSpPr>
        <p:spPr>
          <a:xfrm>
            <a:off x="6650179" y="2691246"/>
            <a:ext cx="1808018" cy="430887"/>
          </a:xfrm>
          <a:prstGeom prst="rect">
            <a:avLst/>
          </a:prstGeom>
          <a:noFill/>
        </p:spPr>
        <p:txBody>
          <a:bodyPr wrap="square" rtlCol="0">
            <a:spAutoFit/>
          </a:bodyPr>
          <a:lstStyle/>
          <a:p>
            <a:r>
              <a:rPr lang="en-US" sz="1100" b="1" dirty="0">
                <a:solidFill>
                  <a:srgbClr val="C00000"/>
                </a:solidFill>
              </a:rPr>
              <a:t>51 published in journals with ≥5 Impact Factor </a:t>
            </a:r>
          </a:p>
        </p:txBody>
      </p:sp>
      <p:cxnSp>
        <p:nvCxnSpPr>
          <p:cNvPr id="6" name="Straight Connector 5"/>
          <p:cNvCxnSpPr/>
          <p:nvPr/>
        </p:nvCxnSpPr>
        <p:spPr>
          <a:xfrm>
            <a:off x="6958444" y="1870364"/>
            <a:ext cx="0" cy="852054"/>
          </a:xfrm>
          <a:prstGeom prst="line">
            <a:avLst/>
          </a:prstGeom>
          <a:ln>
            <a:solidFill>
              <a:srgbClr val="C00000"/>
            </a:solidFill>
            <a:prstDash val="dash"/>
            <a:tailEnd type="triangle" w="lg" len="med"/>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7554188" y="3117043"/>
            <a:ext cx="0" cy="640080"/>
          </a:xfrm>
          <a:prstGeom prst="line">
            <a:avLst/>
          </a:prstGeom>
          <a:ln>
            <a:solidFill>
              <a:srgbClr val="C00000"/>
            </a:solidFill>
            <a:prstDash val="dash"/>
            <a:tailEnd type="triangle" w="lg" len="med"/>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688278" y="3882746"/>
            <a:ext cx="1808018" cy="430887"/>
          </a:xfrm>
          <a:prstGeom prst="rect">
            <a:avLst/>
          </a:prstGeom>
          <a:noFill/>
        </p:spPr>
        <p:txBody>
          <a:bodyPr wrap="square" rtlCol="0">
            <a:spAutoFit/>
          </a:bodyPr>
          <a:lstStyle/>
          <a:p>
            <a:pPr algn="ctr"/>
            <a:r>
              <a:rPr lang="en-US" sz="1100" b="1" dirty="0">
                <a:solidFill>
                  <a:srgbClr val="C00000"/>
                </a:solidFill>
              </a:rPr>
              <a:t>JAMA, Circulation, JACC, Lancet Psychiatry</a:t>
            </a:r>
          </a:p>
        </p:txBody>
      </p:sp>
      <p:sp>
        <p:nvSpPr>
          <p:cNvPr id="9" name="TextBox 8"/>
          <p:cNvSpPr txBox="1"/>
          <p:nvPr/>
        </p:nvSpPr>
        <p:spPr>
          <a:xfrm>
            <a:off x="7197437" y="3731736"/>
            <a:ext cx="1808018" cy="261610"/>
          </a:xfrm>
          <a:prstGeom prst="rect">
            <a:avLst/>
          </a:prstGeom>
          <a:noFill/>
        </p:spPr>
        <p:txBody>
          <a:bodyPr wrap="square" rtlCol="0">
            <a:spAutoFit/>
          </a:bodyPr>
          <a:lstStyle/>
          <a:p>
            <a:r>
              <a:rPr lang="en-US" sz="1100" b="1" dirty="0">
                <a:solidFill>
                  <a:srgbClr val="C00000"/>
                </a:solidFill>
              </a:rPr>
              <a:t>Including…</a:t>
            </a:r>
          </a:p>
        </p:txBody>
      </p:sp>
      <p:cxnSp>
        <p:nvCxnSpPr>
          <p:cNvPr id="10" name="Straight Connector 9"/>
          <p:cNvCxnSpPr/>
          <p:nvPr/>
        </p:nvCxnSpPr>
        <p:spPr>
          <a:xfrm rot="10800000">
            <a:off x="6965370" y="1395142"/>
            <a:ext cx="0" cy="274320"/>
          </a:xfrm>
          <a:prstGeom prst="line">
            <a:avLst/>
          </a:prstGeom>
          <a:ln>
            <a:solidFill>
              <a:srgbClr val="C00000"/>
            </a:solidFill>
            <a:prstDash val="dash"/>
            <a:tailEnd type="triangle" w="lg"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06153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BB342D3F-0964-674F-886D-75E26F7BF682}" type="slidenum">
              <a:rPr lang="en-US" smtClean="0"/>
              <a:pPr/>
              <a:t>14</a:t>
            </a:fld>
            <a:endParaRPr lang="en-US"/>
          </a:p>
        </p:txBody>
      </p:sp>
      <p:sp>
        <p:nvSpPr>
          <p:cNvPr id="3" name="Rectangle 1"/>
          <p:cNvSpPr>
            <a:spLocks/>
          </p:cNvSpPr>
          <p:nvPr/>
        </p:nvSpPr>
        <p:spPr bwMode="auto">
          <a:xfrm>
            <a:off x="0" y="2982516"/>
            <a:ext cx="9144000" cy="892969"/>
          </a:xfrm>
          <a:prstGeom prst="rect">
            <a:avLst/>
          </a:prstGeom>
          <a:solidFill>
            <a:schemeClr val="tx1">
              <a:lumMod val="75000"/>
              <a:lumOff val="25000"/>
            </a:schemeClr>
          </a:solidFill>
          <a:ln>
            <a:noFill/>
          </a:ln>
          <a:extLst/>
        </p:spPr>
        <p:txBody>
          <a:bodyPr lIns="0" tIns="0" rIns="0" bIns="0"/>
          <a:lstStyle/>
          <a:p>
            <a:endParaRPr lang="en-US"/>
          </a:p>
        </p:txBody>
      </p:sp>
      <p:sp>
        <p:nvSpPr>
          <p:cNvPr id="4" name="Rectangle 2"/>
          <p:cNvSpPr>
            <a:spLocks/>
          </p:cNvSpPr>
          <p:nvPr/>
        </p:nvSpPr>
        <p:spPr bwMode="auto">
          <a:xfrm>
            <a:off x="0" y="1910954"/>
            <a:ext cx="9144000" cy="892969"/>
          </a:xfrm>
          <a:prstGeom prst="rect">
            <a:avLst/>
          </a:prstGeom>
          <a:solidFill>
            <a:schemeClr val="accent6"/>
          </a:solidFill>
          <a:ln>
            <a:noFill/>
          </a:ln>
          <a:extLst/>
        </p:spPr>
        <p:txBody>
          <a:bodyPr lIns="0" tIns="0" rIns="0" bIns="0"/>
          <a:lstStyle/>
          <a:p>
            <a:endParaRPr lang="en-US">
              <a:solidFill>
                <a:schemeClr val="bg1"/>
              </a:solidFill>
            </a:endParaRPr>
          </a:p>
        </p:txBody>
      </p:sp>
      <p:sp>
        <p:nvSpPr>
          <p:cNvPr id="5" name="Rectangle 3"/>
          <p:cNvSpPr>
            <a:spLocks/>
          </p:cNvSpPr>
          <p:nvPr/>
        </p:nvSpPr>
        <p:spPr bwMode="auto">
          <a:xfrm>
            <a:off x="0" y="4054079"/>
            <a:ext cx="9144000" cy="892969"/>
          </a:xfrm>
          <a:prstGeom prst="rect">
            <a:avLst/>
          </a:prstGeom>
          <a:solidFill>
            <a:srgbClr val="404040"/>
          </a:solidFill>
          <a:ln>
            <a:noFill/>
          </a:ln>
          <a:extLst/>
        </p:spPr>
        <p:txBody>
          <a:bodyPr lIns="0" tIns="0" rIns="0" bIns="0"/>
          <a:lstStyle/>
          <a:p>
            <a:endParaRPr lang="en-US"/>
          </a:p>
        </p:txBody>
      </p:sp>
      <p:sp>
        <p:nvSpPr>
          <p:cNvPr id="6" name="Rectangle 4"/>
          <p:cNvSpPr>
            <a:spLocks/>
          </p:cNvSpPr>
          <p:nvPr/>
        </p:nvSpPr>
        <p:spPr bwMode="auto">
          <a:xfrm>
            <a:off x="178594" y="1942207"/>
            <a:ext cx="8429625" cy="82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3000" b="1" dirty="0" smtClean="0">
                <a:solidFill>
                  <a:schemeClr val="bg1"/>
                </a:solidFill>
                <a:latin typeface="+mj-lt"/>
                <a:ea typeface="ＭＳ Ｐゴシック" charset="0"/>
                <a:cs typeface="Helvetica Neue Bold Condensed"/>
              </a:rPr>
              <a:t>Readmissions</a:t>
            </a:r>
            <a:endParaRPr lang="en-US" sz="3000" b="1" dirty="0">
              <a:solidFill>
                <a:schemeClr val="bg1"/>
              </a:solidFill>
              <a:latin typeface="+mj-lt"/>
              <a:ea typeface="ＭＳ Ｐゴシック" charset="0"/>
              <a:cs typeface="Helvetica Neue Bold Condensed"/>
            </a:endParaRPr>
          </a:p>
          <a:p>
            <a:pPr algn="l"/>
            <a:endParaRPr lang="en-US" sz="2100" dirty="0">
              <a:solidFill>
                <a:schemeClr val="bg1"/>
              </a:solidFill>
              <a:ea typeface="ＭＳ Ｐゴシック" charset="0"/>
              <a:cs typeface="Helvetica Neue Light"/>
              <a:sym typeface="Baskerville" charset="0"/>
            </a:endParaRPr>
          </a:p>
        </p:txBody>
      </p:sp>
      <p:sp>
        <p:nvSpPr>
          <p:cNvPr id="7" name="Rectangle 5"/>
          <p:cNvSpPr>
            <a:spLocks/>
          </p:cNvSpPr>
          <p:nvPr/>
        </p:nvSpPr>
        <p:spPr bwMode="auto">
          <a:xfrm>
            <a:off x="178594" y="3013770"/>
            <a:ext cx="8429625" cy="82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3000" b="1" dirty="0" smtClean="0">
                <a:solidFill>
                  <a:schemeClr val="bg1"/>
                </a:solidFill>
                <a:latin typeface="+mj-lt"/>
                <a:ea typeface="ＭＳ Ｐゴシック" charset="0"/>
                <a:cs typeface="Helvetica Neue Bold Condensed"/>
              </a:rPr>
              <a:t>Behavior</a:t>
            </a:r>
            <a:endParaRPr lang="en-US" sz="3000" b="1" dirty="0">
              <a:solidFill>
                <a:schemeClr val="bg1"/>
              </a:solidFill>
              <a:latin typeface="+mj-lt"/>
              <a:ea typeface="ＭＳ Ｐゴシック" charset="0"/>
              <a:cs typeface="Helvetica Neue Bold Condensed"/>
            </a:endParaRPr>
          </a:p>
          <a:p>
            <a:pPr algn="l"/>
            <a:r>
              <a:rPr lang="en-US" sz="2100" dirty="0" smtClean="0">
                <a:solidFill>
                  <a:schemeClr val="bg1"/>
                </a:solidFill>
                <a:ea typeface="ＭＳ Ｐゴシック" charset="0"/>
                <a:cs typeface="Helvetica Neue Light"/>
                <a:sym typeface="Baskerville" charset="0"/>
              </a:rPr>
              <a:t>Patient, provider and system behavior</a:t>
            </a:r>
            <a:endParaRPr lang="en-US" sz="2100" dirty="0">
              <a:solidFill>
                <a:schemeClr val="bg1"/>
              </a:solidFill>
              <a:ea typeface="ＭＳ Ｐゴシック" charset="0"/>
              <a:cs typeface="Helvetica Neue Light"/>
              <a:sym typeface="Baskerville" charset="0"/>
            </a:endParaRPr>
          </a:p>
        </p:txBody>
      </p:sp>
      <p:sp>
        <p:nvSpPr>
          <p:cNvPr id="8" name="Rectangle 6"/>
          <p:cNvSpPr>
            <a:spLocks/>
          </p:cNvSpPr>
          <p:nvPr/>
        </p:nvSpPr>
        <p:spPr bwMode="auto">
          <a:xfrm>
            <a:off x="178594" y="4085332"/>
            <a:ext cx="8429625" cy="82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3000" b="1" dirty="0" smtClean="0">
                <a:solidFill>
                  <a:schemeClr val="bg1"/>
                </a:solidFill>
                <a:latin typeface="+mj-lt"/>
                <a:ea typeface="ＭＳ Ｐゴシック" charset="0"/>
                <a:cs typeface="Helvetica Neue Bold Condensed"/>
              </a:rPr>
              <a:t>Creativity</a:t>
            </a:r>
            <a:endParaRPr lang="en-US" sz="3000" b="1" dirty="0">
              <a:solidFill>
                <a:schemeClr val="bg1"/>
              </a:solidFill>
              <a:latin typeface="+mj-lt"/>
              <a:ea typeface="ＭＳ Ｐゴシック" charset="0"/>
              <a:cs typeface="Helvetica Neue Bold Condensed"/>
            </a:endParaRPr>
          </a:p>
          <a:p>
            <a:pPr algn="l"/>
            <a:r>
              <a:rPr lang="en-US" sz="2100" dirty="0" smtClean="0">
                <a:solidFill>
                  <a:schemeClr val="bg1"/>
                </a:solidFill>
                <a:ea typeface="ＭＳ Ｐゴシック" charset="0"/>
                <a:cs typeface="Helvetica Neue Light"/>
                <a:sym typeface="Baskerville" charset="0"/>
              </a:rPr>
              <a:t>How creativity science can help</a:t>
            </a:r>
            <a:endParaRPr lang="en-US" sz="2100" dirty="0">
              <a:solidFill>
                <a:schemeClr val="bg1"/>
              </a:solidFill>
              <a:ea typeface="ＭＳ Ｐゴシック" charset="0"/>
              <a:cs typeface="Helvetica Neue Light"/>
              <a:sym typeface="Baskerville" charset="0"/>
            </a:endParaRPr>
          </a:p>
        </p:txBody>
      </p:sp>
      <p:sp>
        <p:nvSpPr>
          <p:cNvPr id="9" name="Rectangle 7"/>
          <p:cNvSpPr>
            <a:spLocks/>
          </p:cNvSpPr>
          <p:nvPr/>
        </p:nvSpPr>
        <p:spPr bwMode="auto">
          <a:xfrm>
            <a:off x="8639996" y="2006725"/>
            <a:ext cx="32094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alpha val="50000"/>
                  </a:srgbClr>
                </a:solidFill>
                <a:miter lim="800000"/>
                <a:headEnd type="none" w="med" len="med"/>
                <a:tailEnd type="none" w="med" len="med"/>
              </a14:hiddenLine>
            </a:ext>
          </a:extLst>
        </p:spPr>
        <p:txBody>
          <a:bodyPr wrap="none" lIns="0" tIns="0" rIns="0" bIns="0" anchor="ctr">
            <a:spAutoFit/>
          </a:bodyPr>
          <a:lstStyle/>
          <a:p>
            <a:pPr algn="r"/>
            <a:r>
              <a:rPr lang="en-US" sz="4500" b="1" dirty="0">
                <a:solidFill>
                  <a:schemeClr val="bg1"/>
                </a:solidFill>
                <a:latin typeface="+mj-lt"/>
                <a:ea typeface="ＭＳ Ｐゴシック" charset="0"/>
                <a:cs typeface="Helvetica Neue"/>
              </a:rPr>
              <a:t>1</a:t>
            </a:r>
          </a:p>
        </p:txBody>
      </p:sp>
      <p:sp>
        <p:nvSpPr>
          <p:cNvPr id="10" name="Rectangle 8"/>
          <p:cNvSpPr>
            <a:spLocks/>
          </p:cNvSpPr>
          <p:nvPr/>
        </p:nvSpPr>
        <p:spPr bwMode="auto">
          <a:xfrm>
            <a:off x="8641112" y="3082753"/>
            <a:ext cx="32094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alpha val="50000"/>
                  </a:srgbClr>
                </a:solidFill>
                <a:miter lim="800000"/>
                <a:headEnd type="none" w="med" len="med"/>
                <a:tailEnd type="none" w="med" len="med"/>
              </a14:hiddenLine>
            </a:ext>
          </a:extLst>
        </p:spPr>
        <p:txBody>
          <a:bodyPr wrap="none" lIns="0" tIns="0" rIns="0" bIns="0" anchor="ctr">
            <a:spAutoFit/>
          </a:bodyPr>
          <a:lstStyle/>
          <a:p>
            <a:pPr algn="r"/>
            <a:r>
              <a:rPr lang="en-US" sz="4500" b="1" dirty="0">
                <a:solidFill>
                  <a:schemeClr val="bg1"/>
                </a:solidFill>
                <a:latin typeface="+mj-lt"/>
                <a:ea typeface="ＭＳ Ｐゴシック" charset="0"/>
                <a:cs typeface="Helvetica Neue"/>
              </a:rPr>
              <a:t>2</a:t>
            </a:r>
          </a:p>
        </p:txBody>
      </p:sp>
      <p:sp>
        <p:nvSpPr>
          <p:cNvPr id="11" name="Rectangle 9"/>
          <p:cNvSpPr>
            <a:spLocks/>
          </p:cNvSpPr>
          <p:nvPr/>
        </p:nvSpPr>
        <p:spPr bwMode="auto">
          <a:xfrm>
            <a:off x="8641112" y="4154315"/>
            <a:ext cx="32094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alpha val="50000"/>
                  </a:srgbClr>
                </a:solidFill>
                <a:miter lim="800000"/>
                <a:headEnd type="none" w="med" len="med"/>
                <a:tailEnd type="none" w="med" len="med"/>
              </a14:hiddenLine>
            </a:ext>
          </a:extLst>
        </p:spPr>
        <p:txBody>
          <a:bodyPr wrap="none" lIns="0" tIns="0" rIns="0" bIns="0" anchor="ctr">
            <a:spAutoFit/>
          </a:bodyPr>
          <a:lstStyle/>
          <a:p>
            <a:pPr algn="r"/>
            <a:r>
              <a:rPr lang="en-US" sz="4500" b="1" dirty="0">
                <a:solidFill>
                  <a:schemeClr val="bg1"/>
                </a:solidFill>
                <a:latin typeface="+mj-lt"/>
                <a:ea typeface="ＭＳ Ｐゴシック" charset="0"/>
                <a:cs typeface="Helvetica Neue"/>
              </a:rPr>
              <a:t>3</a:t>
            </a:r>
          </a:p>
        </p:txBody>
      </p:sp>
    </p:spTree>
    <p:extLst>
      <p:ext uri="{BB962C8B-B14F-4D97-AF65-F5344CB8AC3E}">
        <p14:creationId xmlns:p14="http://schemas.microsoft.com/office/powerpoint/2010/main" val="3170487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Readmissions</a:t>
            </a:r>
            <a:endParaRPr lang="en-US" dirty="0"/>
          </a:p>
        </p:txBody>
      </p:sp>
      <p:pic>
        <p:nvPicPr>
          <p:cNvPr id="6" name="Content Placeholder 5"/>
          <p:cNvPicPr>
            <a:picLocks noGrp="1" noChangeAspect="1"/>
          </p:cNvPicPr>
          <p:nvPr>
            <p:ph idx="1"/>
          </p:nvPr>
        </p:nvPicPr>
        <p:blipFill>
          <a:blip r:embed="rId3"/>
          <a:srcRect l="4359" r="4359"/>
          <a:stretch>
            <a:fillRect/>
          </a:stretch>
        </p:blipFill>
        <p:spPr>
          <a:xfrm>
            <a:off x="406251" y="1281029"/>
            <a:ext cx="8523438" cy="4764116"/>
          </a:xfrm>
        </p:spPr>
      </p:pic>
      <p:sp>
        <p:nvSpPr>
          <p:cNvPr id="4" name="Slide Number Placeholder 3"/>
          <p:cNvSpPr>
            <a:spLocks noGrp="1"/>
          </p:cNvSpPr>
          <p:nvPr>
            <p:ph type="sldNum" sz="quarter" idx="10"/>
          </p:nvPr>
        </p:nvSpPr>
        <p:spPr/>
        <p:txBody>
          <a:bodyPr/>
          <a:lstStyle/>
          <a:p>
            <a:fld id="{69233210-FD1D-4643-A408-4B2BDEE02D8B}" type="slidenum">
              <a:rPr lang="en-US" smtClean="0"/>
              <a:pPr/>
              <a:t>15</a:t>
            </a:fld>
            <a:endParaRPr lang="en-US"/>
          </a:p>
        </p:txBody>
      </p:sp>
      <p:sp>
        <p:nvSpPr>
          <p:cNvPr id="5" name="Text Placeholder 4"/>
          <p:cNvSpPr>
            <a:spLocks noGrp="1"/>
          </p:cNvSpPr>
          <p:nvPr>
            <p:ph type="body" sz="quarter" idx="11"/>
          </p:nvPr>
        </p:nvSpPr>
        <p:spPr/>
        <p:txBody>
          <a:bodyPr/>
          <a:lstStyle/>
          <a:p>
            <a:r>
              <a:rPr lang="en-US" dirty="0" smtClean="0"/>
              <a:t>What is old is new</a:t>
            </a:r>
            <a:endParaRPr lang="en-US" dirty="0"/>
          </a:p>
        </p:txBody>
      </p:sp>
      <p:sp>
        <p:nvSpPr>
          <p:cNvPr id="7" name="TextBox 6"/>
          <p:cNvSpPr txBox="1"/>
          <p:nvPr/>
        </p:nvSpPr>
        <p:spPr>
          <a:xfrm>
            <a:off x="3695984" y="1305359"/>
            <a:ext cx="5070619" cy="461665"/>
          </a:xfrm>
          <a:prstGeom prst="rect">
            <a:avLst/>
          </a:prstGeom>
          <a:noFill/>
        </p:spPr>
        <p:txBody>
          <a:bodyPr wrap="none" rtlCol="0">
            <a:spAutoFit/>
          </a:bodyPr>
          <a:lstStyle/>
          <a:p>
            <a:r>
              <a:rPr lang="en-US" sz="2400" b="1" i="1" dirty="0" smtClean="0"/>
              <a:t>American Journal of Psychiatry</a:t>
            </a:r>
            <a:r>
              <a:rPr lang="en-US" sz="2400" b="1" dirty="0" smtClean="0"/>
              <a:t>, 1956</a:t>
            </a:r>
            <a:endParaRPr lang="en-US" sz="2400" b="1" dirty="0"/>
          </a:p>
        </p:txBody>
      </p:sp>
    </p:spTree>
    <p:extLst>
      <p:ext uri="{BB962C8B-B14F-4D97-AF65-F5344CB8AC3E}">
        <p14:creationId xmlns:p14="http://schemas.microsoft.com/office/powerpoint/2010/main" val="420638404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Readmissions</a:t>
            </a:r>
            <a:endParaRPr lang="en-US" dirty="0"/>
          </a:p>
        </p:txBody>
      </p:sp>
      <p:sp>
        <p:nvSpPr>
          <p:cNvPr id="3" name="Content Placeholder 2"/>
          <p:cNvSpPr>
            <a:spLocks noGrp="1"/>
          </p:cNvSpPr>
          <p:nvPr>
            <p:ph idx="1"/>
          </p:nvPr>
        </p:nvSpPr>
        <p:spPr/>
        <p:txBody>
          <a:bodyPr/>
          <a:lstStyle/>
          <a:p>
            <a:r>
              <a:rPr lang="en-US" dirty="0" smtClean="0"/>
              <a:t>In 2000s, recognition that many Medicare patients are readmitted early after discharge</a:t>
            </a:r>
          </a:p>
          <a:p>
            <a:pPr lvl="1"/>
            <a:r>
              <a:rPr lang="en-US" dirty="0" smtClean="0"/>
              <a:t>15-20% of Medicare patients readmitted within 30 days</a:t>
            </a:r>
          </a:p>
          <a:p>
            <a:pPr lvl="1"/>
            <a:r>
              <a:rPr lang="en-US" dirty="0" smtClean="0"/>
              <a:t>Thought to be a marker for quality of care, e.g., gaps in transition of care, poor medication reconciliation</a:t>
            </a:r>
          </a:p>
          <a:p>
            <a:pPr lvl="1"/>
            <a:r>
              <a:rPr lang="en-US" dirty="0" smtClean="0"/>
              <a:t>Considerable geographic variation and associated cost</a:t>
            </a:r>
          </a:p>
          <a:p>
            <a:r>
              <a:rPr lang="en-US" dirty="0" smtClean="0"/>
              <a:t>As part of the Affordable Care Act, CMS began penalizing hospitals with high 30-day readmission rates in FY2013</a:t>
            </a:r>
          </a:p>
          <a:p>
            <a:endParaRPr lang="en-US" dirty="0" smtClean="0"/>
          </a:p>
        </p:txBody>
      </p:sp>
      <p:sp>
        <p:nvSpPr>
          <p:cNvPr id="4" name="Slide Number Placeholder 3"/>
          <p:cNvSpPr>
            <a:spLocks noGrp="1"/>
          </p:cNvSpPr>
          <p:nvPr>
            <p:ph type="sldNum" sz="quarter" idx="10"/>
          </p:nvPr>
        </p:nvSpPr>
        <p:spPr/>
        <p:txBody>
          <a:bodyPr/>
          <a:lstStyle/>
          <a:p>
            <a:fld id="{69233210-FD1D-4643-A408-4B2BDEE02D8B}" type="slidenum">
              <a:rPr lang="en-US" smtClean="0"/>
              <a:pPr/>
              <a:t>16</a:t>
            </a:fld>
            <a:endParaRPr lang="en-US"/>
          </a:p>
        </p:txBody>
      </p:sp>
      <p:sp>
        <p:nvSpPr>
          <p:cNvPr id="5" name="Text Placeholder 4"/>
          <p:cNvSpPr>
            <a:spLocks noGrp="1"/>
          </p:cNvSpPr>
          <p:nvPr>
            <p:ph type="body" sz="quarter" idx="11"/>
          </p:nvPr>
        </p:nvSpPr>
        <p:spPr/>
        <p:txBody>
          <a:bodyPr/>
          <a:lstStyle/>
          <a:p>
            <a:r>
              <a:rPr lang="en-US" dirty="0" smtClean="0"/>
              <a:t>Affordable Care Act, Penalties, and Incentives</a:t>
            </a:r>
            <a:endParaRPr lang="en-US" dirty="0"/>
          </a:p>
        </p:txBody>
      </p:sp>
    </p:spTree>
    <p:extLst>
      <p:ext uri="{BB962C8B-B14F-4D97-AF65-F5344CB8AC3E}">
        <p14:creationId xmlns:p14="http://schemas.microsoft.com/office/powerpoint/2010/main" val="3814888670"/>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0422" y="6257085"/>
            <a:ext cx="2529897" cy="3781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626" y="1012732"/>
            <a:ext cx="7016750" cy="48283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5" name="AutoShape 3"/>
          <p:cNvSpPr>
            <a:spLocks noChangeArrowheads="1"/>
          </p:cNvSpPr>
          <p:nvPr/>
        </p:nvSpPr>
        <p:spPr bwMode="auto">
          <a:xfrm>
            <a:off x="415637" y="161085"/>
            <a:ext cx="8312727" cy="645739"/>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nchorCtr="1"/>
          <a:lstStyle/>
          <a:p>
            <a:pPr algn="ctr">
              <a:lnSpc>
                <a:spcPct val="97000"/>
              </a:lnSpc>
              <a:tabLst>
                <a:tab pos="649628" algn="l"/>
                <a:tab pos="1299256" algn="l"/>
                <a:tab pos="1948884" algn="l"/>
                <a:tab pos="2598511" algn="l"/>
                <a:tab pos="3248139" algn="l"/>
                <a:tab pos="3897767" algn="l"/>
                <a:tab pos="4547395" algn="l"/>
                <a:tab pos="5197023" algn="l"/>
                <a:tab pos="5846651" algn="l"/>
                <a:tab pos="6496279" algn="l"/>
                <a:tab pos="7145906" algn="l"/>
                <a:tab pos="7795534" algn="l"/>
              </a:tabLst>
            </a:pPr>
            <a:r>
              <a:rPr lang="en-US" sz="1400" b="1">
                <a:solidFill>
                  <a:srgbClr val="FFFFFF"/>
                </a:solidFill>
                <a:cs typeface="Arial Unicode MS" charset="0"/>
              </a:rPr>
              <a:t>Rates of Rehospitalization within 30 Days after Hospital Discharge.</a:t>
            </a:r>
          </a:p>
        </p:txBody>
      </p:sp>
      <p:sp>
        <p:nvSpPr>
          <p:cNvPr id="3076" name="Rectangle 4"/>
          <p:cNvSpPr>
            <a:spLocks noGrp="1" noChangeArrowheads="1"/>
          </p:cNvSpPr>
          <p:nvPr>
            <p:ph type="title"/>
          </p:nvPr>
        </p:nvSpPr>
        <p:spPr bwMode="auto">
          <a:xfrm>
            <a:off x="1063626" y="6013357"/>
            <a:ext cx="5400386" cy="32076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12211" rIns="0" bIns="0" numCol="1" anchor="ctr" anchorCtr="0" compatLnSpc="1">
            <a:prstTxWarp prst="textNoShape">
              <a:avLst/>
            </a:prstTxWarp>
          </a:bodyPr>
          <a:lstStyle/>
          <a:p>
            <a:pPr>
              <a:tabLst>
                <a:tab pos="649628" algn="l"/>
                <a:tab pos="1299256" algn="l"/>
                <a:tab pos="1948884" algn="l"/>
                <a:tab pos="2598511" algn="l"/>
                <a:tab pos="3248139" algn="l"/>
                <a:tab pos="3897767" algn="l"/>
                <a:tab pos="4547395" algn="l"/>
                <a:tab pos="5197023" algn="l"/>
              </a:tabLst>
            </a:pPr>
            <a:r>
              <a:rPr lang="en-US" sz="1100">
                <a:cs typeface="Arial Unicode MS" charset="0"/>
              </a:rPr>
              <a:t>Jencks SF et al. N Engl J Med 2009;360:1418-1428.</a:t>
            </a:r>
          </a:p>
        </p:txBody>
      </p:sp>
      <p:sp>
        <p:nvSpPr>
          <p:cNvPr id="10" name="Title 1"/>
          <p:cNvSpPr txBox="1">
            <a:spLocks/>
          </p:cNvSpPr>
          <p:nvPr/>
        </p:nvSpPr>
        <p:spPr bwMode="auto">
          <a:xfrm>
            <a:off x="178595" y="178595"/>
            <a:ext cx="8786813" cy="625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l" rtl="0" fontAlgn="base">
              <a:spcBef>
                <a:spcPct val="0"/>
              </a:spcBef>
              <a:spcAft>
                <a:spcPct val="0"/>
              </a:spcAft>
              <a:defRPr sz="4200" b="1" i="0">
                <a:solidFill>
                  <a:schemeClr val="tx1"/>
                </a:solidFill>
                <a:latin typeface="+mj-lt"/>
                <a:ea typeface="+mj-ea"/>
                <a:cs typeface="Helvetica Neue"/>
                <a:sym typeface="Helvetica Neue Bold Condensed" charset="0"/>
              </a:defRPr>
            </a:lvl1pPr>
            <a:lvl2pPr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2pPr>
            <a:lvl3pPr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3pPr>
            <a:lvl4pPr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4pPr>
            <a:lvl5pPr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5pPr>
            <a:lvl6pPr marL="321377"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6pPr>
            <a:lvl7pPr marL="642757"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7pPr>
            <a:lvl8pPr marL="964134"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8pPr>
            <a:lvl9pPr marL="1285513"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9pPr>
          </a:lstStyle>
          <a:p>
            <a:r>
              <a:rPr lang="en-US" sz="2800" dirty="0" smtClean="0"/>
              <a:t>Geographic Variations for Rates of Readmissions</a:t>
            </a:r>
          </a:p>
        </p:txBody>
      </p:sp>
    </p:spTree>
    <p:extLst>
      <p:ext uri="{BB962C8B-B14F-4D97-AF65-F5344CB8AC3E}">
        <p14:creationId xmlns:p14="http://schemas.microsoft.com/office/powerpoint/2010/main" val="6737304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Readmissions</a:t>
            </a:r>
            <a:endParaRPr lang="en-US" dirty="0"/>
          </a:p>
        </p:txBody>
      </p:sp>
      <p:sp>
        <p:nvSpPr>
          <p:cNvPr id="4" name="Slide Number Placeholder 3"/>
          <p:cNvSpPr>
            <a:spLocks noGrp="1"/>
          </p:cNvSpPr>
          <p:nvPr>
            <p:ph type="sldNum" sz="quarter" idx="10"/>
          </p:nvPr>
        </p:nvSpPr>
        <p:spPr/>
        <p:txBody>
          <a:bodyPr/>
          <a:lstStyle/>
          <a:p>
            <a:fld id="{69233210-FD1D-4643-A408-4B2BDEE02D8B}" type="slidenum">
              <a:rPr lang="en-US" smtClean="0"/>
              <a:pPr/>
              <a:t>18</a:t>
            </a:fld>
            <a:endParaRPr lang="en-US"/>
          </a:p>
        </p:txBody>
      </p:sp>
      <p:sp>
        <p:nvSpPr>
          <p:cNvPr id="5" name="Text Placeholder 4"/>
          <p:cNvSpPr>
            <a:spLocks noGrp="1"/>
          </p:cNvSpPr>
          <p:nvPr>
            <p:ph type="body" sz="quarter" idx="11"/>
          </p:nvPr>
        </p:nvSpPr>
        <p:spPr/>
        <p:txBody>
          <a:bodyPr/>
          <a:lstStyle/>
          <a:p>
            <a:r>
              <a:rPr lang="en-US" dirty="0" smtClean="0"/>
              <a:t>2014 CMS penalties</a:t>
            </a:r>
            <a:endParaRPr lang="en-US" dirty="0"/>
          </a:p>
        </p:txBody>
      </p:sp>
      <p:pic>
        <p:nvPicPr>
          <p:cNvPr id="6" name="Picture 5"/>
          <p:cNvPicPr>
            <a:picLocks noChangeAspect="1"/>
          </p:cNvPicPr>
          <p:nvPr/>
        </p:nvPicPr>
        <p:blipFill>
          <a:blip r:embed="rId3"/>
          <a:stretch>
            <a:fillRect/>
          </a:stretch>
        </p:blipFill>
        <p:spPr>
          <a:xfrm>
            <a:off x="2935004" y="1524829"/>
            <a:ext cx="3638719" cy="4851624"/>
          </a:xfrm>
          <a:prstGeom prst="rect">
            <a:avLst/>
          </a:prstGeom>
        </p:spPr>
      </p:pic>
    </p:spTree>
    <p:extLst>
      <p:ext uri="{BB962C8B-B14F-4D97-AF65-F5344CB8AC3E}">
        <p14:creationId xmlns:p14="http://schemas.microsoft.com/office/powerpoint/2010/main" val="2838210976"/>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Readmissions</a:t>
            </a:r>
            <a:endParaRPr lang="en-US" dirty="0"/>
          </a:p>
        </p:txBody>
      </p:sp>
      <p:sp>
        <p:nvSpPr>
          <p:cNvPr id="3" name="Content Placeholder 2"/>
          <p:cNvSpPr>
            <a:spLocks noGrp="1"/>
          </p:cNvSpPr>
          <p:nvPr>
            <p:ph idx="1"/>
          </p:nvPr>
        </p:nvSpPr>
        <p:spPr/>
        <p:txBody>
          <a:bodyPr/>
          <a:lstStyle/>
          <a:p>
            <a:r>
              <a:rPr lang="en-US" dirty="0" smtClean="0"/>
              <a:t>Preventable versus necessary readmissions</a:t>
            </a:r>
          </a:p>
          <a:p>
            <a:pPr lvl="1"/>
            <a:r>
              <a:rPr lang="en-US" dirty="0" smtClean="0"/>
              <a:t>Reasons for readmissions unclear / heterogeneous</a:t>
            </a:r>
          </a:p>
          <a:p>
            <a:pPr lvl="2"/>
            <a:r>
              <a:rPr lang="en-US" dirty="0" smtClean="0"/>
              <a:t>Limits of administrative data</a:t>
            </a:r>
          </a:p>
          <a:p>
            <a:r>
              <a:rPr lang="en-US" dirty="0" smtClean="0"/>
              <a:t>How to identify patients at risk for readmissions?</a:t>
            </a:r>
            <a:endParaRPr lang="en-US" dirty="0"/>
          </a:p>
          <a:p>
            <a:pPr lvl="1"/>
            <a:r>
              <a:rPr lang="en-US" dirty="0" smtClean="0"/>
              <a:t>What to intervene on, in whom, and when?</a:t>
            </a:r>
          </a:p>
          <a:p>
            <a:pPr lvl="1"/>
            <a:r>
              <a:rPr lang="en-US" sz="2800" b="1" dirty="0">
                <a:solidFill>
                  <a:schemeClr val="tx1"/>
                </a:solidFill>
                <a:latin typeface="+mj-lt"/>
                <a:ea typeface="+mn-ea"/>
                <a:cs typeface="Helvetica Neue"/>
                <a:sym typeface="Helvetica Neue Bold Condensed" charset="0"/>
              </a:rPr>
              <a:t>Factors at the level of patient, </a:t>
            </a:r>
            <a:r>
              <a:rPr lang="en-US" sz="2800" b="1" dirty="0" smtClean="0">
                <a:solidFill>
                  <a:schemeClr val="tx1"/>
                </a:solidFill>
                <a:latin typeface="+mj-lt"/>
                <a:ea typeface="+mn-ea"/>
                <a:cs typeface="Helvetica Neue"/>
                <a:sym typeface="Helvetica Neue Bold Condensed" charset="0"/>
              </a:rPr>
              <a:t>hospitals</a:t>
            </a:r>
            <a:r>
              <a:rPr lang="en-US" sz="2800" b="1" dirty="0">
                <a:solidFill>
                  <a:schemeClr val="tx1"/>
                </a:solidFill>
                <a:latin typeface="+mj-lt"/>
                <a:ea typeface="+mn-ea"/>
                <a:cs typeface="Helvetica Neue"/>
                <a:sym typeface="Helvetica Neue Bold Condensed" charset="0"/>
              </a:rPr>
              <a:t>, and provider, can all lead to readmissions</a:t>
            </a:r>
          </a:p>
          <a:p>
            <a:pPr lvl="2"/>
            <a:r>
              <a:rPr lang="en-US" dirty="0">
                <a:solidFill>
                  <a:schemeClr val="tx1"/>
                </a:solidFill>
              </a:rPr>
              <a:t>Medical, psychosocial, </a:t>
            </a:r>
            <a:r>
              <a:rPr lang="en-US" dirty="0" smtClean="0">
                <a:solidFill>
                  <a:schemeClr val="tx1"/>
                </a:solidFill>
              </a:rPr>
              <a:t>behavioral</a:t>
            </a:r>
            <a:endParaRPr lang="en-US" dirty="0" smtClean="0"/>
          </a:p>
          <a:p>
            <a:pPr lvl="1"/>
            <a:endParaRPr lang="en-US" dirty="0"/>
          </a:p>
        </p:txBody>
      </p:sp>
      <p:sp>
        <p:nvSpPr>
          <p:cNvPr id="4" name="Slide Number Placeholder 3"/>
          <p:cNvSpPr>
            <a:spLocks noGrp="1"/>
          </p:cNvSpPr>
          <p:nvPr>
            <p:ph type="sldNum" sz="quarter" idx="10"/>
          </p:nvPr>
        </p:nvSpPr>
        <p:spPr/>
        <p:txBody>
          <a:bodyPr/>
          <a:lstStyle/>
          <a:p>
            <a:fld id="{69233210-FD1D-4643-A408-4B2BDEE02D8B}" type="slidenum">
              <a:rPr lang="en-US" smtClean="0"/>
              <a:pPr/>
              <a:t>19</a:t>
            </a:fld>
            <a:endParaRPr lang="en-US"/>
          </a:p>
        </p:txBody>
      </p:sp>
      <p:sp>
        <p:nvSpPr>
          <p:cNvPr id="5" name="Text Placeholder 4"/>
          <p:cNvSpPr>
            <a:spLocks noGrp="1"/>
          </p:cNvSpPr>
          <p:nvPr>
            <p:ph type="body" sz="quarter" idx="11"/>
          </p:nvPr>
        </p:nvSpPr>
        <p:spPr/>
        <p:txBody>
          <a:bodyPr/>
          <a:lstStyle/>
          <a:p>
            <a:r>
              <a:rPr lang="en-US" dirty="0" smtClean="0"/>
              <a:t>Concerns and criticisms</a:t>
            </a:r>
            <a:endParaRPr lang="en-US" dirty="0"/>
          </a:p>
        </p:txBody>
      </p:sp>
    </p:spTree>
    <p:extLst>
      <p:ext uri="{BB962C8B-B14F-4D97-AF65-F5344CB8AC3E}">
        <p14:creationId xmlns:p14="http://schemas.microsoft.com/office/powerpoint/2010/main" val="119939001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have no conflicts to declare</a:t>
            </a:r>
            <a:endParaRPr lang="en-US" dirty="0"/>
          </a:p>
        </p:txBody>
      </p:sp>
      <p:sp>
        <p:nvSpPr>
          <p:cNvPr id="3" name="Text Placeholder 2"/>
          <p:cNvSpPr>
            <a:spLocks noGrp="1"/>
          </p:cNvSpPr>
          <p:nvPr>
            <p:ph type="body" sz="quarter" idx="11"/>
          </p:nvPr>
        </p:nvSpPr>
        <p:spPr/>
        <p:txBody>
          <a:bodyPr>
            <a:normAutofit fontScale="92500" lnSpcReduction="10000"/>
          </a:bodyPr>
          <a:lstStyle/>
          <a:p>
            <a:endParaRPr lang="en-US"/>
          </a:p>
        </p:txBody>
      </p:sp>
      <p:sp>
        <p:nvSpPr>
          <p:cNvPr id="4" name="Picture Placeholder 3"/>
          <p:cNvSpPr>
            <a:spLocks noGrp="1"/>
          </p:cNvSpPr>
          <p:nvPr>
            <p:ph type="pic" sz="quarter" idx="12"/>
          </p:nvPr>
        </p:nvSpPr>
        <p:spPr/>
      </p:sp>
    </p:spTree>
    <p:extLst>
      <p:ext uri="{BB962C8B-B14F-4D97-AF65-F5344CB8AC3E}">
        <p14:creationId xmlns:p14="http://schemas.microsoft.com/office/powerpoint/2010/main" val="17170632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BB342D3F-0964-674F-886D-75E26F7BF682}" type="slidenum">
              <a:rPr lang="en-US" smtClean="0"/>
              <a:pPr/>
              <a:t>20</a:t>
            </a:fld>
            <a:endParaRPr lang="en-US"/>
          </a:p>
        </p:txBody>
      </p:sp>
      <p:sp>
        <p:nvSpPr>
          <p:cNvPr id="3" name="Rectangle 1"/>
          <p:cNvSpPr>
            <a:spLocks/>
          </p:cNvSpPr>
          <p:nvPr/>
        </p:nvSpPr>
        <p:spPr bwMode="auto">
          <a:xfrm>
            <a:off x="0" y="2982516"/>
            <a:ext cx="9144000" cy="892969"/>
          </a:xfrm>
          <a:prstGeom prst="rect">
            <a:avLst/>
          </a:prstGeom>
          <a:solidFill>
            <a:srgbClr val="FF9933"/>
          </a:solidFill>
          <a:ln>
            <a:noFill/>
          </a:ln>
          <a:extLst/>
        </p:spPr>
        <p:txBody>
          <a:bodyPr lIns="0" tIns="0" rIns="0" bIns="0"/>
          <a:lstStyle/>
          <a:p>
            <a:endParaRPr lang="en-US"/>
          </a:p>
        </p:txBody>
      </p:sp>
      <p:sp>
        <p:nvSpPr>
          <p:cNvPr id="4" name="Rectangle 2"/>
          <p:cNvSpPr>
            <a:spLocks/>
          </p:cNvSpPr>
          <p:nvPr/>
        </p:nvSpPr>
        <p:spPr bwMode="auto">
          <a:xfrm>
            <a:off x="0" y="1910954"/>
            <a:ext cx="9144000" cy="892969"/>
          </a:xfrm>
          <a:prstGeom prst="rect">
            <a:avLst/>
          </a:prstGeom>
          <a:solidFill>
            <a:schemeClr val="tx1">
              <a:lumMod val="75000"/>
              <a:lumOff val="25000"/>
            </a:schemeClr>
          </a:solidFill>
          <a:ln>
            <a:noFill/>
          </a:ln>
          <a:extLst/>
        </p:spPr>
        <p:txBody>
          <a:bodyPr lIns="0" tIns="0" rIns="0" bIns="0"/>
          <a:lstStyle/>
          <a:p>
            <a:endParaRPr lang="en-US">
              <a:solidFill>
                <a:schemeClr val="bg1"/>
              </a:solidFill>
            </a:endParaRPr>
          </a:p>
        </p:txBody>
      </p:sp>
      <p:sp>
        <p:nvSpPr>
          <p:cNvPr id="5" name="Rectangle 3"/>
          <p:cNvSpPr>
            <a:spLocks/>
          </p:cNvSpPr>
          <p:nvPr/>
        </p:nvSpPr>
        <p:spPr bwMode="auto">
          <a:xfrm>
            <a:off x="0" y="4054079"/>
            <a:ext cx="9144000" cy="892969"/>
          </a:xfrm>
          <a:prstGeom prst="rect">
            <a:avLst/>
          </a:prstGeom>
          <a:solidFill>
            <a:srgbClr val="404040"/>
          </a:solidFill>
          <a:ln>
            <a:noFill/>
          </a:ln>
          <a:extLst/>
        </p:spPr>
        <p:txBody>
          <a:bodyPr lIns="0" tIns="0" rIns="0" bIns="0"/>
          <a:lstStyle/>
          <a:p>
            <a:endParaRPr lang="en-US"/>
          </a:p>
        </p:txBody>
      </p:sp>
      <p:sp>
        <p:nvSpPr>
          <p:cNvPr id="6" name="Rectangle 4"/>
          <p:cNvSpPr>
            <a:spLocks/>
          </p:cNvSpPr>
          <p:nvPr/>
        </p:nvSpPr>
        <p:spPr bwMode="auto">
          <a:xfrm>
            <a:off x="178594" y="1942207"/>
            <a:ext cx="8429625" cy="82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3000" b="1" dirty="0" smtClean="0">
                <a:solidFill>
                  <a:schemeClr val="bg1"/>
                </a:solidFill>
                <a:latin typeface="+mj-lt"/>
                <a:ea typeface="ＭＳ Ｐゴシック" charset="0"/>
                <a:cs typeface="Helvetica Neue Bold Condensed"/>
              </a:rPr>
              <a:t>Readmissions</a:t>
            </a:r>
            <a:endParaRPr lang="en-US" sz="3000" b="1" dirty="0">
              <a:solidFill>
                <a:schemeClr val="bg1"/>
              </a:solidFill>
              <a:latin typeface="+mj-lt"/>
              <a:ea typeface="ＭＳ Ｐゴシック" charset="0"/>
              <a:cs typeface="Helvetica Neue Bold Condensed"/>
            </a:endParaRPr>
          </a:p>
          <a:p>
            <a:pPr algn="l"/>
            <a:r>
              <a:rPr lang="en-US" sz="2100" dirty="0" smtClean="0">
                <a:solidFill>
                  <a:schemeClr val="bg1"/>
                </a:solidFill>
                <a:ea typeface="ＭＳ Ｐゴシック" charset="0"/>
                <a:cs typeface="Helvetica Neue Light"/>
                <a:sym typeface="Baskerville" charset="0"/>
              </a:rPr>
              <a:t>Complex phenomenon</a:t>
            </a:r>
            <a:endParaRPr lang="en-US" sz="2100" dirty="0">
              <a:solidFill>
                <a:schemeClr val="bg1"/>
              </a:solidFill>
              <a:ea typeface="ＭＳ Ｐゴシック" charset="0"/>
              <a:cs typeface="Helvetica Neue Light"/>
              <a:sym typeface="Baskerville" charset="0"/>
            </a:endParaRPr>
          </a:p>
        </p:txBody>
      </p:sp>
      <p:sp>
        <p:nvSpPr>
          <p:cNvPr id="7" name="Rectangle 5"/>
          <p:cNvSpPr>
            <a:spLocks/>
          </p:cNvSpPr>
          <p:nvPr/>
        </p:nvSpPr>
        <p:spPr bwMode="auto">
          <a:xfrm>
            <a:off x="178594" y="3013770"/>
            <a:ext cx="8429625" cy="82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3000" b="1" dirty="0" smtClean="0">
                <a:solidFill>
                  <a:schemeClr val="bg1"/>
                </a:solidFill>
                <a:latin typeface="+mj-lt"/>
                <a:ea typeface="ＭＳ Ｐゴシック" charset="0"/>
                <a:cs typeface="Helvetica Neue Bold Condensed"/>
              </a:rPr>
              <a:t>Behavior</a:t>
            </a:r>
            <a:endParaRPr lang="en-US" sz="3000" b="1" dirty="0">
              <a:solidFill>
                <a:schemeClr val="bg1"/>
              </a:solidFill>
              <a:latin typeface="+mj-lt"/>
              <a:ea typeface="ＭＳ Ｐゴシック" charset="0"/>
              <a:cs typeface="Helvetica Neue Bold Condensed"/>
            </a:endParaRPr>
          </a:p>
          <a:p>
            <a:pPr algn="l"/>
            <a:r>
              <a:rPr lang="en-US" sz="2100" dirty="0" smtClean="0">
                <a:solidFill>
                  <a:schemeClr val="bg1"/>
                </a:solidFill>
                <a:ea typeface="ＭＳ Ｐゴシック" charset="0"/>
                <a:cs typeface="Helvetica Neue Light"/>
                <a:sym typeface="Baskerville" charset="0"/>
              </a:rPr>
              <a:t>Patient, provider and system behavior</a:t>
            </a:r>
            <a:endParaRPr lang="en-US" sz="2100" dirty="0">
              <a:solidFill>
                <a:schemeClr val="bg1"/>
              </a:solidFill>
              <a:ea typeface="ＭＳ Ｐゴシック" charset="0"/>
              <a:cs typeface="Helvetica Neue Light"/>
              <a:sym typeface="Baskerville" charset="0"/>
            </a:endParaRPr>
          </a:p>
        </p:txBody>
      </p:sp>
      <p:sp>
        <p:nvSpPr>
          <p:cNvPr id="8" name="Rectangle 6"/>
          <p:cNvSpPr>
            <a:spLocks/>
          </p:cNvSpPr>
          <p:nvPr/>
        </p:nvSpPr>
        <p:spPr bwMode="auto">
          <a:xfrm>
            <a:off x="178594" y="4085332"/>
            <a:ext cx="8429625" cy="82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3000" b="1" dirty="0" smtClean="0">
                <a:solidFill>
                  <a:schemeClr val="bg1"/>
                </a:solidFill>
                <a:latin typeface="+mj-lt"/>
                <a:ea typeface="ＭＳ Ｐゴシック" charset="0"/>
                <a:cs typeface="Helvetica Neue Bold Condensed"/>
              </a:rPr>
              <a:t>Creativity</a:t>
            </a:r>
            <a:endParaRPr lang="en-US" sz="3000" b="1" dirty="0">
              <a:solidFill>
                <a:schemeClr val="bg1"/>
              </a:solidFill>
              <a:latin typeface="+mj-lt"/>
              <a:ea typeface="ＭＳ Ｐゴシック" charset="0"/>
              <a:cs typeface="Helvetica Neue Bold Condensed"/>
            </a:endParaRPr>
          </a:p>
          <a:p>
            <a:pPr algn="l"/>
            <a:r>
              <a:rPr lang="en-US" sz="2100" dirty="0" smtClean="0">
                <a:solidFill>
                  <a:schemeClr val="bg1"/>
                </a:solidFill>
                <a:ea typeface="ＭＳ Ｐゴシック" charset="0"/>
                <a:cs typeface="Helvetica Neue Light"/>
                <a:sym typeface="Baskerville" charset="0"/>
              </a:rPr>
              <a:t>How creativity science can help</a:t>
            </a:r>
            <a:endParaRPr lang="en-US" sz="2100" dirty="0">
              <a:solidFill>
                <a:schemeClr val="bg1"/>
              </a:solidFill>
              <a:ea typeface="ＭＳ Ｐゴシック" charset="0"/>
              <a:cs typeface="Helvetica Neue Light"/>
              <a:sym typeface="Baskerville" charset="0"/>
            </a:endParaRPr>
          </a:p>
        </p:txBody>
      </p:sp>
      <p:sp>
        <p:nvSpPr>
          <p:cNvPr id="9" name="Rectangle 7"/>
          <p:cNvSpPr>
            <a:spLocks/>
          </p:cNvSpPr>
          <p:nvPr/>
        </p:nvSpPr>
        <p:spPr bwMode="auto">
          <a:xfrm>
            <a:off x="8639996" y="2006725"/>
            <a:ext cx="32094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alpha val="50000"/>
                  </a:srgbClr>
                </a:solidFill>
                <a:miter lim="800000"/>
                <a:headEnd type="none" w="med" len="med"/>
                <a:tailEnd type="none" w="med" len="med"/>
              </a14:hiddenLine>
            </a:ext>
          </a:extLst>
        </p:spPr>
        <p:txBody>
          <a:bodyPr wrap="none" lIns="0" tIns="0" rIns="0" bIns="0" anchor="ctr">
            <a:spAutoFit/>
          </a:bodyPr>
          <a:lstStyle/>
          <a:p>
            <a:pPr algn="r"/>
            <a:r>
              <a:rPr lang="en-US" sz="4500" b="1" dirty="0">
                <a:solidFill>
                  <a:schemeClr val="bg1"/>
                </a:solidFill>
                <a:latin typeface="+mj-lt"/>
                <a:ea typeface="ＭＳ Ｐゴシック" charset="0"/>
                <a:cs typeface="Helvetica Neue"/>
              </a:rPr>
              <a:t>1</a:t>
            </a:r>
          </a:p>
        </p:txBody>
      </p:sp>
      <p:sp>
        <p:nvSpPr>
          <p:cNvPr id="10" name="Rectangle 8"/>
          <p:cNvSpPr>
            <a:spLocks/>
          </p:cNvSpPr>
          <p:nvPr/>
        </p:nvSpPr>
        <p:spPr bwMode="auto">
          <a:xfrm>
            <a:off x="8641112" y="3082753"/>
            <a:ext cx="32094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alpha val="50000"/>
                  </a:srgbClr>
                </a:solidFill>
                <a:miter lim="800000"/>
                <a:headEnd type="none" w="med" len="med"/>
                <a:tailEnd type="none" w="med" len="med"/>
              </a14:hiddenLine>
            </a:ext>
          </a:extLst>
        </p:spPr>
        <p:txBody>
          <a:bodyPr wrap="none" lIns="0" tIns="0" rIns="0" bIns="0" anchor="ctr">
            <a:spAutoFit/>
          </a:bodyPr>
          <a:lstStyle/>
          <a:p>
            <a:pPr algn="r"/>
            <a:r>
              <a:rPr lang="en-US" sz="4500" b="1" dirty="0">
                <a:solidFill>
                  <a:schemeClr val="bg1"/>
                </a:solidFill>
                <a:latin typeface="+mj-lt"/>
                <a:ea typeface="ＭＳ Ｐゴシック" charset="0"/>
                <a:cs typeface="Helvetica Neue"/>
              </a:rPr>
              <a:t>2</a:t>
            </a:r>
          </a:p>
        </p:txBody>
      </p:sp>
      <p:sp>
        <p:nvSpPr>
          <p:cNvPr id="11" name="Rectangle 9"/>
          <p:cNvSpPr>
            <a:spLocks/>
          </p:cNvSpPr>
          <p:nvPr/>
        </p:nvSpPr>
        <p:spPr bwMode="auto">
          <a:xfrm>
            <a:off x="8641112" y="4154315"/>
            <a:ext cx="32094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alpha val="50000"/>
                  </a:srgbClr>
                </a:solidFill>
                <a:miter lim="800000"/>
                <a:headEnd type="none" w="med" len="med"/>
                <a:tailEnd type="none" w="med" len="med"/>
              </a14:hiddenLine>
            </a:ext>
          </a:extLst>
        </p:spPr>
        <p:txBody>
          <a:bodyPr wrap="none" lIns="0" tIns="0" rIns="0" bIns="0" anchor="ctr">
            <a:spAutoFit/>
          </a:bodyPr>
          <a:lstStyle/>
          <a:p>
            <a:pPr algn="r"/>
            <a:r>
              <a:rPr lang="en-US" sz="4500" b="1" dirty="0">
                <a:solidFill>
                  <a:schemeClr val="bg1"/>
                </a:solidFill>
                <a:latin typeface="+mj-lt"/>
                <a:ea typeface="ＭＳ Ｐゴシック" charset="0"/>
                <a:cs typeface="Helvetica Neue"/>
              </a:rPr>
              <a:t>3</a:t>
            </a:r>
          </a:p>
        </p:txBody>
      </p:sp>
    </p:spTree>
    <p:extLst>
      <p:ext uri="{BB962C8B-B14F-4D97-AF65-F5344CB8AC3E}">
        <p14:creationId xmlns:p14="http://schemas.microsoft.com/office/powerpoint/2010/main" val="1646705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Readmissions</a:t>
            </a:r>
            <a:endParaRPr lang="en-US" dirty="0"/>
          </a:p>
        </p:txBody>
      </p:sp>
      <p:sp>
        <p:nvSpPr>
          <p:cNvPr id="3" name="Slide Number Placeholder 2"/>
          <p:cNvSpPr>
            <a:spLocks noGrp="1"/>
          </p:cNvSpPr>
          <p:nvPr>
            <p:ph type="sldNum" sz="quarter" idx="10"/>
          </p:nvPr>
        </p:nvSpPr>
        <p:spPr/>
        <p:txBody>
          <a:bodyPr/>
          <a:lstStyle/>
          <a:p>
            <a:fld id="{69233210-FD1D-4643-A408-4B2BDEE02D8B}" type="slidenum">
              <a:rPr lang="en-US" smtClean="0"/>
              <a:pPr/>
              <a:t>21</a:t>
            </a:fld>
            <a:endParaRPr lang="en-US" dirty="0"/>
          </a:p>
        </p:txBody>
      </p:sp>
      <p:sp>
        <p:nvSpPr>
          <p:cNvPr id="4" name="Text Placeholder 3"/>
          <p:cNvSpPr>
            <a:spLocks noGrp="1"/>
          </p:cNvSpPr>
          <p:nvPr>
            <p:ph type="body" sz="quarter" idx="11"/>
          </p:nvPr>
        </p:nvSpPr>
        <p:spPr>
          <a:noFill/>
          <a:ln>
            <a:noFill/>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0" tIns="0" rIns="0" bIns="0" numCol="1" anchor="t" anchorCtr="0" compatLnSpc="1">
            <a:prstTxWarp prst="textNoShape">
              <a:avLst/>
            </a:prstTxWarp>
          </a:bodyPr>
          <a:lstStyle/>
          <a:p>
            <a:pPr marL="0" indent="0">
              <a:lnSpc>
                <a:spcPct val="90000"/>
              </a:lnSpc>
              <a:spcBef>
                <a:spcPts val="0"/>
              </a:spcBef>
              <a:buFontTx/>
              <a:buNone/>
            </a:pPr>
            <a:r>
              <a:rPr lang="en-US" dirty="0" smtClean="0"/>
              <a:t>Factors that lead to readmissions</a:t>
            </a:r>
            <a:endParaRPr lang="en-US" dirty="0"/>
          </a:p>
        </p:txBody>
      </p:sp>
      <p:sp>
        <p:nvSpPr>
          <p:cNvPr id="8" name="Rectangle 7"/>
          <p:cNvSpPr>
            <a:spLocks/>
          </p:cNvSpPr>
          <p:nvPr/>
        </p:nvSpPr>
        <p:spPr bwMode="auto">
          <a:xfrm>
            <a:off x="0" y="1592438"/>
            <a:ext cx="2982516" cy="124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178578" tIns="178578" rIns="178578" bIns="178578" anchor="ctr"/>
          <a:lstStyle>
            <a:defPPr>
              <a:defRPr lang="en-US"/>
            </a:defPPr>
            <a:lvl1pPr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1pPr>
            <a:lvl2pPr marL="321440"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2pPr>
            <a:lvl3pPr marL="642882"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3pPr>
            <a:lvl4pPr marL="964323"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4pPr>
            <a:lvl5pPr marL="1285763"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5pPr>
            <a:lvl6pPr marL="1607205"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6pPr>
            <a:lvl7pPr marL="1928645"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7pPr>
            <a:lvl8pPr marL="2250086"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8pPr>
            <a:lvl9pPr marL="2571527"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9pPr>
          </a:lstStyle>
          <a:p>
            <a:r>
              <a:rPr lang="en-US" b="1" dirty="0" smtClean="0">
                <a:solidFill>
                  <a:schemeClr val="tx1"/>
                </a:solidFill>
                <a:latin typeface="+mj-lt"/>
                <a:ea typeface="ＭＳ Ｐゴシック" charset="0"/>
                <a:cs typeface="Helvetica Neue"/>
              </a:rPr>
              <a:t>Patient</a:t>
            </a:r>
            <a:endParaRPr lang="en-US" b="1" dirty="0">
              <a:solidFill>
                <a:schemeClr val="tx1"/>
              </a:solidFill>
              <a:latin typeface="+mj-lt"/>
              <a:ea typeface="ＭＳ Ｐゴシック" charset="0"/>
              <a:cs typeface="Helvetica Neue"/>
            </a:endParaRPr>
          </a:p>
        </p:txBody>
      </p:sp>
      <p:sp>
        <p:nvSpPr>
          <p:cNvPr id="9" name="Rectangle 8"/>
          <p:cNvSpPr>
            <a:spLocks/>
          </p:cNvSpPr>
          <p:nvPr/>
        </p:nvSpPr>
        <p:spPr bwMode="auto">
          <a:xfrm>
            <a:off x="3080742" y="1592438"/>
            <a:ext cx="2991445" cy="124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178578" tIns="178578" rIns="178578" bIns="178578" anchor="ctr"/>
          <a:lstStyle>
            <a:defPPr>
              <a:defRPr lang="en-US"/>
            </a:defPPr>
            <a:lvl1pPr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1pPr>
            <a:lvl2pPr marL="321440"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2pPr>
            <a:lvl3pPr marL="642882"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3pPr>
            <a:lvl4pPr marL="964323"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4pPr>
            <a:lvl5pPr marL="1285763"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5pPr>
            <a:lvl6pPr marL="1607205"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6pPr>
            <a:lvl7pPr marL="1928645"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7pPr>
            <a:lvl8pPr marL="2250086"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8pPr>
            <a:lvl9pPr marL="2571527"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9pPr>
          </a:lstStyle>
          <a:p>
            <a:r>
              <a:rPr lang="en-US" b="1" dirty="0" smtClean="0">
                <a:solidFill>
                  <a:schemeClr val="tx1"/>
                </a:solidFill>
                <a:latin typeface="+mj-lt"/>
                <a:ea typeface="ＭＳ Ｐゴシック" charset="0"/>
                <a:cs typeface="Helvetica Neue"/>
              </a:rPr>
              <a:t>Hospital</a:t>
            </a:r>
            <a:endParaRPr lang="en-US" b="1" dirty="0">
              <a:solidFill>
                <a:schemeClr val="tx1"/>
              </a:solidFill>
              <a:latin typeface="+mj-lt"/>
              <a:ea typeface="ＭＳ Ｐゴシック" charset="0"/>
              <a:cs typeface="Helvetica Neue"/>
            </a:endParaRPr>
          </a:p>
        </p:txBody>
      </p:sp>
      <p:sp>
        <p:nvSpPr>
          <p:cNvPr id="10" name="Rectangle 9"/>
          <p:cNvSpPr>
            <a:spLocks/>
          </p:cNvSpPr>
          <p:nvPr/>
        </p:nvSpPr>
        <p:spPr bwMode="auto">
          <a:xfrm>
            <a:off x="6161484" y="1592438"/>
            <a:ext cx="2982516" cy="124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178578" tIns="178578" rIns="178578" bIns="178578" anchor="ctr"/>
          <a:lstStyle>
            <a:defPPr>
              <a:defRPr lang="en-US"/>
            </a:defPPr>
            <a:lvl1pPr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1pPr>
            <a:lvl2pPr marL="321440"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2pPr>
            <a:lvl3pPr marL="642882"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3pPr>
            <a:lvl4pPr marL="964323"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4pPr>
            <a:lvl5pPr marL="1285763"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5pPr>
            <a:lvl6pPr marL="1607205"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6pPr>
            <a:lvl7pPr marL="1928645"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7pPr>
            <a:lvl8pPr marL="2250086"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8pPr>
            <a:lvl9pPr marL="2571527"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9pPr>
          </a:lstStyle>
          <a:p>
            <a:r>
              <a:rPr lang="en-US" b="1" dirty="0" smtClean="0">
                <a:solidFill>
                  <a:schemeClr val="tx1"/>
                </a:solidFill>
                <a:latin typeface="+mj-lt"/>
                <a:ea typeface="ＭＳ Ｐゴシック" charset="0"/>
                <a:cs typeface="Helvetica Neue"/>
              </a:rPr>
              <a:t>Provider</a:t>
            </a:r>
            <a:endParaRPr lang="en-US" b="1" dirty="0">
              <a:solidFill>
                <a:schemeClr val="tx1"/>
              </a:solidFill>
              <a:latin typeface="+mj-lt"/>
              <a:ea typeface="ＭＳ Ｐゴシック" charset="0"/>
              <a:cs typeface="Helvetica Neue"/>
            </a:endParaRPr>
          </a:p>
        </p:txBody>
      </p:sp>
      <p:sp>
        <p:nvSpPr>
          <p:cNvPr id="11" name="Rectangle 10"/>
          <p:cNvSpPr>
            <a:spLocks/>
          </p:cNvSpPr>
          <p:nvPr/>
        </p:nvSpPr>
        <p:spPr bwMode="auto">
          <a:xfrm>
            <a:off x="0" y="3958919"/>
            <a:ext cx="2982516" cy="275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89289" tIns="89289" rIns="89289" bIns="89289"/>
          <a:lstStyle>
            <a:defPPr>
              <a:defRPr lang="en-US"/>
            </a:defPPr>
            <a:lvl1pPr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1pPr>
            <a:lvl2pPr marL="321440"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2pPr>
            <a:lvl3pPr marL="642882"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3pPr>
            <a:lvl4pPr marL="964323"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4pPr>
            <a:lvl5pPr marL="1285763"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5pPr>
            <a:lvl6pPr marL="1607205"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6pPr>
            <a:lvl7pPr marL="1928645"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7pPr>
            <a:lvl8pPr marL="2250086"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8pPr>
            <a:lvl9pPr marL="2571527"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9pPr>
          </a:lstStyle>
          <a:p>
            <a:pPr marL="312512" indent="-312512" algn="l">
              <a:spcBef>
                <a:spcPts val="1687"/>
              </a:spcBef>
              <a:buSzPct val="100000"/>
              <a:buFont typeface="Lucida Grande" charset="0"/>
              <a:buChar char="‣"/>
            </a:pPr>
            <a:r>
              <a:rPr lang="en-US" sz="1700" dirty="0">
                <a:solidFill>
                  <a:srgbClr val="4D4D4D"/>
                </a:solidFill>
                <a:ea typeface="ＭＳ Ｐゴシック" charset="0"/>
                <a:cs typeface="Helvetica Neue Light"/>
                <a:sym typeface="Baskerville" charset="0"/>
              </a:rPr>
              <a:t>Severity of illness</a:t>
            </a:r>
          </a:p>
          <a:p>
            <a:pPr marL="312512" indent="-312512" algn="l">
              <a:spcBef>
                <a:spcPts val="1687"/>
              </a:spcBef>
              <a:buSzPct val="100000"/>
              <a:buFont typeface="Lucida Grande" charset="0"/>
              <a:buChar char="‣"/>
            </a:pPr>
            <a:r>
              <a:rPr lang="en-US" sz="1700" dirty="0">
                <a:solidFill>
                  <a:srgbClr val="4D4D4D"/>
                </a:solidFill>
                <a:ea typeface="ＭＳ Ｐゴシック" charset="0"/>
                <a:cs typeface="Helvetica Neue Light"/>
                <a:sym typeface="Baskerville" charset="0"/>
              </a:rPr>
              <a:t>Social support</a:t>
            </a:r>
          </a:p>
          <a:p>
            <a:pPr marL="312512" indent="-312512" algn="l">
              <a:spcBef>
                <a:spcPts val="1687"/>
              </a:spcBef>
              <a:buSzPct val="100000"/>
              <a:buFont typeface="Lucida Grande" charset="0"/>
              <a:buChar char="‣"/>
            </a:pPr>
            <a:r>
              <a:rPr lang="en-US" sz="1700" dirty="0">
                <a:solidFill>
                  <a:srgbClr val="4D4D4D"/>
                </a:solidFill>
                <a:ea typeface="ＭＳ Ｐゴシック" charset="0"/>
                <a:cs typeface="Helvetica Neue Light"/>
                <a:sym typeface="Baskerville" charset="0"/>
              </a:rPr>
              <a:t>Patient behaviors</a:t>
            </a:r>
          </a:p>
        </p:txBody>
      </p:sp>
      <p:sp>
        <p:nvSpPr>
          <p:cNvPr id="12" name="Rectangle 11"/>
          <p:cNvSpPr>
            <a:spLocks/>
          </p:cNvSpPr>
          <p:nvPr/>
        </p:nvSpPr>
        <p:spPr bwMode="auto">
          <a:xfrm>
            <a:off x="3080742" y="3958919"/>
            <a:ext cx="2991445" cy="275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89289" tIns="89289" rIns="89289" bIns="89289"/>
          <a:lstStyle>
            <a:defPPr>
              <a:defRPr lang="en-US"/>
            </a:defPPr>
            <a:lvl1pPr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1pPr>
            <a:lvl2pPr marL="321440"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2pPr>
            <a:lvl3pPr marL="642882"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3pPr>
            <a:lvl4pPr marL="964323"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4pPr>
            <a:lvl5pPr marL="1285763"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5pPr>
            <a:lvl6pPr marL="1607205"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6pPr>
            <a:lvl7pPr marL="1928645"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7pPr>
            <a:lvl8pPr marL="2250086"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8pPr>
            <a:lvl9pPr marL="2571527"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9pPr>
          </a:lstStyle>
          <a:p>
            <a:pPr marL="312512" indent="-312512" algn="l">
              <a:spcBef>
                <a:spcPts val="1687"/>
              </a:spcBef>
              <a:buSzPct val="100000"/>
              <a:buFont typeface="Lucida Grande" charset="0"/>
              <a:buChar char="‣"/>
            </a:pPr>
            <a:r>
              <a:rPr lang="en-US" sz="1700" dirty="0" smtClean="0">
                <a:solidFill>
                  <a:srgbClr val="4D4D4D"/>
                </a:solidFill>
                <a:ea typeface="ＭＳ Ｐゴシック" charset="0"/>
                <a:cs typeface="Helvetica Neue Light"/>
                <a:sym typeface="Baskerville" charset="0"/>
              </a:rPr>
              <a:t>Processes of care</a:t>
            </a:r>
            <a:endParaRPr lang="en-US" sz="1700" dirty="0">
              <a:solidFill>
                <a:srgbClr val="4D4D4D"/>
              </a:solidFill>
              <a:ea typeface="ＭＳ Ｐゴシック" charset="0"/>
              <a:cs typeface="Helvetica Neue Light"/>
              <a:sym typeface="Baskerville" charset="0"/>
            </a:endParaRPr>
          </a:p>
          <a:p>
            <a:pPr marL="312512" indent="-312512" algn="l">
              <a:spcBef>
                <a:spcPts val="1687"/>
              </a:spcBef>
              <a:buSzPct val="100000"/>
              <a:buFont typeface="Lucida Grande" charset="0"/>
              <a:buChar char="‣"/>
            </a:pPr>
            <a:r>
              <a:rPr lang="en-US" sz="1700" dirty="0">
                <a:solidFill>
                  <a:srgbClr val="4D4D4D"/>
                </a:solidFill>
                <a:ea typeface="ＭＳ Ｐゴシック" charset="0"/>
                <a:cs typeface="Helvetica Neue Light"/>
                <a:sym typeface="Baskerville" charset="0"/>
              </a:rPr>
              <a:t>Hospital environment</a:t>
            </a:r>
          </a:p>
          <a:p>
            <a:pPr marL="312512" indent="-312512" algn="l">
              <a:spcBef>
                <a:spcPts val="1687"/>
              </a:spcBef>
              <a:buSzPct val="100000"/>
              <a:buFont typeface="Lucida Grande" charset="0"/>
              <a:buChar char="‣"/>
            </a:pPr>
            <a:r>
              <a:rPr lang="en-US" sz="1700" dirty="0" smtClean="0">
                <a:solidFill>
                  <a:srgbClr val="4D4D4D"/>
                </a:solidFill>
                <a:ea typeface="ＭＳ Ｐゴシック" charset="0"/>
                <a:cs typeface="Helvetica Neue Light"/>
                <a:sym typeface="Baskerville" charset="0"/>
              </a:rPr>
              <a:t>Care transition</a:t>
            </a:r>
            <a:endParaRPr lang="en-US" sz="1700" dirty="0">
              <a:solidFill>
                <a:srgbClr val="4D4D4D"/>
              </a:solidFill>
              <a:ea typeface="ＭＳ Ｐゴシック" charset="0"/>
              <a:cs typeface="Helvetica Neue Light"/>
              <a:sym typeface="Baskerville" charset="0"/>
            </a:endParaRPr>
          </a:p>
        </p:txBody>
      </p:sp>
      <p:sp>
        <p:nvSpPr>
          <p:cNvPr id="13" name="Rectangle 12"/>
          <p:cNvSpPr>
            <a:spLocks/>
          </p:cNvSpPr>
          <p:nvPr/>
        </p:nvSpPr>
        <p:spPr bwMode="auto">
          <a:xfrm>
            <a:off x="6161484" y="3958919"/>
            <a:ext cx="2982516" cy="2750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89289" tIns="89289" rIns="89289" bIns="89289"/>
          <a:lstStyle>
            <a:defPPr>
              <a:defRPr lang="en-US"/>
            </a:defPPr>
            <a:lvl1pPr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1pPr>
            <a:lvl2pPr marL="321440"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2pPr>
            <a:lvl3pPr marL="642882"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3pPr>
            <a:lvl4pPr marL="964323"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4pPr>
            <a:lvl5pPr marL="1285763"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5pPr>
            <a:lvl6pPr marL="1607205"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6pPr>
            <a:lvl7pPr marL="1928645"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7pPr>
            <a:lvl8pPr marL="2250086"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8pPr>
            <a:lvl9pPr marL="2571527"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9pPr>
          </a:lstStyle>
          <a:p>
            <a:pPr marL="312512" indent="-312512" algn="l">
              <a:spcBef>
                <a:spcPts val="1687"/>
              </a:spcBef>
              <a:buSzPct val="100000"/>
              <a:buFont typeface="Lucida Grande" charset="0"/>
              <a:buChar char="‣"/>
            </a:pPr>
            <a:r>
              <a:rPr lang="en-US" sz="1700" dirty="0">
                <a:solidFill>
                  <a:srgbClr val="4D4D4D"/>
                </a:solidFill>
                <a:ea typeface="ＭＳ Ｐゴシック" charset="0"/>
                <a:cs typeface="Helvetica Neue Light"/>
                <a:sym typeface="Baskerville" charset="0"/>
              </a:rPr>
              <a:t>Timely follow up</a:t>
            </a:r>
          </a:p>
          <a:p>
            <a:pPr marL="312512" indent="-312512" algn="l">
              <a:spcBef>
                <a:spcPts val="1687"/>
              </a:spcBef>
              <a:buSzPct val="100000"/>
              <a:buFont typeface="Lucida Grande" charset="0"/>
              <a:buChar char="‣"/>
            </a:pPr>
            <a:r>
              <a:rPr lang="en-US" sz="1700" dirty="0">
                <a:solidFill>
                  <a:srgbClr val="4D4D4D"/>
                </a:solidFill>
                <a:ea typeface="ＭＳ Ｐゴシック" charset="0"/>
                <a:cs typeface="Helvetica Neue Light"/>
                <a:sym typeface="Baskerville" charset="0"/>
              </a:rPr>
              <a:t>Ability to escalate care without hospitalization</a:t>
            </a:r>
          </a:p>
          <a:p>
            <a:pPr marL="312512" indent="-312512" algn="l">
              <a:spcBef>
                <a:spcPts val="1687"/>
              </a:spcBef>
              <a:buSzPct val="100000"/>
              <a:buFont typeface="Lucida Grande" charset="0"/>
              <a:buChar char="‣"/>
            </a:pPr>
            <a:r>
              <a:rPr lang="en-US" sz="1700" dirty="0">
                <a:solidFill>
                  <a:srgbClr val="4D4D4D"/>
                </a:solidFill>
                <a:ea typeface="ＭＳ Ｐゴシック" charset="0"/>
                <a:cs typeface="Helvetica Neue Light"/>
                <a:sym typeface="Baskerville" charset="0"/>
              </a:rPr>
              <a:t>Risk </a:t>
            </a:r>
            <a:r>
              <a:rPr lang="en-US" sz="1700" dirty="0" smtClean="0">
                <a:solidFill>
                  <a:srgbClr val="4D4D4D"/>
                </a:solidFill>
                <a:ea typeface="ＭＳ Ｐゴシック" charset="0"/>
                <a:cs typeface="Helvetica Neue Light"/>
                <a:sym typeface="Baskerville" charset="0"/>
              </a:rPr>
              <a:t>aversion</a:t>
            </a:r>
            <a:endParaRPr lang="en-US" sz="1700" dirty="0">
              <a:solidFill>
                <a:srgbClr val="4D4D4D"/>
              </a:solidFill>
              <a:ea typeface="ＭＳ Ｐゴシック" charset="0"/>
              <a:cs typeface="Helvetica Neue Light"/>
              <a:sym typeface="Baskerville" charset="0"/>
            </a:endParaRPr>
          </a:p>
        </p:txBody>
      </p:sp>
      <p:pic>
        <p:nvPicPr>
          <p:cNvPr id="14" name="Picture 1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19756" y="2667424"/>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5" name="Picture 1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009428" y="2667424"/>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6" name="Picture 1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099101" y="2667424"/>
            <a:ext cx="1143000" cy="1136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7" name="Rectangle 12"/>
          <p:cNvSpPr>
            <a:spLocks/>
          </p:cNvSpPr>
          <p:nvPr/>
        </p:nvSpPr>
        <p:spPr bwMode="auto">
          <a:xfrm>
            <a:off x="2982516" y="1589484"/>
            <a:ext cx="89297" cy="5268516"/>
          </a:xfrm>
          <a:prstGeom prst="rect">
            <a:avLst/>
          </a:prstGeom>
          <a:solidFill>
            <a:srgbClr val="343434">
              <a:alpha val="9999"/>
            </a:srgbClr>
          </a:solidFill>
          <a:ln>
            <a:noFill/>
          </a:ln>
          <a:extLst>
            <a:ext uri="{91240B29-F687-4F45-9708-019B960494DF}">
              <a14:hiddenLine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endParaRPr lang="en-US"/>
          </a:p>
        </p:txBody>
      </p:sp>
      <p:sp>
        <p:nvSpPr>
          <p:cNvPr id="18" name="Rectangle 13"/>
          <p:cNvSpPr>
            <a:spLocks/>
          </p:cNvSpPr>
          <p:nvPr/>
        </p:nvSpPr>
        <p:spPr bwMode="auto">
          <a:xfrm>
            <a:off x="6072187" y="1589484"/>
            <a:ext cx="89297" cy="5268516"/>
          </a:xfrm>
          <a:prstGeom prst="rect">
            <a:avLst/>
          </a:prstGeom>
          <a:solidFill>
            <a:srgbClr val="343434">
              <a:alpha val="9999"/>
            </a:srgbClr>
          </a:solidFill>
          <a:ln>
            <a:noFill/>
          </a:ln>
          <a:extLst>
            <a:ext uri="{91240B29-F687-4F45-9708-019B960494DF}">
              <a14:hiddenLine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endParaRPr lang="en-US"/>
          </a:p>
        </p:txBody>
      </p:sp>
    </p:spTree>
    <p:extLst>
      <p:ext uri="{BB962C8B-B14F-4D97-AF65-F5344CB8AC3E}">
        <p14:creationId xmlns:p14="http://schemas.microsoft.com/office/powerpoint/2010/main" val="320101636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Readmissions</a:t>
            </a:r>
            <a:endParaRPr lang="en-US" dirty="0"/>
          </a:p>
        </p:txBody>
      </p:sp>
      <p:sp>
        <p:nvSpPr>
          <p:cNvPr id="4" name="Slide Number Placeholder 3"/>
          <p:cNvSpPr>
            <a:spLocks noGrp="1"/>
          </p:cNvSpPr>
          <p:nvPr>
            <p:ph type="sldNum" sz="quarter" idx="10"/>
          </p:nvPr>
        </p:nvSpPr>
        <p:spPr/>
        <p:txBody>
          <a:bodyPr/>
          <a:lstStyle/>
          <a:p>
            <a:fld id="{69233210-FD1D-4643-A408-4B2BDEE02D8B}" type="slidenum">
              <a:rPr lang="en-US" smtClean="0"/>
              <a:pPr/>
              <a:t>22</a:t>
            </a:fld>
            <a:endParaRPr lang="en-US"/>
          </a:p>
        </p:txBody>
      </p:sp>
      <p:sp>
        <p:nvSpPr>
          <p:cNvPr id="5" name="Text Placeholder 4"/>
          <p:cNvSpPr>
            <a:spLocks noGrp="1"/>
          </p:cNvSpPr>
          <p:nvPr>
            <p:ph type="body" sz="quarter" idx="11"/>
          </p:nvPr>
        </p:nvSpPr>
        <p:spPr/>
        <p:txBody>
          <a:bodyPr/>
          <a:lstStyle/>
          <a:p>
            <a:r>
              <a:rPr lang="en-US" dirty="0" smtClean="0"/>
              <a:t>Patient level behavioral risk factors</a:t>
            </a:r>
          </a:p>
          <a:p>
            <a:endParaRPr lang="en-US" dirty="0"/>
          </a:p>
        </p:txBody>
      </p:sp>
      <p:pic>
        <p:nvPicPr>
          <p:cNvPr id="7" name="Picture 6"/>
          <p:cNvPicPr>
            <a:picLocks noChangeAspect="1"/>
          </p:cNvPicPr>
          <p:nvPr/>
        </p:nvPicPr>
        <p:blipFill>
          <a:blip r:embed="rId3"/>
          <a:stretch>
            <a:fillRect/>
          </a:stretch>
        </p:blipFill>
        <p:spPr>
          <a:xfrm>
            <a:off x="1655409" y="1196368"/>
            <a:ext cx="6033471" cy="5623531"/>
          </a:xfrm>
          <a:prstGeom prst="rect">
            <a:avLst/>
          </a:prstGeom>
        </p:spPr>
      </p:pic>
      <p:sp>
        <p:nvSpPr>
          <p:cNvPr id="8" name="Rounded Rectangle 7"/>
          <p:cNvSpPr/>
          <p:nvPr/>
        </p:nvSpPr>
        <p:spPr bwMode="auto">
          <a:xfrm>
            <a:off x="1427078" y="3881146"/>
            <a:ext cx="6692994" cy="1626657"/>
          </a:xfrm>
          <a:prstGeom prst="roundRect">
            <a:avLst/>
          </a:prstGeom>
          <a:solidFill>
            <a:srgbClr val="FF0000">
              <a:alpha val="30000"/>
            </a:srgbClr>
          </a:solidFill>
          <a:ln>
            <a:noFill/>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4200">
              <a:solidFill>
                <a:srgbClr val="FFFFFF"/>
              </a:solidFill>
              <a:latin typeface="Helvetica Neue Bold Condensed" charset="0"/>
              <a:ea typeface="ヒラギノ角ゴ ProN W6" charset="0"/>
              <a:cs typeface="ヒラギノ角ゴ ProN W6" charset="0"/>
              <a:sym typeface="Helvetica Neue Bold Condensed" charset="0"/>
            </a:endParaRPr>
          </a:p>
        </p:txBody>
      </p:sp>
    </p:spTree>
    <p:extLst>
      <p:ext uri="{BB962C8B-B14F-4D97-AF65-F5344CB8AC3E}">
        <p14:creationId xmlns:p14="http://schemas.microsoft.com/office/powerpoint/2010/main" val="1724648985"/>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Readmissions</a:t>
            </a:r>
            <a:endParaRPr lang="en-US" dirty="0"/>
          </a:p>
        </p:txBody>
      </p:sp>
      <p:sp>
        <p:nvSpPr>
          <p:cNvPr id="3" name="Content Placeholder 2"/>
          <p:cNvSpPr>
            <a:spLocks noGrp="1"/>
          </p:cNvSpPr>
          <p:nvPr>
            <p:ph idx="1"/>
          </p:nvPr>
        </p:nvSpPr>
        <p:spPr/>
        <p:txBody>
          <a:bodyPr/>
          <a:lstStyle/>
          <a:p>
            <a:r>
              <a:rPr lang="en-US" dirty="0" smtClean="0"/>
              <a:t>Decision to readmit often made at provider level</a:t>
            </a:r>
          </a:p>
          <a:p>
            <a:pPr lvl="1"/>
            <a:r>
              <a:rPr lang="en-US" dirty="0" smtClean="0">
                <a:solidFill>
                  <a:srgbClr val="000000"/>
                </a:solidFill>
              </a:rPr>
              <a:t>Some preventable readmissions may occur because of discontinuity of care</a:t>
            </a:r>
          </a:p>
          <a:p>
            <a:pPr lvl="1"/>
            <a:endParaRPr lang="en-US" dirty="0" smtClean="0"/>
          </a:p>
          <a:p>
            <a:r>
              <a:rPr lang="en-US" dirty="0" smtClean="0"/>
              <a:t>Emphasis on early follow-up</a:t>
            </a:r>
          </a:p>
          <a:p>
            <a:pPr lvl="1"/>
            <a:r>
              <a:rPr lang="en-US" dirty="0" smtClean="0"/>
              <a:t>However, risk aversion can also paradoxically increase readmissions</a:t>
            </a:r>
          </a:p>
          <a:p>
            <a:pPr marL="223180" indent="0">
              <a:buNone/>
            </a:pPr>
            <a:endParaRPr lang="en-US" dirty="0" smtClean="0"/>
          </a:p>
          <a:p>
            <a:pPr lvl="1"/>
            <a:endParaRPr lang="en-US" dirty="0"/>
          </a:p>
        </p:txBody>
      </p:sp>
      <p:sp>
        <p:nvSpPr>
          <p:cNvPr id="4" name="Slide Number Placeholder 3"/>
          <p:cNvSpPr>
            <a:spLocks noGrp="1"/>
          </p:cNvSpPr>
          <p:nvPr>
            <p:ph type="sldNum" sz="quarter" idx="10"/>
          </p:nvPr>
        </p:nvSpPr>
        <p:spPr/>
        <p:txBody>
          <a:bodyPr/>
          <a:lstStyle/>
          <a:p>
            <a:fld id="{69233210-FD1D-4643-A408-4B2BDEE02D8B}" type="slidenum">
              <a:rPr lang="en-US" smtClean="0"/>
              <a:pPr/>
              <a:t>23</a:t>
            </a:fld>
            <a:endParaRPr lang="en-US"/>
          </a:p>
        </p:txBody>
      </p:sp>
      <p:sp>
        <p:nvSpPr>
          <p:cNvPr id="5" name="Text Placeholder 4"/>
          <p:cNvSpPr>
            <a:spLocks noGrp="1"/>
          </p:cNvSpPr>
          <p:nvPr>
            <p:ph type="body" sz="quarter" idx="11"/>
          </p:nvPr>
        </p:nvSpPr>
        <p:spPr/>
        <p:txBody>
          <a:bodyPr/>
          <a:lstStyle/>
          <a:p>
            <a:r>
              <a:rPr lang="en-US" dirty="0" smtClean="0"/>
              <a:t>Provider Behavior</a:t>
            </a:r>
            <a:endParaRPr lang="en-US" dirty="0"/>
          </a:p>
        </p:txBody>
      </p:sp>
    </p:spTree>
    <p:extLst>
      <p:ext uri="{BB962C8B-B14F-4D97-AF65-F5344CB8AC3E}">
        <p14:creationId xmlns:p14="http://schemas.microsoft.com/office/powerpoint/2010/main" val="3697406995"/>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Readmissions</a:t>
            </a:r>
            <a:endParaRPr lang="en-US" dirty="0"/>
          </a:p>
        </p:txBody>
      </p:sp>
      <p:sp>
        <p:nvSpPr>
          <p:cNvPr id="4" name="Slide Number Placeholder 3"/>
          <p:cNvSpPr>
            <a:spLocks noGrp="1"/>
          </p:cNvSpPr>
          <p:nvPr>
            <p:ph type="sldNum" sz="quarter" idx="10"/>
          </p:nvPr>
        </p:nvSpPr>
        <p:spPr/>
        <p:txBody>
          <a:bodyPr/>
          <a:lstStyle/>
          <a:p>
            <a:fld id="{69233210-FD1D-4643-A408-4B2BDEE02D8B}" type="slidenum">
              <a:rPr lang="en-US" smtClean="0"/>
              <a:pPr/>
              <a:t>24</a:t>
            </a:fld>
            <a:endParaRPr lang="en-US"/>
          </a:p>
        </p:txBody>
      </p:sp>
      <p:sp>
        <p:nvSpPr>
          <p:cNvPr id="5" name="Text Placeholder 4"/>
          <p:cNvSpPr>
            <a:spLocks noGrp="1"/>
          </p:cNvSpPr>
          <p:nvPr>
            <p:ph type="body" sz="quarter" idx="11"/>
          </p:nvPr>
        </p:nvSpPr>
        <p:spPr/>
        <p:txBody>
          <a:bodyPr/>
          <a:lstStyle/>
          <a:p>
            <a:r>
              <a:rPr lang="en-US" dirty="0" smtClean="0"/>
              <a:t>Provider Behavior</a:t>
            </a:r>
            <a:endParaRPr lang="en-US" dirty="0"/>
          </a:p>
        </p:txBody>
      </p:sp>
      <p:pic>
        <p:nvPicPr>
          <p:cNvPr id="6" name="Picture 5"/>
          <p:cNvPicPr>
            <a:picLocks noChangeAspect="1"/>
          </p:cNvPicPr>
          <p:nvPr/>
        </p:nvPicPr>
        <p:blipFill>
          <a:blip r:embed="rId3"/>
          <a:stretch>
            <a:fillRect/>
          </a:stretch>
        </p:blipFill>
        <p:spPr>
          <a:xfrm>
            <a:off x="1563181" y="1482216"/>
            <a:ext cx="6372326" cy="5134683"/>
          </a:xfrm>
          <a:prstGeom prst="rect">
            <a:avLst/>
          </a:prstGeom>
        </p:spPr>
      </p:pic>
    </p:spTree>
    <p:extLst>
      <p:ext uri="{BB962C8B-B14F-4D97-AF65-F5344CB8AC3E}">
        <p14:creationId xmlns:p14="http://schemas.microsoft.com/office/powerpoint/2010/main" val="3557041929"/>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Readmissions</a:t>
            </a:r>
            <a:endParaRPr lang="en-US" dirty="0"/>
          </a:p>
        </p:txBody>
      </p:sp>
      <p:sp>
        <p:nvSpPr>
          <p:cNvPr id="3" name="Content Placeholder 2"/>
          <p:cNvSpPr>
            <a:spLocks noGrp="1"/>
          </p:cNvSpPr>
          <p:nvPr>
            <p:ph idx="1"/>
          </p:nvPr>
        </p:nvSpPr>
        <p:spPr/>
        <p:txBody>
          <a:bodyPr/>
          <a:lstStyle/>
          <a:p>
            <a:r>
              <a:rPr lang="en-US" dirty="0" smtClean="0"/>
              <a:t>Improve communication process</a:t>
            </a:r>
          </a:p>
          <a:p>
            <a:pPr lvl="1"/>
            <a:r>
              <a:rPr lang="en-US" dirty="0" smtClean="0"/>
              <a:t>Lower barriers to reach across healthcare institutions</a:t>
            </a:r>
          </a:p>
          <a:p>
            <a:pPr lvl="2"/>
            <a:r>
              <a:rPr lang="en-US" dirty="0" smtClean="0">
                <a:solidFill>
                  <a:srgbClr val="000000"/>
                </a:solidFill>
              </a:rPr>
              <a:t>Phone hotlines, health information exchanges</a:t>
            </a:r>
          </a:p>
          <a:p>
            <a:pPr lvl="1"/>
            <a:endParaRPr lang="en-US" dirty="0" smtClean="0"/>
          </a:p>
          <a:p>
            <a:r>
              <a:rPr lang="en-US" dirty="0" smtClean="0"/>
              <a:t>Improve decision making</a:t>
            </a:r>
          </a:p>
          <a:p>
            <a:pPr lvl="1"/>
            <a:r>
              <a:rPr lang="en-US" dirty="0" smtClean="0"/>
              <a:t>Decision support to clarify readmission risk</a:t>
            </a:r>
          </a:p>
          <a:p>
            <a:pPr lvl="1"/>
            <a:r>
              <a:rPr lang="en-US" dirty="0" smtClean="0"/>
              <a:t>Care pathways for high risk patients</a:t>
            </a:r>
          </a:p>
          <a:p>
            <a:pPr lvl="1"/>
            <a:endParaRPr lang="en-US" dirty="0"/>
          </a:p>
        </p:txBody>
      </p:sp>
      <p:sp>
        <p:nvSpPr>
          <p:cNvPr id="4" name="Slide Number Placeholder 3"/>
          <p:cNvSpPr>
            <a:spLocks noGrp="1"/>
          </p:cNvSpPr>
          <p:nvPr>
            <p:ph type="sldNum" sz="quarter" idx="10"/>
          </p:nvPr>
        </p:nvSpPr>
        <p:spPr/>
        <p:txBody>
          <a:bodyPr/>
          <a:lstStyle/>
          <a:p>
            <a:fld id="{69233210-FD1D-4643-A408-4B2BDEE02D8B}" type="slidenum">
              <a:rPr lang="en-US" smtClean="0"/>
              <a:pPr/>
              <a:t>25</a:t>
            </a:fld>
            <a:endParaRPr lang="en-US"/>
          </a:p>
        </p:txBody>
      </p:sp>
      <p:sp>
        <p:nvSpPr>
          <p:cNvPr id="5" name="Text Placeholder 4"/>
          <p:cNvSpPr>
            <a:spLocks noGrp="1"/>
          </p:cNvSpPr>
          <p:nvPr>
            <p:ph type="body" sz="quarter" idx="11"/>
          </p:nvPr>
        </p:nvSpPr>
        <p:spPr/>
        <p:txBody>
          <a:bodyPr/>
          <a:lstStyle/>
          <a:p>
            <a:r>
              <a:rPr lang="en-US" dirty="0" smtClean="0"/>
              <a:t>Conventional approaches to change provider behavior</a:t>
            </a:r>
            <a:endParaRPr lang="en-US" dirty="0"/>
          </a:p>
        </p:txBody>
      </p:sp>
    </p:spTree>
    <p:extLst>
      <p:ext uri="{BB962C8B-B14F-4D97-AF65-F5344CB8AC3E}">
        <p14:creationId xmlns:p14="http://schemas.microsoft.com/office/powerpoint/2010/main" val="1354370523"/>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Readmissions</a:t>
            </a:r>
            <a:endParaRPr lang="en-US" dirty="0"/>
          </a:p>
        </p:txBody>
      </p:sp>
      <p:sp>
        <p:nvSpPr>
          <p:cNvPr id="3" name="Content Placeholder 2"/>
          <p:cNvSpPr>
            <a:spLocks noGrp="1"/>
          </p:cNvSpPr>
          <p:nvPr>
            <p:ph idx="1"/>
          </p:nvPr>
        </p:nvSpPr>
        <p:spPr/>
        <p:txBody>
          <a:bodyPr/>
          <a:lstStyle/>
          <a:p>
            <a:r>
              <a:rPr lang="en-US" dirty="0" smtClean="0"/>
              <a:t>Penalties as blunt instruments</a:t>
            </a:r>
          </a:p>
          <a:p>
            <a:pPr lvl="1"/>
            <a:r>
              <a:rPr lang="en-US" dirty="0" smtClean="0"/>
              <a:t>Resource constraints, especially for safety net hospitals</a:t>
            </a:r>
          </a:p>
          <a:p>
            <a:pPr lvl="1"/>
            <a:r>
              <a:rPr lang="en-US" dirty="0" smtClean="0"/>
              <a:t>Unintended consequences (admitting less sick patients, or penalizing hospitals with good outpatient care that send patients back appropriately)</a:t>
            </a:r>
          </a:p>
          <a:p>
            <a:pPr lvl="1"/>
            <a:endParaRPr lang="en-US" dirty="0" smtClean="0"/>
          </a:p>
        </p:txBody>
      </p:sp>
      <p:sp>
        <p:nvSpPr>
          <p:cNvPr id="4" name="Slide Number Placeholder 3"/>
          <p:cNvSpPr>
            <a:spLocks noGrp="1"/>
          </p:cNvSpPr>
          <p:nvPr>
            <p:ph type="sldNum" sz="quarter" idx="10"/>
          </p:nvPr>
        </p:nvSpPr>
        <p:spPr/>
        <p:txBody>
          <a:bodyPr/>
          <a:lstStyle/>
          <a:p>
            <a:fld id="{69233210-FD1D-4643-A408-4B2BDEE02D8B}" type="slidenum">
              <a:rPr lang="en-US" smtClean="0"/>
              <a:pPr/>
              <a:t>26</a:t>
            </a:fld>
            <a:endParaRPr lang="en-US"/>
          </a:p>
        </p:txBody>
      </p:sp>
      <p:sp>
        <p:nvSpPr>
          <p:cNvPr id="5" name="Text Placeholder 4"/>
          <p:cNvSpPr>
            <a:spLocks noGrp="1"/>
          </p:cNvSpPr>
          <p:nvPr>
            <p:ph type="body" sz="quarter" idx="11"/>
          </p:nvPr>
        </p:nvSpPr>
        <p:spPr/>
        <p:txBody>
          <a:bodyPr/>
          <a:lstStyle/>
          <a:p>
            <a:r>
              <a:rPr lang="en-US" dirty="0" smtClean="0"/>
              <a:t>Conventional Approaches to change System behavior</a:t>
            </a:r>
            <a:endParaRPr lang="en-US" dirty="0"/>
          </a:p>
        </p:txBody>
      </p:sp>
    </p:spTree>
    <p:extLst>
      <p:ext uri="{BB962C8B-B14F-4D97-AF65-F5344CB8AC3E}">
        <p14:creationId xmlns:p14="http://schemas.microsoft.com/office/powerpoint/2010/main" val="4004289342"/>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Readmissions</a:t>
            </a:r>
            <a:endParaRPr lang="en-US" dirty="0"/>
          </a:p>
        </p:txBody>
      </p:sp>
      <p:sp>
        <p:nvSpPr>
          <p:cNvPr id="3" name="Content Placeholder 2"/>
          <p:cNvSpPr>
            <a:spLocks noGrp="1"/>
          </p:cNvSpPr>
          <p:nvPr>
            <p:ph idx="1"/>
          </p:nvPr>
        </p:nvSpPr>
        <p:spPr/>
        <p:txBody>
          <a:bodyPr/>
          <a:lstStyle/>
          <a:p>
            <a:r>
              <a:rPr lang="en-US" dirty="0" smtClean="0"/>
              <a:t>Features of high performance systems</a:t>
            </a:r>
          </a:p>
          <a:p>
            <a:pPr lvl="1"/>
            <a:r>
              <a:rPr lang="en-US" dirty="0" smtClean="0"/>
              <a:t>Performance excellent, accountability of results, and leadership execution</a:t>
            </a:r>
          </a:p>
          <a:p>
            <a:pPr lvl="1"/>
            <a:endParaRPr lang="en-US" dirty="0" smtClean="0"/>
          </a:p>
          <a:p>
            <a:r>
              <a:rPr lang="en-US" dirty="0" smtClean="0"/>
              <a:t>Align incentives with desired behavior</a:t>
            </a:r>
          </a:p>
          <a:p>
            <a:pPr lvl="1"/>
            <a:r>
              <a:rPr lang="en-US" dirty="0" smtClean="0"/>
              <a:t>Both at system and individual levels</a:t>
            </a:r>
            <a:endParaRPr lang="en-US" dirty="0"/>
          </a:p>
          <a:p>
            <a:endParaRPr lang="en-US" dirty="0"/>
          </a:p>
          <a:p>
            <a:endParaRPr lang="en-US" dirty="0" smtClean="0"/>
          </a:p>
        </p:txBody>
      </p:sp>
      <p:sp>
        <p:nvSpPr>
          <p:cNvPr id="4" name="Slide Number Placeholder 3"/>
          <p:cNvSpPr>
            <a:spLocks noGrp="1"/>
          </p:cNvSpPr>
          <p:nvPr>
            <p:ph type="sldNum" sz="quarter" idx="10"/>
          </p:nvPr>
        </p:nvSpPr>
        <p:spPr/>
        <p:txBody>
          <a:bodyPr/>
          <a:lstStyle/>
          <a:p>
            <a:fld id="{69233210-FD1D-4643-A408-4B2BDEE02D8B}" type="slidenum">
              <a:rPr lang="en-US" smtClean="0"/>
              <a:pPr/>
              <a:t>27</a:t>
            </a:fld>
            <a:endParaRPr lang="en-US"/>
          </a:p>
        </p:txBody>
      </p:sp>
      <p:sp>
        <p:nvSpPr>
          <p:cNvPr id="5" name="Text Placeholder 4"/>
          <p:cNvSpPr>
            <a:spLocks noGrp="1"/>
          </p:cNvSpPr>
          <p:nvPr>
            <p:ph type="body" sz="quarter" idx="11"/>
          </p:nvPr>
        </p:nvSpPr>
        <p:spPr/>
        <p:txBody>
          <a:bodyPr/>
          <a:lstStyle/>
          <a:p>
            <a:r>
              <a:rPr lang="en-US" dirty="0" smtClean="0"/>
              <a:t>Conventional approaches to change system behavior</a:t>
            </a:r>
            <a:endParaRPr lang="en-US" dirty="0"/>
          </a:p>
        </p:txBody>
      </p:sp>
      <p:sp>
        <p:nvSpPr>
          <p:cNvPr id="6" name="Text Placeholder 2"/>
          <p:cNvSpPr txBox="1">
            <a:spLocks/>
          </p:cNvSpPr>
          <p:nvPr/>
        </p:nvSpPr>
        <p:spPr bwMode="auto">
          <a:xfrm>
            <a:off x="4623733" y="5834486"/>
            <a:ext cx="4305956" cy="401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0" tIns="0" rIns="127000" bIns="6350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200" dirty="0" err="1" smtClean="0">
                <a:latin typeface="Helvetica" charset="0"/>
                <a:cs typeface="Helvetica" charset="0"/>
              </a:rPr>
              <a:t>Yonek</a:t>
            </a:r>
            <a:r>
              <a:rPr lang="en-US" sz="1200" dirty="0" smtClean="0">
                <a:latin typeface="Helvetica" charset="0"/>
                <a:cs typeface="Helvetica" charset="0"/>
              </a:rPr>
              <a:t> J, et al., </a:t>
            </a:r>
            <a:r>
              <a:rPr lang="en-US" sz="1200" i="1" dirty="0" smtClean="0">
                <a:latin typeface="Helvetica" charset="0"/>
                <a:cs typeface="Helvetica" charset="0"/>
              </a:rPr>
              <a:t>A Guide to Achieving High Performance in Multi-Hospital Health Systems</a:t>
            </a:r>
            <a:r>
              <a:rPr lang="en-US" sz="1200" dirty="0" smtClean="0">
                <a:latin typeface="Helvetica" charset="0"/>
                <a:cs typeface="Helvetica" charset="0"/>
              </a:rPr>
              <a:t>, Chicago, IL, 2010</a:t>
            </a:r>
            <a:endParaRPr lang="en-US" sz="1200" dirty="0">
              <a:latin typeface="Helvetica" charset="0"/>
              <a:cs typeface="Helvetica" charset="0"/>
            </a:endParaRPr>
          </a:p>
        </p:txBody>
      </p:sp>
    </p:spTree>
    <p:extLst>
      <p:ext uri="{BB962C8B-B14F-4D97-AF65-F5344CB8AC3E}">
        <p14:creationId xmlns:p14="http://schemas.microsoft.com/office/powerpoint/2010/main" val="2014262521"/>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Readmissions</a:t>
            </a:r>
            <a:endParaRPr lang="en-US" dirty="0"/>
          </a:p>
        </p:txBody>
      </p:sp>
      <p:sp>
        <p:nvSpPr>
          <p:cNvPr id="4" name="Slide Number Placeholder 3"/>
          <p:cNvSpPr>
            <a:spLocks noGrp="1"/>
          </p:cNvSpPr>
          <p:nvPr>
            <p:ph type="sldNum" sz="quarter" idx="10"/>
          </p:nvPr>
        </p:nvSpPr>
        <p:spPr/>
        <p:txBody>
          <a:bodyPr/>
          <a:lstStyle/>
          <a:p>
            <a:fld id="{69233210-FD1D-4643-A408-4B2BDEE02D8B}" type="slidenum">
              <a:rPr lang="en-US" smtClean="0"/>
              <a:pPr/>
              <a:t>28</a:t>
            </a:fld>
            <a:endParaRPr lang="en-US"/>
          </a:p>
        </p:txBody>
      </p:sp>
      <p:sp>
        <p:nvSpPr>
          <p:cNvPr id="5" name="Text Placeholder 4"/>
          <p:cNvSpPr>
            <a:spLocks noGrp="1"/>
          </p:cNvSpPr>
          <p:nvPr>
            <p:ph type="body" sz="quarter" idx="11"/>
          </p:nvPr>
        </p:nvSpPr>
        <p:spPr/>
        <p:txBody>
          <a:bodyPr/>
          <a:lstStyle/>
          <a:p>
            <a:r>
              <a:rPr lang="en-US" dirty="0"/>
              <a:t>Conventional approaches to change </a:t>
            </a:r>
            <a:r>
              <a:rPr lang="en-US" dirty="0" smtClean="0"/>
              <a:t>system behavior</a:t>
            </a:r>
            <a:endParaRPr lang="en-US" dirty="0"/>
          </a:p>
        </p:txBody>
      </p:sp>
      <p:pic>
        <p:nvPicPr>
          <p:cNvPr id="6" name="Picture 5"/>
          <p:cNvPicPr>
            <a:picLocks noChangeAspect="1"/>
          </p:cNvPicPr>
          <p:nvPr/>
        </p:nvPicPr>
        <p:blipFill>
          <a:blip r:embed="rId3"/>
          <a:stretch>
            <a:fillRect/>
          </a:stretch>
        </p:blipFill>
        <p:spPr>
          <a:xfrm>
            <a:off x="0" y="1409700"/>
            <a:ext cx="9144000" cy="4023000"/>
          </a:xfrm>
          <a:prstGeom prst="rect">
            <a:avLst/>
          </a:prstGeom>
        </p:spPr>
      </p:pic>
      <p:sp>
        <p:nvSpPr>
          <p:cNvPr id="7" name="TextBox 6"/>
          <p:cNvSpPr txBox="1"/>
          <p:nvPr/>
        </p:nvSpPr>
        <p:spPr>
          <a:xfrm>
            <a:off x="3745257" y="5899478"/>
            <a:ext cx="5184432" cy="338554"/>
          </a:xfrm>
          <a:prstGeom prst="rect">
            <a:avLst/>
          </a:prstGeom>
          <a:noFill/>
        </p:spPr>
        <p:txBody>
          <a:bodyPr wrap="none" rtlCol="0">
            <a:spAutoFit/>
          </a:bodyPr>
          <a:lstStyle/>
          <a:p>
            <a:r>
              <a:rPr lang="en-US" sz="1600" dirty="0" smtClean="0"/>
              <a:t>From Bradley et al., </a:t>
            </a:r>
            <a:r>
              <a:rPr lang="en-US" sz="1600" i="1" dirty="0" err="1" smtClean="0"/>
              <a:t>Circ</a:t>
            </a:r>
            <a:r>
              <a:rPr lang="en-US" sz="1600" i="1" dirty="0" smtClean="0"/>
              <a:t> </a:t>
            </a:r>
            <a:r>
              <a:rPr lang="en-US" sz="1600" i="1" dirty="0" err="1" smtClean="0"/>
              <a:t>Cardiovasc</a:t>
            </a:r>
            <a:r>
              <a:rPr lang="en-US" sz="1600" i="1" dirty="0" smtClean="0"/>
              <a:t> </a:t>
            </a:r>
            <a:r>
              <a:rPr lang="en-US" sz="1600" i="1" dirty="0" err="1" smtClean="0"/>
              <a:t>Qual</a:t>
            </a:r>
            <a:r>
              <a:rPr lang="en-US" sz="1600" i="1" dirty="0" smtClean="0"/>
              <a:t> Outcomes</a:t>
            </a:r>
            <a:r>
              <a:rPr lang="en-US" sz="1600" dirty="0" smtClean="0"/>
              <a:t>, 2013</a:t>
            </a:r>
            <a:endParaRPr lang="en-US" sz="1600" dirty="0"/>
          </a:p>
        </p:txBody>
      </p:sp>
    </p:spTree>
    <p:extLst>
      <p:ext uri="{BB962C8B-B14F-4D97-AF65-F5344CB8AC3E}">
        <p14:creationId xmlns:p14="http://schemas.microsoft.com/office/powerpoint/2010/main" val="1856014193"/>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Readmissions</a:t>
            </a:r>
            <a:endParaRPr lang="en-US" dirty="0"/>
          </a:p>
        </p:txBody>
      </p:sp>
      <p:sp>
        <p:nvSpPr>
          <p:cNvPr id="4" name="Slide Number Placeholder 3"/>
          <p:cNvSpPr>
            <a:spLocks noGrp="1"/>
          </p:cNvSpPr>
          <p:nvPr>
            <p:ph type="sldNum" sz="quarter" idx="10"/>
          </p:nvPr>
        </p:nvSpPr>
        <p:spPr/>
        <p:txBody>
          <a:bodyPr/>
          <a:lstStyle/>
          <a:p>
            <a:fld id="{69233210-FD1D-4643-A408-4B2BDEE02D8B}" type="slidenum">
              <a:rPr lang="en-US" smtClean="0"/>
              <a:pPr/>
              <a:t>29</a:t>
            </a:fld>
            <a:endParaRPr lang="en-US"/>
          </a:p>
        </p:txBody>
      </p:sp>
      <p:sp>
        <p:nvSpPr>
          <p:cNvPr id="5" name="Text Placeholder 4"/>
          <p:cNvSpPr>
            <a:spLocks noGrp="1"/>
          </p:cNvSpPr>
          <p:nvPr>
            <p:ph type="body" sz="quarter" idx="11"/>
          </p:nvPr>
        </p:nvSpPr>
        <p:spPr/>
        <p:txBody>
          <a:bodyPr/>
          <a:lstStyle/>
          <a:p>
            <a:r>
              <a:rPr lang="en-US" dirty="0" smtClean="0"/>
              <a:t>QI improves unnecessary readmissions, but not the rate</a:t>
            </a:r>
            <a:endParaRPr lang="en-US" dirty="0"/>
          </a:p>
        </p:txBody>
      </p:sp>
      <p:pic>
        <p:nvPicPr>
          <p:cNvPr id="6" name="Picture 13"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605" y="1743484"/>
            <a:ext cx="7957354" cy="3248025"/>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2"/>
          <p:cNvSpPr txBox="1">
            <a:spLocks/>
          </p:cNvSpPr>
          <p:nvPr/>
        </p:nvSpPr>
        <p:spPr bwMode="auto">
          <a:xfrm>
            <a:off x="4966231" y="5834486"/>
            <a:ext cx="3853109" cy="215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0" tIns="0" rIns="127000" bIns="6350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200" dirty="0" smtClean="0">
                <a:latin typeface="Helvetica" charset="0"/>
                <a:cs typeface="Helvetica" charset="0"/>
              </a:rPr>
              <a:t>Brock J, et al., JAMA</a:t>
            </a:r>
            <a:r>
              <a:rPr lang="en-US" sz="1200" dirty="0">
                <a:latin typeface="Helvetica" charset="0"/>
                <a:cs typeface="Helvetica" charset="0"/>
              </a:rPr>
              <a:t>. 2013;309(4):381-</a:t>
            </a:r>
            <a:r>
              <a:rPr lang="en-US" sz="1200" dirty="0" smtClean="0">
                <a:latin typeface="Helvetica" charset="0"/>
                <a:cs typeface="Helvetica" charset="0"/>
              </a:rPr>
              <a:t>391</a:t>
            </a:r>
            <a:endParaRPr lang="en-US" sz="1200" dirty="0">
              <a:latin typeface="Helvetica" charset="0"/>
              <a:cs typeface="Helvetica" charset="0"/>
            </a:endParaRPr>
          </a:p>
        </p:txBody>
      </p:sp>
    </p:spTree>
    <p:extLst>
      <p:ext uri="{BB962C8B-B14F-4D97-AF65-F5344CB8AC3E}">
        <p14:creationId xmlns:p14="http://schemas.microsoft.com/office/powerpoint/2010/main" val="281404008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595" y="1725215"/>
            <a:ext cx="10008393" cy="2193132"/>
          </a:xfrm>
        </p:spPr>
        <p:txBody>
          <a:bodyPr>
            <a:normAutofit fontScale="90000"/>
          </a:bodyPr>
          <a:lstStyle/>
          <a:p>
            <a:pPr algn="l"/>
            <a:r>
              <a:rPr lang="en-US" dirty="0" smtClean="0"/>
              <a:t>You will learn: </a:t>
            </a:r>
            <a:r>
              <a:rPr lang="en-US" dirty="0" smtClean="0"/>
              <a:t/>
            </a:r>
            <a:br>
              <a:rPr lang="en-US" dirty="0" smtClean="0"/>
            </a:br>
            <a:r>
              <a:rPr lang="en-US" dirty="0" smtClean="0"/>
              <a:t/>
            </a:r>
            <a:br>
              <a:rPr lang="en-US" dirty="0" smtClean="0"/>
            </a:br>
            <a:r>
              <a:rPr lang="en-US" sz="3100" dirty="0" smtClean="0">
                <a:latin typeface="+mn-lt"/>
              </a:rPr>
              <a:t>1) </a:t>
            </a:r>
            <a:r>
              <a:rPr lang="en-US" sz="3600" dirty="0" smtClean="0">
                <a:latin typeface="+mn-lt"/>
              </a:rPr>
              <a:t>About </a:t>
            </a:r>
            <a:r>
              <a:rPr lang="en-US" sz="3600" dirty="0" smtClean="0">
                <a:latin typeface="+mn-lt"/>
              </a:rPr>
              <a:t>behavior </a:t>
            </a:r>
            <a:r>
              <a:rPr lang="en-US" sz="3600" dirty="0" smtClean="0">
                <a:latin typeface="+mn-lt"/>
              </a:rPr>
              <a:t>change theories </a:t>
            </a:r>
            <a:r>
              <a:rPr lang="en-US" sz="3600" dirty="0" smtClean="0">
                <a:latin typeface="+mn-lt"/>
              </a:rPr>
              <a:t>applied </a:t>
            </a:r>
            <a:r>
              <a:rPr lang="en-US" sz="3600" dirty="0" smtClean="0">
                <a:latin typeface="+mn-lt"/>
              </a:rPr>
              <a:t>to </a:t>
            </a:r>
            <a:r>
              <a:rPr lang="en-US" sz="3600" dirty="0" smtClean="0">
                <a:latin typeface="+mn-lt"/>
              </a:rPr>
              <a:t/>
            </a:r>
            <a:br>
              <a:rPr lang="en-US" sz="3600" dirty="0" smtClean="0">
                <a:latin typeface="+mn-lt"/>
              </a:rPr>
            </a:br>
            <a:r>
              <a:rPr lang="en-US" sz="3600" dirty="0">
                <a:latin typeface="+mn-lt"/>
              </a:rPr>
              <a:t>	</a:t>
            </a:r>
            <a:r>
              <a:rPr lang="en-US" sz="3600" dirty="0" smtClean="0">
                <a:latin typeface="+mn-lt"/>
              </a:rPr>
              <a:t>academic </a:t>
            </a:r>
            <a:r>
              <a:rPr lang="en-US" sz="3600" dirty="0" smtClean="0">
                <a:latin typeface="+mn-lt"/>
              </a:rPr>
              <a:t>research productivity</a:t>
            </a:r>
            <a:br>
              <a:rPr lang="en-US" sz="3600" dirty="0" smtClean="0">
                <a:latin typeface="+mn-lt"/>
              </a:rPr>
            </a:br>
            <a:r>
              <a:rPr lang="en-US" sz="3600" dirty="0" smtClean="0">
                <a:latin typeface="+mn-lt"/>
              </a:rPr>
              <a:t>2) </a:t>
            </a:r>
            <a:r>
              <a:rPr lang="en-US" sz="3600" dirty="0">
                <a:latin typeface="+mn-lt"/>
              </a:rPr>
              <a:t>L</a:t>
            </a:r>
            <a:r>
              <a:rPr lang="en-US" sz="3600" dirty="0" smtClean="0">
                <a:latin typeface="+mn-lt"/>
              </a:rPr>
              <a:t>atest </a:t>
            </a:r>
            <a:r>
              <a:rPr lang="en-US" sz="3600" dirty="0">
                <a:latin typeface="+mn-lt"/>
              </a:rPr>
              <a:t>findings in creativity </a:t>
            </a:r>
            <a:r>
              <a:rPr lang="en-US" sz="3600" dirty="0" smtClean="0">
                <a:latin typeface="+mn-lt"/>
              </a:rPr>
              <a:t>science</a:t>
            </a:r>
            <a:br>
              <a:rPr lang="en-US" sz="3600" dirty="0" smtClean="0">
                <a:latin typeface="+mn-lt"/>
              </a:rPr>
            </a:br>
            <a:r>
              <a:rPr lang="en-US" sz="3600" dirty="0" smtClean="0">
                <a:latin typeface="+mn-lt"/>
              </a:rPr>
              <a:t>3) </a:t>
            </a:r>
            <a:r>
              <a:rPr lang="en-US" sz="3600" dirty="0" smtClean="0">
                <a:latin typeface="+mn-lt"/>
              </a:rPr>
              <a:t>How </a:t>
            </a:r>
            <a:r>
              <a:rPr lang="en-US" sz="3600" dirty="0" smtClean="0">
                <a:latin typeface="+mn-lt"/>
              </a:rPr>
              <a:t>to improve your research productivity</a:t>
            </a:r>
            <a:br>
              <a:rPr lang="en-US" sz="3600" dirty="0" smtClean="0">
                <a:latin typeface="+mn-lt"/>
              </a:rPr>
            </a:br>
            <a:r>
              <a:rPr lang="en-US" sz="3600" dirty="0" smtClean="0">
                <a:latin typeface="+mn-lt"/>
              </a:rPr>
              <a:t>4) </a:t>
            </a:r>
            <a:r>
              <a:rPr lang="en-US" sz="3600" dirty="0" smtClean="0">
                <a:latin typeface="+mn-lt"/>
              </a:rPr>
              <a:t>A </a:t>
            </a:r>
            <a:r>
              <a:rPr lang="en-US" sz="3600" dirty="0" smtClean="0">
                <a:latin typeface="+mn-lt"/>
              </a:rPr>
              <a:t>little about </a:t>
            </a:r>
            <a:r>
              <a:rPr lang="en-US" sz="3600" dirty="0"/>
              <a:t>learning with health systems</a:t>
            </a:r>
            <a:endParaRPr lang="en-US" sz="3600" dirty="0">
              <a:latin typeface="+mn-lt"/>
            </a:endParaRPr>
          </a:p>
        </p:txBody>
      </p:sp>
      <p:sp>
        <p:nvSpPr>
          <p:cNvPr id="4" name="Picture Placeholder 3"/>
          <p:cNvSpPr>
            <a:spLocks noGrp="1"/>
          </p:cNvSpPr>
          <p:nvPr>
            <p:ph type="pic" sz="quarter" idx="12"/>
          </p:nvPr>
        </p:nvSpPr>
        <p:spPr/>
      </p:sp>
    </p:spTree>
    <p:extLst>
      <p:ext uri="{BB962C8B-B14F-4D97-AF65-F5344CB8AC3E}">
        <p14:creationId xmlns:p14="http://schemas.microsoft.com/office/powerpoint/2010/main" val="1151385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595" y="491134"/>
            <a:ext cx="8786813" cy="625078"/>
          </a:xfrm>
        </p:spPr>
        <p:txBody>
          <a:bodyPr/>
          <a:lstStyle/>
          <a:p>
            <a:r>
              <a:rPr lang="en-US" sz="3600" dirty="0" err="1" smtClean="0"/>
              <a:t>iSCRIPT</a:t>
            </a:r>
            <a:r>
              <a:rPr lang="en-US" sz="3600" dirty="0" smtClean="0"/>
              <a:t> Center</a:t>
            </a:r>
            <a:endParaRPr lang="en-US" sz="3600" dirty="0"/>
          </a:p>
        </p:txBody>
      </p:sp>
      <p:sp>
        <p:nvSpPr>
          <p:cNvPr id="3" name="Content Placeholder 2"/>
          <p:cNvSpPr>
            <a:spLocks noGrp="1"/>
          </p:cNvSpPr>
          <p:nvPr>
            <p:ph idx="1"/>
          </p:nvPr>
        </p:nvSpPr>
        <p:spPr/>
        <p:txBody>
          <a:bodyPr>
            <a:normAutofit/>
          </a:bodyPr>
          <a:lstStyle/>
          <a:p>
            <a:endParaRPr lang="en-US" b="0" dirty="0"/>
          </a:p>
          <a:p>
            <a:r>
              <a:rPr lang="en-US" b="0" dirty="0">
                <a:latin typeface="+mn-lt"/>
                <a:cs typeface="Helvetica Neue Light"/>
                <a:sym typeface="Baskerville" charset="0"/>
              </a:rPr>
              <a:t>Inter-disciplinary Center </a:t>
            </a:r>
            <a:r>
              <a:rPr lang="en-US" b="0" dirty="0" smtClean="0">
                <a:latin typeface="+mn-lt"/>
                <a:cs typeface="Helvetica Neue Light"/>
                <a:sym typeface="Baskerville" charset="0"/>
              </a:rPr>
              <a:t>from </a:t>
            </a:r>
            <a:r>
              <a:rPr lang="en-US" b="0" dirty="0">
                <a:latin typeface="+mn-lt"/>
                <a:cs typeface="Helvetica Neue Light"/>
                <a:sym typeface="Baskerville" charset="0"/>
              </a:rPr>
              <a:t>Biomedical Informatics, </a:t>
            </a:r>
            <a:r>
              <a:rPr lang="en-US" b="0" dirty="0" smtClean="0">
                <a:latin typeface="+mn-lt"/>
                <a:cs typeface="Helvetica Neue Light"/>
                <a:sym typeface="Baskerville" charset="0"/>
              </a:rPr>
              <a:t>Biomedical </a:t>
            </a:r>
            <a:r>
              <a:rPr lang="en-US" b="0" dirty="0">
                <a:latin typeface="+mn-lt"/>
                <a:cs typeface="Helvetica Neue Light"/>
                <a:sym typeface="Baskerville" charset="0"/>
              </a:rPr>
              <a:t>Engineering, Cardiology, General Internal Medicine, Emergency Medicine, the </a:t>
            </a:r>
            <a:r>
              <a:rPr lang="en-US" b="0" dirty="0" smtClean="0">
                <a:latin typeface="+mn-lt"/>
                <a:cs typeface="Helvetica Neue Light"/>
                <a:sym typeface="Baskerville" charset="0"/>
              </a:rPr>
              <a:t>CTSA, </a:t>
            </a:r>
            <a:r>
              <a:rPr lang="en-US" b="0" dirty="0">
                <a:latin typeface="+mn-lt"/>
                <a:cs typeface="Helvetica Neue Light"/>
                <a:sym typeface="Baskerville" charset="0"/>
              </a:rPr>
              <a:t>and the Center for Behavioral Cardiovascular </a:t>
            </a:r>
            <a:r>
              <a:rPr lang="en-US" b="0" dirty="0" smtClean="0">
                <a:latin typeface="+mn-lt"/>
                <a:cs typeface="Helvetica Neue Light"/>
                <a:sym typeface="Baskerville" charset="0"/>
              </a:rPr>
              <a:t>Health (CBCH)</a:t>
            </a:r>
            <a:endParaRPr lang="en-US" b="0" dirty="0">
              <a:latin typeface="+mn-lt"/>
              <a:cs typeface="Helvetica Neue Light"/>
              <a:sym typeface="Baskerville" charset="0"/>
            </a:endParaRPr>
          </a:p>
          <a:p>
            <a:r>
              <a:rPr lang="en-US" b="0" dirty="0">
                <a:latin typeface="+mn-lt"/>
                <a:cs typeface="Helvetica Neue Light"/>
                <a:sym typeface="Baskerville" charset="0"/>
              </a:rPr>
              <a:t>Aim to identify </a:t>
            </a:r>
            <a:r>
              <a:rPr lang="en-US" dirty="0">
                <a:latin typeface="+mn-lt"/>
                <a:cs typeface="Helvetica Neue Light"/>
                <a:sym typeface="Baskerville" charset="0"/>
              </a:rPr>
              <a:t>novel </a:t>
            </a:r>
            <a:r>
              <a:rPr lang="en-US" b="0" dirty="0">
                <a:latin typeface="+mn-lt"/>
                <a:cs typeface="Helvetica Neue Light"/>
                <a:sym typeface="Baskerville" charset="0"/>
              </a:rPr>
              <a:t>hospital system, care processes, and patient factors that adversely influence 30-day readmissions, and to test and implement </a:t>
            </a:r>
            <a:r>
              <a:rPr lang="en-US" dirty="0" smtClean="0">
                <a:latin typeface="+mn-lt"/>
                <a:cs typeface="Helvetica Neue Light"/>
                <a:sym typeface="Baskerville" charset="0"/>
              </a:rPr>
              <a:t>novel behavioral</a:t>
            </a:r>
            <a:r>
              <a:rPr lang="en-US" b="0" dirty="0" smtClean="0">
                <a:latin typeface="+mn-lt"/>
                <a:cs typeface="Helvetica Neue Light"/>
                <a:sym typeface="Baskerville" charset="0"/>
              </a:rPr>
              <a:t> strategies </a:t>
            </a:r>
            <a:r>
              <a:rPr lang="en-US" b="0" dirty="0">
                <a:latin typeface="+mn-lt"/>
                <a:cs typeface="Helvetica Neue Light"/>
                <a:sym typeface="Baskerville" charset="0"/>
              </a:rPr>
              <a:t>targeting these factors to reduce readmission rates and increase patient satisfaction</a:t>
            </a:r>
          </a:p>
          <a:p>
            <a:endParaRPr lang="en-US" dirty="0"/>
          </a:p>
        </p:txBody>
      </p:sp>
      <p:sp>
        <p:nvSpPr>
          <p:cNvPr id="4" name="Title 1"/>
          <p:cNvSpPr txBox="1">
            <a:spLocks/>
          </p:cNvSpPr>
          <p:nvPr/>
        </p:nvSpPr>
        <p:spPr bwMode="auto">
          <a:xfrm>
            <a:off x="330995" y="956073"/>
            <a:ext cx="8786813" cy="625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l" rtl="0" fontAlgn="base">
              <a:spcBef>
                <a:spcPct val="0"/>
              </a:spcBef>
              <a:spcAft>
                <a:spcPct val="0"/>
              </a:spcAft>
              <a:defRPr sz="4200" b="1" i="0">
                <a:solidFill>
                  <a:schemeClr val="tx1"/>
                </a:solidFill>
                <a:latin typeface="+mj-lt"/>
                <a:ea typeface="+mj-ea"/>
                <a:cs typeface="Helvetica Neue"/>
                <a:sym typeface="Helvetica Neue Bold Condensed" charset="0"/>
              </a:defRPr>
            </a:lvl1pPr>
            <a:lvl2pPr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2pPr>
            <a:lvl3pPr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3pPr>
            <a:lvl4pPr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4pPr>
            <a:lvl5pPr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5pPr>
            <a:lvl6pPr marL="321377"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6pPr>
            <a:lvl7pPr marL="642757"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7pPr>
            <a:lvl8pPr marL="964134"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8pPr>
            <a:lvl9pPr marL="1285513"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9pPr>
          </a:lstStyle>
          <a:p>
            <a:pPr defTabSz="914400"/>
            <a:endParaRPr lang="en-US" sz="3600" kern="0" dirty="0"/>
          </a:p>
        </p:txBody>
      </p:sp>
      <p:sp>
        <p:nvSpPr>
          <p:cNvPr id="5" name="Title 1"/>
          <p:cNvSpPr txBox="1">
            <a:spLocks/>
          </p:cNvSpPr>
          <p:nvPr/>
        </p:nvSpPr>
        <p:spPr bwMode="auto">
          <a:xfrm>
            <a:off x="178595" y="1473399"/>
            <a:ext cx="8786813" cy="625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l" rtl="0" fontAlgn="base">
              <a:spcBef>
                <a:spcPct val="0"/>
              </a:spcBef>
              <a:spcAft>
                <a:spcPct val="0"/>
              </a:spcAft>
              <a:defRPr sz="4200" b="1" i="0">
                <a:solidFill>
                  <a:schemeClr val="tx1"/>
                </a:solidFill>
                <a:latin typeface="+mj-lt"/>
                <a:ea typeface="+mj-ea"/>
                <a:cs typeface="Helvetica Neue"/>
                <a:sym typeface="Helvetica Neue Bold Condensed" charset="0"/>
              </a:defRPr>
            </a:lvl1pPr>
            <a:lvl2pPr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2pPr>
            <a:lvl3pPr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3pPr>
            <a:lvl4pPr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4pPr>
            <a:lvl5pPr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5pPr>
            <a:lvl6pPr marL="321377"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6pPr>
            <a:lvl7pPr marL="642757"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7pPr>
            <a:lvl8pPr marL="964134"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8pPr>
            <a:lvl9pPr marL="1285513"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9pPr>
          </a:lstStyle>
          <a:p>
            <a:pPr defTabSz="914400"/>
            <a:r>
              <a:rPr lang="en-US" sz="2700" b="0" dirty="0">
                <a:solidFill>
                  <a:srgbClr val="9A9A9A"/>
                </a:solidFill>
                <a:latin typeface="+mn-lt"/>
                <a:ea typeface="ＭＳ Ｐゴシック" charset="0"/>
                <a:cs typeface="Helvetica Neue Light" charset="0"/>
              </a:rPr>
              <a:t>Innovative Strategies to </a:t>
            </a:r>
            <a:r>
              <a:rPr lang="en-US" sz="2700" b="0" dirty="0" err="1">
                <a:solidFill>
                  <a:srgbClr val="9A9A9A"/>
                </a:solidFill>
                <a:latin typeface="+mn-lt"/>
                <a:ea typeface="ＭＳ Ｐゴシック" charset="0"/>
                <a:cs typeface="Helvetica Neue Light" charset="0"/>
              </a:rPr>
              <a:t>deCrease</a:t>
            </a:r>
            <a:r>
              <a:rPr lang="en-US" sz="2700" b="0" dirty="0">
                <a:solidFill>
                  <a:srgbClr val="9A9A9A"/>
                </a:solidFill>
                <a:latin typeface="+mn-lt"/>
                <a:ea typeface="ＭＳ Ｐゴシック" charset="0"/>
                <a:cs typeface="Helvetica Neue Light" charset="0"/>
              </a:rPr>
              <a:t> Readmissions through Improving Patient &amp; System </a:t>
            </a:r>
            <a:r>
              <a:rPr lang="en-US" sz="2700" b="0" dirty="0" err="1">
                <a:solidFill>
                  <a:srgbClr val="9A9A9A"/>
                </a:solidFill>
                <a:latin typeface="+mn-lt"/>
                <a:ea typeface="ＭＳ Ｐゴシック" charset="0"/>
                <a:cs typeface="Helvetica Neue Light" charset="0"/>
              </a:rPr>
              <a:t>sTress</a:t>
            </a:r>
            <a:r>
              <a:rPr lang="en-US" sz="2700" b="0" dirty="0">
                <a:solidFill>
                  <a:srgbClr val="9A9A9A"/>
                </a:solidFill>
                <a:latin typeface="+mn-lt"/>
                <a:ea typeface="ＭＳ Ｐゴシック" charset="0"/>
                <a:cs typeface="Helvetica Neue Light" charset="0"/>
              </a:rPr>
              <a:t> &amp; behavior </a:t>
            </a:r>
          </a:p>
          <a:p>
            <a:pPr defTabSz="914400"/>
            <a:endParaRPr lang="en-US" sz="2800" b="0" dirty="0">
              <a:latin typeface="+mn-lt"/>
              <a:ea typeface="+mn-ea"/>
              <a:cs typeface="Helvetica Neue Light"/>
              <a:sym typeface="Baskerville" charset="0"/>
            </a:endParaRPr>
          </a:p>
        </p:txBody>
      </p:sp>
    </p:spTree>
    <p:extLst>
      <p:ext uri="{BB962C8B-B14F-4D97-AF65-F5344CB8AC3E}">
        <p14:creationId xmlns:p14="http://schemas.microsoft.com/office/powerpoint/2010/main" val="11083030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BB342D3F-0964-674F-886D-75E26F7BF682}" type="slidenum">
              <a:rPr lang="en-US" smtClean="0"/>
              <a:pPr/>
              <a:t>31</a:t>
            </a:fld>
            <a:endParaRPr lang="en-US"/>
          </a:p>
        </p:txBody>
      </p:sp>
      <p:sp>
        <p:nvSpPr>
          <p:cNvPr id="3" name="Rectangle 1"/>
          <p:cNvSpPr>
            <a:spLocks/>
          </p:cNvSpPr>
          <p:nvPr/>
        </p:nvSpPr>
        <p:spPr bwMode="auto">
          <a:xfrm>
            <a:off x="0" y="2982516"/>
            <a:ext cx="9144000" cy="892969"/>
          </a:xfrm>
          <a:prstGeom prst="rect">
            <a:avLst/>
          </a:prstGeom>
          <a:solidFill>
            <a:srgbClr val="404040"/>
          </a:solidFill>
          <a:ln>
            <a:noFill/>
          </a:ln>
          <a:extLst/>
        </p:spPr>
        <p:txBody>
          <a:bodyPr lIns="0" tIns="0" rIns="0" bIns="0"/>
          <a:lstStyle/>
          <a:p>
            <a:endParaRPr lang="en-US"/>
          </a:p>
        </p:txBody>
      </p:sp>
      <p:sp>
        <p:nvSpPr>
          <p:cNvPr id="4" name="Rectangle 2"/>
          <p:cNvSpPr>
            <a:spLocks/>
          </p:cNvSpPr>
          <p:nvPr/>
        </p:nvSpPr>
        <p:spPr bwMode="auto">
          <a:xfrm>
            <a:off x="0" y="1910954"/>
            <a:ext cx="9144000" cy="892969"/>
          </a:xfrm>
          <a:prstGeom prst="rect">
            <a:avLst/>
          </a:prstGeom>
          <a:solidFill>
            <a:schemeClr val="tx1">
              <a:lumMod val="75000"/>
              <a:lumOff val="25000"/>
            </a:schemeClr>
          </a:solidFill>
          <a:ln>
            <a:noFill/>
          </a:ln>
          <a:extLst/>
        </p:spPr>
        <p:txBody>
          <a:bodyPr lIns="0" tIns="0" rIns="0" bIns="0"/>
          <a:lstStyle/>
          <a:p>
            <a:endParaRPr lang="en-US">
              <a:solidFill>
                <a:schemeClr val="bg1"/>
              </a:solidFill>
            </a:endParaRPr>
          </a:p>
        </p:txBody>
      </p:sp>
      <p:sp>
        <p:nvSpPr>
          <p:cNvPr id="5" name="Rectangle 3"/>
          <p:cNvSpPr>
            <a:spLocks/>
          </p:cNvSpPr>
          <p:nvPr/>
        </p:nvSpPr>
        <p:spPr bwMode="auto">
          <a:xfrm>
            <a:off x="0" y="4054079"/>
            <a:ext cx="9144000" cy="892969"/>
          </a:xfrm>
          <a:prstGeom prst="rect">
            <a:avLst/>
          </a:prstGeom>
          <a:solidFill>
            <a:srgbClr val="FF9933"/>
          </a:solidFill>
          <a:ln>
            <a:noFill/>
          </a:ln>
          <a:extLst/>
        </p:spPr>
        <p:txBody>
          <a:bodyPr lIns="0" tIns="0" rIns="0" bIns="0"/>
          <a:lstStyle/>
          <a:p>
            <a:endParaRPr lang="en-US"/>
          </a:p>
        </p:txBody>
      </p:sp>
      <p:sp>
        <p:nvSpPr>
          <p:cNvPr id="6" name="Rectangle 4"/>
          <p:cNvSpPr>
            <a:spLocks/>
          </p:cNvSpPr>
          <p:nvPr/>
        </p:nvSpPr>
        <p:spPr bwMode="auto">
          <a:xfrm>
            <a:off x="178594" y="1942207"/>
            <a:ext cx="8429625" cy="82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3000" b="1" dirty="0" smtClean="0">
                <a:solidFill>
                  <a:schemeClr val="bg1"/>
                </a:solidFill>
                <a:latin typeface="+mj-lt"/>
                <a:ea typeface="ＭＳ Ｐゴシック" charset="0"/>
                <a:cs typeface="Helvetica Neue Bold Condensed"/>
              </a:rPr>
              <a:t>Readmissions</a:t>
            </a:r>
            <a:endParaRPr lang="en-US" sz="3000" b="1" dirty="0">
              <a:solidFill>
                <a:schemeClr val="bg1"/>
              </a:solidFill>
              <a:latin typeface="+mj-lt"/>
              <a:ea typeface="ＭＳ Ｐゴシック" charset="0"/>
              <a:cs typeface="Helvetica Neue Bold Condensed"/>
            </a:endParaRPr>
          </a:p>
          <a:p>
            <a:pPr algn="l"/>
            <a:r>
              <a:rPr lang="en-US" sz="2100" dirty="0" smtClean="0">
                <a:solidFill>
                  <a:schemeClr val="bg1"/>
                </a:solidFill>
                <a:ea typeface="ＭＳ Ｐゴシック" charset="0"/>
                <a:cs typeface="Helvetica Neue Light"/>
                <a:sym typeface="Baskerville" charset="0"/>
              </a:rPr>
              <a:t>Readmissions as a complex phenomenon</a:t>
            </a:r>
            <a:endParaRPr lang="en-US" sz="2100" dirty="0">
              <a:solidFill>
                <a:schemeClr val="bg1"/>
              </a:solidFill>
              <a:ea typeface="ＭＳ Ｐゴシック" charset="0"/>
              <a:cs typeface="Helvetica Neue Light"/>
              <a:sym typeface="Baskerville" charset="0"/>
            </a:endParaRPr>
          </a:p>
        </p:txBody>
      </p:sp>
      <p:sp>
        <p:nvSpPr>
          <p:cNvPr id="7" name="Rectangle 5"/>
          <p:cNvSpPr>
            <a:spLocks/>
          </p:cNvSpPr>
          <p:nvPr/>
        </p:nvSpPr>
        <p:spPr bwMode="auto">
          <a:xfrm>
            <a:off x="178594" y="3013770"/>
            <a:ext cx="8429625" cy="82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3000" b="1" dirty="0" smtClean="0">
                <a:solidFill>
                  <a:schemeClr val="bg1"/>
                </a:solidFill>
                <a:latin typeface="+mj-lt"/>
                <a:ea typeface="ＭＳ Ｐゴシック" charset="0"/>
                <a:cs typeface="Helvetica Neue Bold Condensed"/>
              </a:rPr>
              <a:t>Behavior</a:t>
            </a:r>
            <a:endParaRPr lang="en-US" sz="3000" b="1" dirty="0">
              <a:solidFill>
                <a:schemeClr val="bg1"/>
              </a:solidFill>
              <a:latin typeface="+mj-lt"/>
              <a:ea typeface="ＭＳ Ｐゴシック" charset="0"/>
              <a:cs typeface="Helvetica Neue Bold Condensed"/>
            </a:endParaRPr>
          </a:p>
          <a:p>
            <a:pPr algn="l"/>
            <a:r>
              <a:rPr lang="en-US" sz="2100" dirty="0" smtClean="0">
                <a:solidFill>
                  <a:schemeClr val="bg1"/>
                </a:solidFill>
                <a:ea typeface="ＭＳ Ｐゴシック" charset="0"/>
                <a:cs typeface="Helvetica Neue Light"/>
                <a:sym typeface="Baskerville" charset="0"/>
              </a:rPr>
              <a:t>Patient, provider and system behavior</a:t>
            </a:r>
            <a:endParaRPr lang="en-US" sz="2100" dirty="0">
              <a:solidFill>
                <a:schemeClr val="bg1"/>
              </a:solidFill>
              <a:ea typeface="ＭＳ Ｐゴシック" charset="0"/>
              <a:cs typeface="Helvetica Neue Light"/>
              <a:sym typeface="Baskerville" charset="0"/>
            </a:endParaRPr>
          </a:p>
        </p:txBody>
      </p:sp>
      <p:sp>
        <p:nvSpPr>
          <p:cNvPr id="8" name="Rectangle 6"/>
          <p:cNvSpPr>
            <a:spLocks/>
          </p:cNvSpPr>
          <p:nvPr/>
        </p:nvSpPr>
        <p:spPr bwMode="auto">
          <a:xfrm>
            <a:off x="178594" y="4085332"/>
            <a:ext cx="8429625" cy="82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3000" b="1" dirty="0" smtClean="0">
                <a:solidFill>
                  <a:schemeClr val="bg1"/>
                </a:solidFill>
                <a:latin typeface="+mj-lt"/>
                <a:ea typeface="ＭＳ Ｐゴシック" charset="0"/>
                <a:cs typeface="Helvetica Neue Bold Condensed"/>
              </a:rPr>
              <a:t>Creativity</a:t>
            </a:r>
            <a:endParaRPr lang="en-US" sz="3000" b="1" dirty="0">
              <a:solidFill>
                <a:schemeClr val="bg1"/>
              </a:solidFill>
              <a:latin typeface="+mj-lt"/>
              <a:ea typeface="ＭＳ Ｐゴシック" charset="0"/>
              <a:cs typeface="Helvetica Neue Bold Condensed"/>
            </a:endParaRPr>
          </a:p>
          <a:p>
            <a:pPr algn="l"/>
            <a:r>
              <a:rPr lang="en-US" sz="2100" dirty="0" smtClean="0">
                <a:solidFill>
                  <a:schemeClr val="bg1"/>
                </a:solidFill>
                <a:ea typeface="ＭＳ Ｐゴシック" charset="0"/>
                <a:cs typeface="Helvetica Neue Light"/>
                <a:sym typeface="Baskerville" charset="0"/>
              </a:rPr>
              <a:t>How creativity science can help?</a:t>
            </a:r>
            <a:endParaRPr lang="en-US" sz="2100" dirty="0">
              <a:solidFill>
                <a:schemeClr val="bg1"/>
              </a:solidFill>
              <a:ea typeface="ＭＳ Ｐゴシック" charset="0"/>
              <a:cs typeface="Helvetica Neue Light"/>
              <a:sym typeface="Baskerville" charset="0"/>
            </a:endParaRPr>
          </a:p>
        </p:txBody>
      </p:sp>
      <p:sp>
        <p:nvSpPr>
          <p:cNvPr id="9" name="Rectangle 7"/>
          <p:cNvSpPr>
            <a:spLocks/>
          </p:cNvSpPr>
          <p:nvPr/>
        </p:nvSpPr>
        <p:spPr bwMode="auto">
          <a:xfrm>
            <a:off x="8639996" y="2006725"/>
            <a:ext cx="32094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alpha val="50000"/>
                  </a:srgbClr>
                </a:solidFill>
                <a:miter lim="800000"/>
                <a:headEnd type="none" w="med" len="med"/>
                <a:tailEnd type="none" w="med" len="med"/>
              </a14:hiddenLine>
            </a:ext>
          </a:extLst>
        </p:spPr>
        <p:txBody>
          <a:bodyPr wrap="none" lIns="0" tIns="0" rIns="0" bIns="0" anchor="ctr">
            <a:spAutoFit/>
          </a:bodyPr>
          <a:lstStyle/>
          <a:p>
            <a:pPr algn="r"/>
            <a:r>
              <a:rPr lang="en-US" sz="4500" b="1" dirty="0">
                <a:solidFill>
                  <a:schemeClr val="bg1"/>
                </a:solidFill>
                <a:latin typeface="+mj-lt"/>
                <a:ea typeface="ＭＳ Ｐゴシック" charset="0"/>
                <a:cs typeface="Helvetica Neue"/>
              </a:rPr>
              <a:t>1</a:t>
            </a:r>
          </a:p>
        </p:txBody>
      </p:sp>
      <p:sp>
        <p:nvSpPr>
          <p:cNvPr id="10" name="Rectangle 8"/>
          <p:cNvSpPr>
            <a:spLocks/>
          </p:cNvSpPr>
          <p:nvPr/>
        </p:nvSpPr>
        <p:spPr bwMode="auto">
          <a:xfrm>
            <a:off x="8641112" y="3082753"/>
            <a:ext cx="32094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alpha val="50000"/>
                  </a:srgbClr>
                </a:solidFill>
                <a:miter lim="800000"/>
                <a:headEnd type="none" w="med" len="med"/>
                <a:tailEnd type="none" w="med" len="med"/>
              </a14:hiddenLine>
            </a:ext>
          </a:extLst>
        </p:spPr>
        <p:txBody>
          <a:bodyPr wrap="none" lIns="0" tIns="0" rIns="0" bIns="0" anchor="ctr">
            <a:spAutoFit/>
          </a:bodyPr>
          <a:lstStyle/>
          <a:p>
            <a:pPr algn="r"/>
            <a:r>
              <a:rPr lang="en-US" sz="4500" b="1" dirty="0">
                <a:solidFill>
                  <a:schemeClr val="bg1"/>
                </a:solidFill>
                <a:latin typeface="+mj-lt"/>
                <a:ea typeface="ＭＳ Ｐゴシック" charset="0"/>
                <a:cs typeface="Helvetica Neue"/>
              </a:rPr>
              <a:t>2</a:t>
            </a:r>
          </a:p>
        </p:txBody>
      </p:sp>
      <p:sp>
        <p:nvSpPr>
          <p:cNvPr id="11" name="Rectangle 9"/>
          <p:cNvSpPr>
            <a:spLocks/>
          </p:cNvSpPr>
          <p:nvPr/>
        </p:nvSpPr>
        <p:spPr bwMode="auto">
          <a:xfrm>
            <a:off x="8641112" y="4154315"/>
            <a:ext cx="32094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alpha val="50000"/>
                  </a:srgbClr>
                </a:solidFill>
                <a:miter lim="800000"/>
                <a:headEnd type="none" w="med" len="med"/>
                <a:tailEnd type="none" w="med" len="med"/>
              </a14:hiddenLine>
            </a:ext>
          </a:extLst>
        </p:spPr>
        <p:txBody>
          <a:bodyPr wrap="none" lIns="0" tIns="0" rIns="0" bIns="0" anchor="ctr">
            <a:spAutoFit/>
          </a:bodyPr>
          <a:lstStyle/>
          <a:p>
            <a:pPr algn="r"/>
            <a:r>
              <a:rPr lang="en-US" sz="4500" b="1" dirty="0">
                <a:solidFill>
                  <a:schemeClr val="bg1"/>
                </a:solidFill>
                <a:latin typeface="+mj-lt"/>
                <a:ea typeface="ＭＳ Ｐゴシック" charset="0"/>
                <a:cs typeface="Helvetica Neue"/>
              </a:rPr>
              <a:t>3</a:t>
            </a:r>
          </a:p>
        </p:txBody>
      </p:sp>
    </p:spTree>
    <p:extLst>
      <p:ext uri="{BB962C8B-B14F-4D97-AF65-F5344CB8AC3E}">
        <p14:creationId xmlns:p14="http://schemas.microsoft.com/office/powerpoint/2010/main" val="121289325"/>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Creativity Science</a:t>
            </a:r>
            <a:endParaRPr lang="en-US" dirty="0"/>
          </a:p>
        </p:txBody>
      </p:sp>
      <p:pic>
        <p:nvPicPr>
          <p:cNvPr id="6" name="Content Placeholder 5" descr="29CREATIVE1-superJumbo.jpg"/>
          <p:cNvPicPr>
            <a:picLocks noGrp="1" noChangeAspect="1"/>
          </p:cNvPicPr>
          <p:nvPr>
            <p:ph idx="1"/>
          </p:nvPr>
        </p:nvPicPr>
        <p:blipFill>
          <a:blip r:embed="rId3">
            <a:extLst>
              <a:ext uri="{28A0092B-C50C-407E-A947-70E740481C1C}">
                <a14:useLocalDpi xmlns:a14="http://schemas.microsoft.com/office/drawing/2010/main" val="0"/>
              </a:ext>
            </a:extLst>
          </a:blip>
          <a:srcRect t="3005" b="3005"/>
          <a:stretch>
            <a:fillRect/>
          </a:stretch>
        </p:blipFill>
        <p:spPr/>
      </p:pic>
      <p:sp>
        <p:nvSpPr>
          <p:cNvPr id="4" name="Slide Number Placeholder 3"/>
          <p:cNvSpPr>
            <a:spLocks noGrp="1"/>
          </p:cNvSpPr>
          <p:nvPr>
            <p:ph type="sldNum" sz="quarter" idx="10"/>
          </p:nvPr>
        </p:nvSpPr>
        <p:spPr/>
        <p:txBody>
          <a:bodyPr/>
          <a:lstStyle/>
          <a:p>
            <a:fld id="{69233210-FD1D-4643-A408-4B2BDEE02D8B}" type="slidenum">
              <a:rPr lang="en-US" smtClean="0"/>
              <a:pPr/>
              <a:t>32</a:t>
            </a:fld>
            <a:endParaRPr lang="en-US"/>
          </a:p>
        </p:txBody>
      </p:sp>
      <p:sp>
        <p:nvSpPr>
          <p:cNvPr id="5" name="Text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290137890"/>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Creativity </a:t>
            </a:r>
            <a:r>
              <a:rPr lang="en-US" dirty="0" smtClean="0"/>
              <a:t>Science</a:t>
            </a:r>
            <a:endParaRPr lang="en-US" dirty="0"/>
          </a:p>
        </p:txBody>
      </p:sp>
      <p:sp>
        <p:nvSpPr>
          <p:cNvPr id="3" name="Content Placeholder 2"/>
          <p:cNvSpPr>
            <a:spLocks noGrp="1"/>
          </p:cNvSpPr>
          <p:nvPr>
            <p:ph idx="1"/>
          </p:nvPr>
        </p:nvSpPr>
        <p:spPr>
          <a:xfrm>
            <a:off x="-119270" y="1785938"/>
            <a:ext cx="9266620" cy="4911328"/>
          </a:xfrm>
        </p:spPr>
        <p:txBody>
          <a:bodyPr/>
          <a:lstStyle/>
          <a:p>
            <a:pPr lvl="1"/>
            <a:endParaRPr lang="en-US" sz="2800" b="1" dirty="0" smtClean="0">
              <a:solidFill>
                <a:schemeClr val="tx1"/>
              </a:solidFill>
              <a:latin typeface="+mj-lt"/>
              <a:ea typeface="+mn-ea"/>
              <a:cs typeface="Helvetica Neue"/>
              <a:sym typeface="Helvetica Neue Bold Condensed" charset="0"/>
            </a:endParaRPr>
          </a:p>
          <a:p>
            <a:pPr lvl="1"/>
            <a:r>
              <a:rPr lang="en-US" sz="2800" b="1" dirty="0" smtClean="0">
                <a:solidFill>
                  <a:schemeClr val="tx1"/>
                </a:solidFill>
                <a:latin typeface="+mj-lt"/>
                <a:ea typeface="+mn-ea"/>
                <a:cs typeface="Helvetica Neue"/>
                <a:sym typeface="Helvetica Neue Bold Condensed" charset="0"/>
              </a:rPr>
              <a:t>Clarify ---  </a:t>
            </a:r>
            <a:r>
              <a:rPr lang="en-US" sz="3200" b="1" dirty="0" smtClean="0">
                <a:solidFill>
                  <a:schemeClr val="tx1"/>
                </a:solidFill>
                <a:ea typeface="+mn-ea"/>
                <a:cs typeface="Helvetica Neue"/>
              </a:rPr>
              <a:t>Ask the right question</a:t>
            </a:r>
            <a:r>
              <a:rPr lang="en-US" sz="3200" b="1" dirty="0" smtClean="0">
                <a:solidFill>
                  <a:schemeClr val="tx1"/>
                </a:solidFill>
              </a:rPr>
              <a:t>. </a:t>
            </a:r>
          </a:p>
          <a:p>
            <a:pPr lvl="1"/>
            <a:r>
              <a:rPr lang="en-US" sz="3200" b="1" dirty="0" smtClean="0">
                <a:solidFill>
                  <a:schemeClr val="tx1"/>
                </a:solidFill>
                <a:latin typeface="+mj-lt"/>
                <a:ea typeface="+mn-ea"/>
              </a:rPr>
              <a:t>Ideate --- </a:t>
            </a:r>
            <a:r>
              <a:rPr lang="en-US" sz="3200" b="1" dirty="0" smtClean="0">
                <a:solidFill>
                  <a:schemeClr val="tx1"/>
                </a:solidFill>
                <a:ea typeface="+mn-ea"/>
              </a:rPr>
              <a:t>C</a:t>
            </a:r>
            <a:r>
              <a:rPr lang="en-US" sz="3200" b="1" dirty="0" smtClean="0">
                <a:solidFill>
                  <a:schemeClr val="tx1"/>
                </a:solidFill>
              </a:rPr>
              <a:t>reate multiple ideas/brainstorm </a:t>
            </a:r>
          </a:p>
          <a:p>
            <a:pPr lvl="1"/>
            <a:r>
              <a:rPr lang="en-US" sz="3200" b="1" dirty="0" smtClean="0">
                <a:solidFill>
                  <a:schemeClr val="tx1"/>
                </a:solidFill>
                <a:latin typeface="+mj-lt"/>
                <a:ea typeface="+mn-ea"/>
              </a:rPr>
              <a:t>Develop </a:t>
            </a:r>
            <a:r>
              <a:rPr lang="en-US" sz="3200" b="1" dirty="0" smtClean="0">
                <a:solidFill>
                  <a:schemeClr val="tx1"/>
                </a:solidFill>
                <a:ea typeface="+mn-ea"/>
              </a:rPr>
              <a:t>— Build out a solution</a:t>
            </a:r>
          </a:p>
          <a:p>
            <a:pPr lvl="1"/>
            <a:r>
              <a:rPr lang="en-US" sz="3200" b="1" dirty="0">
                <a:solidFill>
                  <a:schemeClr val="tx1"/>
                </a:solidFill>
                <a:latin typeface="+mj-lt"/>
                <a:ea typeface="+mn-ea"/>
              </a:rPr>
              <a:t>Implement </a:t>
            </a:r>
            <a:r>
              <a:rPr lang="en-US" sz="2800" b="1" dirty="0">
                <a:solidFill>
                  <a:schemeClr val="tx1"/>
                </a:solidFill>
              </a:rPr>
              <a:t>--- </a:t>
            </a:r>
            <a:r>
              <a:rPr lang="en-US" sz="3200" b="1" dirty="0">
                <a:solidFill>
                  <a:schemeClr val="tx1"/>
                </a:solidFill>
                <a:ea typeface="+mn-ea"/>
              </a:rPr>
              <a:t>Rally </a:t>
            </a:r>
            <a:r>
              <a:rPr lang="en-US" sz="3200" b="1" dirty="0" smtClean="0">
                <a:solidFill>
                  <a:schemeClr val="tx1"/>
                </a:solidFill>
                <a:ea typeface="+mn-ea"/>
              </a:rPr>
              <a:t>others and execute solution</a:t>
            </a:r>
            <a:endParaRPr lang="en-US" sz="3200" b="1" dirty="0">
              <a:solidFill>
                <a:schemeClr val="tx1"/>
              </a:solidFill>
              <a:ea typeface="+mn-ea"/>
            </a:endParaRPr>
          </a:p>
          <a:p>
            <a:pPr marL="535631" lvl="1" indent="0">
              <a:buNone/>
            </a:pPr>
            <a:r>
              <a:rPr lang="en-US" sz="3200" dirty="0" smtClean="0"/>
              <a:t>Team members will have natural talents in one of these areas—build teams to represent all four processes. </a:t>
            </a:r>
          </a:p>
          <a:p>
            <a:pPr marL="535631" lvl="1" indent="0">
              <a:buNone/>
            </a:pPr>
            <a:endParaRPr lang="en-US" sz="3200" dirty="0"/>
          </a:p>
          <a:p>
            <a:pPr marL="535631" lvl="1" indent="0">
              <a:buNone/>
            </a:pPr>
            <a:endParaRPr lang="en-US" dirty="0"/>
          </a:p>
        </p:txBody>
      </p:sp>
      <p:sp>
        <p:nvSpPr>
          <p:cNvPr id="4" name="Slide Number Placeholder 3"/>
          <p:cNvSpPr>
            <a:spLocks noGrp="1"/>
          </p:cNvSpPr>
          <p:nvPr>
            <p:ph type="sldNum" sz="quarter" idx="10"/>
          </p:nvPr>
        </p:nvSpPr>
        <p:spPr/>
        <p:txBody>
          <a:bodyPr/>
          <a:lstStyle/>
          <a:p>
            <a:fld id="{69233210-FD1D-4643-A408-4B2BDEE02D8B}" type="slidenum">
              <a:rPr lang="en-US" smtClean="0"/>
              <a:pPr/>
              <a:t>33</a:t>
            </a:fld>
            <a:endParaRPr lang="en-US"/>
          </a:p>
        </p:txBody>
      </p:sp>
      <p:sp>
        <p:nvSpPr>
          <p:cNvPr id="5" name="Text Placeholder 4"/>
          <p:cNvSpPr>
            <a:spLocks noGrp="1"/>
          </p:cNvSpPr>
          <p:nvPr>
            <p:ph type="body" sz="quarter" idx="11"/>
          </p:nvPr>
        </p:nvSpPr>
        <p:spPr/>
        <p:txBody>
          <a:bodyPr/>
          <a:lstStyle/>
          <a:p>
            <a:r>
              <a:rPr lang="en-US" dirty="0" err="1" smtClean="0"/>
              <a:t>Foursight</a:t>
            </a:r>
            <a:r>
              <a:rPr lang="en-US" dirty="0" smtClean="0"/>
              <a:t> Approach</a:t>
            </a:r>
            <a:endParaRPr lang="en-US" dirty="0"/>
          </a:p>
        </p:txBody>
      </p:sp>
    </p:spTree>
    <p:extLst>
      <p:ext uri="{BB962C8B-B14F-4D97-AF65-F5344CB8AC3E}">
        <p14:creationId xmlns:p14="http://schemas.microsoft.com/office/powerpoint/2010/main" val="3886651159"/>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Creativity </a:t>
            </a:r>
            <a:r>
              <a:rPr lang="en-US" dirty="0" smtClean="0"/>
              <a:t>Science</a:t>
            </a:r>
            <a:endParaRPr lang="en-US" dirty="0"/>
          </a:p>
        </p:txBody>
      </p:sp>
      <p:sp>
        <p:nvSpPr>
          <p:cNvPr id="3" name="Content Placeholder 2"/>
          <p:cNvSpPr>
            <a:spLocks noGrp="1"/>
          </p:cNvSpPr>
          <p:nvPr>
            <p:ph idx="1"/>
          </p:nvPr>
        </p:nvSpPr>
        <p:spPr>
          <a:xfrm>
            <a:off x="178595" y="1672856"/>
            <a:ext cx="9266620" cy="4911328"/>
          </a:xfrm>
        </p:spPr>
        <p:txBody>
          <a:bodyPr/>
          <a:lstStyle/>
          <a:p>
            <a:pPr marL="535631" lvl="1" indent="0">
              <a:buNone/>
            </a:pPr>
            <a:r>
              <a:rPr lang="en-US" sz="3200" b="1" dirty="0" smtClean="0">
                <a:solidFill>
                  <a:schemeClr val="tx1"/>
                </a:solidFill>
                <a:latin typeface="+mj-lt"/>
                <a:ea typeface="+mn-ea"/>
              </a:rPr>
              <a:t>Open Hallways and Sandpits</a:t>
            </a:r>
            <a:endParaRPr lang="en-US" sz="3200" b="1" dirty="0">
              <a:solidFill>
                <a:schemeClr val="tx1"/>
              </a:solidFill>
              <a:latin typeface="+mj-lt"/>
              <a:ea typeface="+mn-ea"/>
              <a:sym typeface="Helvetica Neue Bold Condensed" charset="0"/>
            </a:endParaRPr>
          </a:p>
          <a:p>
            <a:pPr lvl="2"/>
            <a:r>
              <a:rPr lang="en-US" sz="2800" dirty="0" smtClean="0">
                <a:solidFill>
                  <a:schemeClr val="tx1"/>
                </a:solidFill>
                <a:ea typeface="+mn-ea"/>
              </a:rPr>
              <a:t>Structurally create an environment where creativity can occur</a:t>
            </a:r>
            <a:endParaRPr lang="en-US" sz="2800" dirty="0">
              <a:solidFill>
                <a:schemeClr val="tx1"/>
              </a:solidFill>
              <a:ea typeface="+mn-ea"/>
            </a:endParaRPr>
          </a:p>
          <a:p>
            <a:pPr marL="535631" lvl="1" indent="0">
              <a:buNone/>
            </a:pPr>
            <a:endParaRPr lang="en-US" dirty="0"/>
          </a:p>
        </p:txBody>
      </p:sp>
      <p:sp>
        <p:nvSpPr>
          <p:cNvPr id="4" name="Slide Number Placeholder 3"/>
          <p:cNvSpPr>
            <a:spLocks noGrp="1"/>
          </p:cNvSpPr>
          <p:nvPr>
            <p:ph type="sldNum" sz="quarter" idx="10"/>
          </p:nvPr>
        </p:nvSpPr>
        <p:spPr/>
        <p:txBody>
          <a:bodyPr/>
          <a:lstStyle/>
          <a:p>
            <a:fld id="{69233210-FD1D-4643-A408-4B2BDEE02D8B}" type="slidenum">
              <a:rPr lang="en-US" smtClean="0"/>
              <a:pPr/>
              <a:t>34</a:t>
            </a:fld>
            <a:endParaRPr lang="en-US"/>
          </a:p>
        </p:txBody>
      </p:sp>
      <p:sp>
        <p:nvSpPr>
          <p:cNvPr id="5" name="Text Placeholder 4"/>
          <p:cNvSpPr>
            <a:spLocks noGrp="1"/>
          </p:cNvSpPr>
          <p:nvPr>
            <p:ph type="body" sz="quarter" idx="11"/>
          </p:nvPr>
        </p:nvSpPr>
        <p:spPr/>
        <p:txBody>
          <a:bodyPr/>
          <a:lstStyle/>
          <a:p>
            <a:r>
              <a:rPr lang="en-US" dirty="0"/>
              <a:t>Innovative environments </a:t>
            </a:r>
          </a:p>
        </p:txBody>
      </p:sp>
    </p:spTree>
    <p:extLst>
      <p:ext uri="{BB962C8B-B14F-4D97-AF65-F5344CB8AC3E}">
        <p14:creationId xmlns:p14="http://schemas.microsoft.com/office/powerpoint/2010/main" val="226161577"/>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Creativity Science</a:t>
            </a:r>
            <a:endParaRPr lang="en-US" dirty="0"/>
          </a:p>
        </p:txBody>
      </p:sp>
      <p:sp>
        <p:nvSpPr>
          <p:cNvPr id="4" name="Slide Number Placeholder 3"/>
          <p:cNvSpPr>
            <a:spLocks noGrp="1"/>
          </p:cNvSpPr>
          <p:nvPr>
            <p:ph type="sldNum" sz="quarter" idx="10"/>
          </p:nvPr>
        </p:nvSpPr>
        <p:spPr/>
        <p:txBody>
          <a:bodyPr/>
          <a:lstStyle/>
          <a:p>
            <a:fld id="{69233210-FD1D-4643-A408-4B2BDEE02D8B}" type="slidenum">
              <a:rPr lang="en-US" smtClean="0"/>
              <a:pPr/>
              <a:t>35</a:t>
            </a:fld>
            <a:endParaRPr lang="en-US"/>
          </a:p>
        </p:txBody>
      </p:sp>
      <p:sp>
        <p:nvSpPr>
          <p:cNvPr id="5" name="Text Placeholder 4"/>
          <p:cNvSpPr>
            <a:spLocks noGrp="1"/>
          </p:cNvSpPr>
          <p:nvPr>
            <p:ph type="body" sz="quarter" idx="11"/>
          </p:nvPr>
        </p:nvSpPr>
        <p:spPr/>
        <p:txBody>
          <a:bodyPr/>
          <a:lstStyle/>
          <a:p>
            <a:r>
              <a:rPr lang="en-US" dirty="0" smtClean="0"/>
              <a:t>Open hallways and sandpits</a:t>
            </a:r>
            <a:endParaRPr lang="en-US" dirty="0"/>
          </a:p>
        </p:txBody>
      </p:sp>
      <p:pic>
        <p:nvPicPr>
          <p:cNvPr id="3" name="Picture 2"/>
          <p:cNvPicPr>
            <a:picLocks noChangeAspect="1"/>
          </p:cNvPicPr>
          <p:nvPr/>
        </p:nvPicPr>
        <p:blipFill>
          <a:blip r:embed="rId3"/>
          <a:stretch>
            <a:fillRect/>
          </a:stretch>
        </p:blipFill>
        <p:spPr>
          <a:xfrm>
            <a:off x="1084577" y="1536192"/>
            <a:ext cx="7217445" cy="4799601"/>
          </a:xfrm>
          <a:prstGeom prst="rect">
            <a:avLst/>
          </a:prstGeom>
        </p:spPr>
      </p:pic>
    </p:spTree>
    <p:extLst>
      <p:ext uri="{BB962C8B-B14F-4D97-AF65-F5344CB8AC3E}">
        <p14:creationId xmlns:p14="http://schemas.microsoft.com/office/powerpoint/2010/main" val="4232943794"/>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Creativity </a:t>
            </a:r>
            <a:r>
              <a:rPr lang="en-US" dirty="0" smtClean="0"/>
              <a:t>Science</a:t>
            </a:r>
            <a:endParaRPr lang="en-US" dirty="0"/>
          </a:p>
        </p:txBody>
      </p:sp>
      <p:sp>
        <p:nvSpPr>
          <p:cNvPr id="3" name="Content Placeholder 2"/>
          <p:cNvSpPr>
            <a:spLocks noGrp="1"/>
          </p:cNvSpPr>
          <p:nvPr>
            <p:ph idx="1"/>
          </p:nvPr>
        </p:nvSpPr>
        <p:spPr>
          <a:xfrm>
            <a:off x="178595" y="1672856"/>
            <a:ext cx="9266620" cy="4911328"/>
          </a:xfrm>
        </p:spPr>
        <p:txBody>
          <a:bodyPr/>
          <a:lstStyle/>
          <a:p>
            <a:pPr marL="535631" lvl="1" indent="0">
              <a:buNone/>
            </a:pPr>
            <a:r>
              <a:rPr lang="en-US" sz="3200" b="1" dirty="0" smtClean="0">
                <a:solidFill>
                  <a:schemeClr val="tx1"/>
                </a:solidFill>
                <a:latin typeface="+mj-lt"/>
                <a:ea typeface="+mn-ea"/>
              </a:rPr>
              <a:t>Liquid </a:t>
            </a:r>
            <a:r>
              <a:rPr lang="en-US" sz="3200" b="1" dirty="0">
                <a:solidFill>
                  <a:schemeClr val="tx1"/>
                </a:solidFill>
                <a:latin typeface="+mj-lt"/>
                <a:ea typeface="+mn-ea"/>
              </a:rPr>
              <a:t>networks </a:t>
            </a:r>
            <a:endParaRPr lang="en-US" sz="3200" b="1" dirty="0">
              <a:solidFill>
                <a:schemeClr val="tx1"/>
              </a:solidFill>
              <a:latin typeface="+mj-lt"/>
              <a:ea typeface="+mn-ea"/>
              <a:sym typeface="Helvetica Neue Bold Condensed" charset="0"/>
            </a:endParaRPr>
          </a:p>
          <a:p>
            <a:pPr lvl="2"/>
            <a:r>
              <a:rPr lang="en-US" sz="2800" dirty="0" smtClean="0">
                <a:solidFill>
                  <a:schemeClr val="tx1"/>
                </a:solidFill>
                <a:ea typeface="+mn-ea"/>
              </a:rPr>
              <a:t>provide </a:t>
            </a:r>
            <a:r>
              <a:rPr lang="en-US" sz="2800" dirty="0">
                <a:solidFill>
                  <a:schemeClr val="tx1"/>
                </a:solidFill>
                <a:ea typeface="+mn-ea"/>
              </a:rPr>
              <a:t>a happy medium between excessive order and anarchy </a:t>
            </a:r>
            <a:endParaRPr lang="en-US" sz="2800" dirty="0" smtClean="0">
              <a:solidFill>
                <a:schemeClr val="tx1"/>
              </a:solidFill>
              <a:ea typeface="+mn-ea"/>
            </a:endParaRPr>
          </a:p>
          <a:p>
            <a:pPr lvl="2"/>
            <a:r>
              <a:rPr lang="en-US" sz="2800" dirty="0" smtClean="0">
                <a:solidFill>
                  <a:schemeClr val="tx1"/>
                </a:solidFill>
                <a:ea typeface="+mn-ea"/>
              </a:rPr>
              <a:t>new </a:t>
            </a:r>
            <a:r>
              <a:rPr lang="en-US" sz="2800" dirty="0">
                <a:solidFill>
                  <a:schemeClr val="tx1"/>
                </a:solidFill>
                <a:ea typeface="+mn-ea"/>
              </a:rPr>
              <a:t>configurations can emerge through random connections </a:t>
            </a:r>
            <a:endParaRPr lang="en-US" sz="2800" dirty="0" smtClean="0">
              <a:solidFill>
                <a:schemeClr val="tx1"/>
              </a:solidFill>
              <a:ea typeface="+mn-ea"/>
            </a:endParaRPr>
          </a:p>
          <a:p>
            <a:pPr lvl="2"/>
            <a:r>
              <a:rPr lang="en-US" sz="2800" dirty="0">
                <a:solidFill>
                  <a:schemeClr val="tx1"/>
                </a:solidFill>
                <a:ea typeface="+mn-ea"/>
              </a:rPr>
              <a:t>the system isn’t so wildly unstable that it instantly destroys its new creations</a:t>
            </a:r>
          </a:p>
          <a:p>
            <a:pPr marL="535631" lvl="1" indent="0">
              <a:buNone/>
            </a:pPr>
            <a:endParaRPr lang="en-US" dirty="0"/>
          </a:p>
        </p:txBody>
      </p:sp>
      <p:sp>
        <p:nvSpPr>
          <p:cNvPr id="4" name="Slide Number Placeholder 3"/>
          <p:cNvSpPr>
            <a:spLocks noGrp="1"/>
          </p:cNvSpPr>
          <p:nvPr>
            <p:ph type="sldNum" sz="quarter" idx="10"/>
          </p:nvPr>
        </p:nvSpPr>
        <p:spPr/>
        <p:txBody>
          <a:bodyPr/>
          <a:lstStyle/>
          <a:p>
            <a:fld id="{69233210-FD1D-4643-A408-4B2BDEE02D8B}" type="slidenum">
              <a:rPr lang="en-US" smtClean="0"/>
              <a:pPr/>
              <a:t>36</a:t>
            </a:fld>
            <a:endParaRPr lang="en-US"/>
          </a:p>
        </p:txBody>
      </p:sp>
      <p:sp>
        <p:nvSpPr>
          <p:cNvPr id="5" name="Text Placeholder 4"/>
          <p:cNvSpPr>
            <a:spLocks noGrp="1"/>
          </p:cNvSpPr>
          <p:nvPr>
            <p:ph type="body" sz="quarter" idx="11"/>
          </p:nvPr>
        </p:nvSpPr>
        <p:spPr/>
        <p:txBody>
          <a:bodyPr/>
          <a:lstStyle/>
          <a:p>
            <a:r>
              <a:rPr lang="en-US" dirty="0"/>
              <a:t>Innovative environments </a:t>
            </a:r>
          </a:p>
        </p:txBody>
      </p:sp>
    </p:spTree>
    <p:extLst>
      <p:ext uri="{BB962C8B-B14F-4D97-AF65-F5344CB8AC3E}">
        <p14:creationId xmlns:p14="http://schemas.microsoft.com/office/powerpoint/2010/main" val="1179440269"/>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Creativity </a:t>
            </a:r>
            <a:r>
              <a:rPr lang="en-US" dirty="0" smtClean="0"/>
              <a:t>Science</a:t>
            </a:r>
            <a:endParaRPr lang="en-US" dirty="0"/>
          </a:p>
        </p:txBody>
      </p:sp>
      <p:sp>
        <p:nvSpPr>
          <p:cNvPr id="3" name="Content Placeholder 2"/>
          <p:cNvSpPr>
            <a:spLocks noGrp="1"/>
          </p:cNvSpPr>
          <p:nvPr>
            <p:ph idx="1"/>
          </p:nvPr>
        </p:nvSpPr>
        <p:spPr>
          <a:xfrm>
            <a:off x="-119270" y="1552526"/>
            <a:ext cx="9266620" cy="4911328"/>
          </a:xfrm>
        </p:spPr>
        <p:txBody>
          <a:bodyPr/>
          <a:lstStyle/>
          <a:p>
            <a:pPr marL="535631" lvl="1" indent="0">
              <a:buNone/>
            </a:pPr>
            <a:r>
              <a:rPr lang="en-US" sz="3200" b="1" dirty="0" smtClean="0"/>
              <a:t>“</a:t>
            </a:r>
            <a:r>
              <a:rPr lang="en-US" sz="3200" b="1" dirty="0">
                <a:solidFill>
                  <a:schemeClr val="tx1"/>
                </a:solidFill>
                <a:latin typeface="+mj-lt"/>
                <a:ea typeface="+mn-ea"/>
              </a:rPr>
              <a:t>Slow hunches” </a:t>
            </a:r>
            <a:r>
              <a:rPr lang="en-US" sz="3200" b="1" dirty="0" smtClean="0">
                <a:solidFill>
                  <a:schemeClr val="tx1"/>
                </a:solidFill>
                <a:latin typeface="+mj-lt"/>
                <a:ea typeface="+mn-ea"/>
              </a:rPr>
              <a:t>colliding </a:t>
            </a:r>
            <a:endParaRPr lang="en-US" sz="3200" b="1" dirty="0" smtClean="0">
              <a:solidFill>
                <a:schemeClr val="tx1"/>
              </a:solidFill>
              <a:latin typeface="+mj-lt"/>
              <a:ea typeface="+mn-ea"/>
              <a:sym typeface="Helvetica Neue Bold Condensed" charset="0"/>
            </a:endParaRPr>
          </a:p>
          <a:p>
            <a:pPr lvl="2"/>
            <a:r>
              <a:rPr lang="en-US" sz="2800" dirty="0">
                <a:solidFill>
                  <a:schemeClr val="tx1"/>
                </a:solidFill>
                <a:ea typeface="+mn-ea"/>
              </a:rPr>
              <a:t>good ideas usually start out as half-baked </a:t>
            </a:r>
          </a:p>
          <a:p>
            <a:pPr lvl="2"/>
            <a:r>
              <a:rPr lang="en-US" sz="2800" dirty="0">
                <a:solidFill>
                  <a:schemeClr val="tx1"/>
                </a:solidFill>
                <a:ea typeface="+mn-ea"/>
              </a:rPr>
              <a:t>turn into crucial insights through time, toil, and “collision” with other hunches </a:t>
            </a:r>
          </a:p>
          <a:p>
            <a:pPr lvl="2"/>
            <a:r>
              <a:rPr lang="en-US" sz="2800" dirty="0">
                <a:solidFill>
                  <a:schemeClr val="tx1"/>
                </a:solidFill>
                <a:ea typeface="+mn-ea"/>
              </a:rPr>
              <a:t>big ideas often need </a:t>
            </a:r>
            <a:r>
              <a:rPr lang="en-US" sz="2800" dirty="0" smtClean="0">
                <a:solidFill>
                  <a:schemeClr val="tx1"/>
                </a:solidFill>
                <a:ea typeface="+mn-ea"/>
              </a:rPr>
              <a:t>tim</a:t>
            </a:r>
            <a:r>
              <a:rPr lang="en-US" sz="2800" dirty="0">
                <a:solidFill>
                  <a:schemeClr val="tx1"/>
                </a:solidFill>
              </a:rPr>
              <a:t>e to </a:t>
            </a:r>
            <a:r>
              <a:rPr lang="en-US" sz="2800" dirty="0" smtClean="0">
                <a:solidFill>
                  <a:schemeClr val="tx1"/>
                </a:solidFill>
              </a:rPr>
              <a:t>percolate</a:t>
            </a:r>
            <a:endParaRPr lang="en-US" sz="2800" dirty="0" smtClean="0">
              <a:solidFill>
                <a:schemeClr val="tx1"/>
              </a:solidFill>
              <a:ea typeface="+mn-ea"/>
            </a:endParaRPr>
          </a:p>
          <a:p>
            <a:pPr lvl="2"/>
            <a:r>
              <a:rPr lang="en-US" sz="2800" dirty="0">
                <a:solidFill>
                  <a:schemeClr val="tx1"/>
                </a:solidFill>
                <a:ea typeface="+mn-ea"/>
              </a:rPr>
              <a:t>connections that enable the biggest changes are often serendipitous:  two hunches happen to collide through a liquid network</a:t>
            </a:r>
          </a:p>
        </p:txBody>
      </p:sp>
      <p:sp>
        <p:nvSpPr>
          <p:cNvPr id="4" name="Slide Number Placeholder 3"/>
          <p:cNvSpPr>
            <a:spLocks noGrp="1"/>
          </p:cNvSpPr>
          <p:nvPr>
            <p:ph type="sldNum" sz="quarter" idx="10"/>
          </p:nvPr>
        </p:nvSpPr>
        <p:spPr/>
        <p:txBody>
          <a:bodyPr/>
          <a:lstStyle/>
          <a:p>
            <a:fld id="{69233210-FD1D-4643-A408-4B2BDEE02D8B}" type="slidenum">
              <a:rPr lang="en-US" smtClean="0"/>
              <a:pPr/>
              <a:t>37</a:t>
            </a:fld>
            <a:endParaRPr lang="en-US"/>
          </a:p>
        </p:txBody>
      </p:sp>
      <p:sp>
        <p:nvSpPr>
          <p:cNvPr id="5" name="Text Placeholder 4"/>
          <p:cNvSpPr>
            <a:spLocks noGrp="1"/>
          </p:cNvSpPr>
          <p:nvPr>
            <p:ph type="body" sz="quarter" idx="11"/>
          </p:nvPr>
        </p:nvSpPr>
        <p:spPr/>
        <p:txBody>
          <a:bodyPr/>
          <a:lstStyle/>
          <a:p>
            <a:r>
              <a:rPr lang="en-US" dirty="0"/>
              <a:t>Innovative environments </a:t>
            </a:r>
          </a:p>
        </p:txBody>
      </p:sp>
    </p:spTree>
    <p:extLst>
      <p:ext uri="{BB962C8B-B14F-4D97-AF65-F5344CB8AC3E}">
        <p14:creationId xmlns:p14="http://schemas.microsoft.com/office/powerpoint/2010/main" val="3677221857"/>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Creativity Science</a:t>
            </a:r>
          </a:p>
        </p:txBody>
      </p:sp>
      <p:sp>
        <p:nvSpPr>
          <p:cNvPr id="3" name="Content Placeholder 2"/>
          <p:cNvSpPr>
            <a:spLocks noGrp="1"/>
          </p:cNvSpPr>
          <p:nvPr>
            <p:ph idx="1"/>
          </p:nvPr>
        </p:nvSpPr>
        <p:spPr>
          <a:xfrm>
            <a:off x="178596" y="1785938"/>
            <a:ext cx="8506274" cy="4911328"/>
          </a:xfrm>
        </p:spPr>
        <p:txBody>
          <a:bodyPr/>
          <a:lstStyle/>
          <a:p>
            <a:pPr lvl="1"/>
            <a:endParaRPr lang="en-US" sz="3200" b="1" dirty="0" smtClean="0">
              <a:solidFill>
                <a:schemeClr val="tx1"/>
              </a:solidFill>
              <a:latin typeface="+mj-lt"/>
              <a:ea typeface="+mn-ea"/>
              <a:cs typeface="Helvetica Neue"/>
              <a:sym typeface="Helvetica Neue Bold Condensed" charset="0"/>
            </a:endParaRPr>
          </a:p>
          <a:p>
            <a:pPr lvl="1"/>
            <a:r>
              <a:rPr lang="en-US" sz="3200" b="1" dirty="0" smtClean="0">
                <a:solidFill>
                  <a:schemeClr val="tx1"/>
                </a:solidFill>
                <a:latin typeface="+mj-lt"/>
                <a:ea typeface="+mn-ea"/>
                <a:cs typeface="Helvetica Neue"/>
                <a:sym typeface="Helvetica Neue Bold Condensed" charset="0"/>
              </a:rPr>
              <a:t>On-demand </a:t>
            </a:r>
            <a:r>
              <a:rPr lang="en-US" sz="3200" b="1" dirty="0">
                <a:solidFill>
                  <a:schemeClr val="tx1"/>
                </a:solidFill>
                <a:latin typeface="+mj-lt"/>
                <a:ea typeface="+mn-ea"/>
                <a:cs typeface="Helvetica Neue"/>
                <a:sym typeface="Helvetica Neue Bold Condensed" charset="0"/>
              </a:rPr>
              <a:t>creativity </a:t>
            </a:r>
            <a:r>
              <a:rPr lang="en-US" sz="3200" b="1" dirty="0" smtClean="0">
                <a:solidFill>
                  <a:schemeClr val="tx1"/>
                </a:solidFill>
              </a:rPr>
              <a:t>is not as outrageous as it sounds. </a:t>
            </a:r>
          </a:p>
          <a:p>
            <a:pPr lvl="1"/>
            <a:r>
              <a:rPr lang="en-US" sz="3200" b="1" dirty="0" smtClean="0">
                <a:solidFill>
                  <a:schemeClr val="tx1"/>
                </a:solidFill>
              </a:rPr>
              <a:t>Employ </a:t>
            </a:r>
            <a:r>
              <a:rPr lang="en-US" sz="3200" b="1" dirty="0">
                <a:solidFill>
                  <a:schemeClr val="tx1"/>
                </a:solidFill>
                <a:latin typeface="+mj-lt"/>
                <a:ea typeface="+mn-ea"/>
                <a:cs typeface="Helvetica Neue"/>
              </a:rPr>
              <a:t>divergent thinking </a:t>
            </a:r>
            <a:r>
              <a:rPr lang="en-US" sz="3200" b="1" dirty="0" smtClean="0">
                <a:solidFill>
                  <a:schemeClr val="tx1"/>
                </a:solidFill>
              </a:rPr>
              <a:t>(create multiple ideas; </a:t>
            </a:r>
            <a:r>
              <a:rPr lang="en-US" sz="3200" b="1" dirty="0">
                <a:solidFill>
                  <a:schemeClr val="tx1"/>
                </a:solidFill>
              </a:rPr>
              <a:t>fluency, flexibility, or originality</a:t>
            </a:r>
            <a:r>
              <a:rPr lang="en-US" sz="3200" b="1" dirty="0" smtClean="0">
                <a:solidFill>
                  <a:schemeClr val="tx1"/>
                </a:solidFill>
              </a:rPr>
              <a:t>) </a:t>
            </a:r>
          </a:p>
          <a:p>
            <a:pPr lvl="1"/>
            <a:r>
              <a:rPr lang="en-US" sz="3200" b="1" dirty="0" smtClean="0">
                <a:solidFill>
                  <a:schemeClr val="tx1"/>
                </a:solidFill>
              </a:rPr>
              <a:t>Employ </a:t>
            </a:r>
            <a:r>
              <a:rPr lang="en-US" sz="3200" b="1" dirty="0">
                <a:solidFill>
                  <a:schemeClr val="tx1"/>
                </a:solidFill>
                <a:latin typeface="+mj-lt"/>
                <a:ea typeface="+mn-ea"/>
                <a:cs typeface="Helvetica Neue"/>
              </a:rPr>
              <a:t>convergent thinking</a:t>
            </a:r>
            <a:r>
              <a:rPr lang="en-US" sz="3200" b="1" dirty="0" smtClean="0">
                <a:solidFill>
                  <a:schemeClr val="tx1"/>
                </a:solidFill>
              </a:rPr>
              <a:t> (find what works)</a:t>
            </a:r>
          </a:p>
          <a:p>
            <a:pPr marL="535631" lvl="1" indent="0">
              <a:buNone/>
            </a:pPr>
            <a:endParaRPr lang="en-US" dirty="0"/>
          </a:p>
          <a:p>
            <a:pPr marL="535631" lvl="1" indent="0">
              <a:buNone/>
            </a:pPr>
            <a:endParaRPr lang="en-US" dirty="0" smtClean="0"/>
          </a:p>
          <a:p>
            <a:pPr marL="535631" lvl="1" indent="0">
              <a:buNone/>
            </a:pPr>
            <a:endParaRPr lang="en-US" dirty="0"/>
          </a:p>
          <a:p>
            <a:pPr marL="535631" lvl="1" indent="0">
              <a:buNone/>
            </a:pPr>
            <a:endParaRPr lang="en-US" dirty="0"/>
          </a:p>
        </p:txBody>
      </p:sp>
      <p:sp>
        <p:nvSpPr>
          <p:cNvPr id="4" name="Slide Number Placeholder 3"/>
          <p:cNvSpPr>
            <a:spLocks noGrp="1"/>
          </p:cNvSpPr>
          <p:nvPr>
            <p:ph type="sldNum" sz="quarter" idx="10"/>
          </p:nvPr>
        </p:nvSpPr>
        <p:spPr/>
        <p:txBody>
          <a:bodyPr/>
          <a:lstStyle/>
          <a:p>
            <a:fld id="{69233210-FD1D-4643-A408-4B2BDEE02D8B}" type="slidenum">
              <a:rPr lang="en-US" smtClean="0"/>
              <a:pPr/>
              <a:t>38</a:t>
            </a:fld>
            <a:endParaRPr lang="en-US"/>
          </a:p>
        </p:txBody>
      </p:sp>
    </p:spTree>
    <p:extLst>
      <p:ext uri="{BB962C8B-B14F-4D97-AF65-F5344CB8AC3E}">
        <p14:creationId xmlns:p14="http://schemas.microsoft.com/office/powerpoint/2010/main" val="123978606"/>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Creativity Science</a:t>
            </a:r>
            <a:endParaRPr lang="en-US" dirty="0"/>
          </a:p>
        </p:txBody>
      </p:sp>
      <p:sp>
        <p:nvSpPr>
          <p:cNvPr id="4" name="Slide Number Placeholder 3"/>
          <p:cNvSpPr>
            <a:spLocks noGrp="1"/>
          </p:cNvSpPr>
          <p:nvPr>
            <p:ph type="sldNum" sz="quarter" idx="10"/>
          </p:nvPr>
        </p:nvSpPr>
        <p:spPr/>
        <p:txBody>
          <a:bodyPr/>
          <a:lstStyle/>
          <a:p>
            <a:fld id="{69233210-FD1D-4643-A408-4B2BDEE02D8B}" type="slidenum">
              <a:rPr lang="en-US" smtClean="0"/>
              <a:pPr/>
              <a:t>39</a:t>
            </a:fld>
            <a:endParaRPr lang="en-US"/>
          </a:p>
        </p:txBody>
      </p:sp>
      <p:sp>
        <p:nvSpPr>
          <p:cNvPr id="5" name="Text Placeholder 4"/>
          <p:cNvSpPr>
            <a:spLocks noGrp="1"/>
          </p:cNvSpPr>
          <p:nvPr>
            <p:ph type="body" sz="quarter" idx="11"/>
          </p:nvPr>
        </p:nvSpPr>
        <p:spPr/>
        <p:txBody>
          <a:bodyPr/>
          <a:lstStyle/>
          <a:p>
            <a:r>
              <a:rPr lang="en-US" dirty="0" smtClean="0"/>
              <a:t>Thinking outside the box</a:t>
            </a:r>
            <a:endParaRPr lang="en-US" dirty="0"/>
          </a:p>
        </p:txBody>
      </p:sp>
      <p:pic>
        <p:nvPicPr>
          <p:cNvPr id="7" name="Picture 6"/>
          <p:cNvPicPr>
            <a:picLocks noChangeAspect="1"/>
          </p:cNvPicPr>
          <p:nvPr/>
        </p:nvPicPr>
        <p:blipFill>
          <a:blip r:embed="rId3"/>
          <a:stretch>
            <a:fillRect/>
          </a:stretch>
        </p:blipFill>
        <p:spPr>
          <a:xfrm>
            <a:off x="2814858" y="1387044"/>
            <a:ext cx="4007430" cy="5229855"/>
          </a:xfrm>
          <a:prstGeom prst="rect">
            <a:avLst/>
          </a:prstGeom>
        </p:spPr>
      </p:pic>
    </p:spTree>
    <p:extLst>
      <p:ext uri="{BB962C8B-B14F-4D97-AF65-F5344CB8AC3E}">
        <p14:creationId xmlns:p14="http://schemas.microsoft.com/office/powerpoint/2010/main" val="1027493677"/>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50BDE99-815A-4B5E-8388-A20F2EA3EC42}" type="slidenum">
              <a:rPr lang="en-US" smtClean="0"/>
              <a:t>4</a:t>
            </a:fld>
            <a:endParaRPr lang="en-US" dirty="0"/>
          </a:p>
        </p:txBody>
      </p:sp>
      <p:sp>
        <p:nvSpPr>
          <p:cNvPr id="4" name="Title 3"/>
          <p:cNvSpPr>
            <a:spLocks noGrp="1"/>
          </p:cNvSpPr>
          <p:nvPr>
            <p:ph type="title"/>
          </p:nvPr>
        </p:nvSpPr>
        <p:spPr/>
        <p:txBody>
          <a:bodyPr>
            <a:normAutofit/>
          </a:bodyPr>
          <a:lstStyle/>
          <a:p>
            <a:r>
              <a:rPr lang="en-US" sz="3400" dirty="0" smtClean="0"/>
              <a:t>Center </a:t>
            </a:r>
            <a:r>
              <a:rPr lang="en-US" sz="3400" dirty="0"/>
              <a:t>for Behavioral </a:t>
            </a:r>
            <a:r>
              <a:rPr lang="en-US" sz="3400" dirty="0" smtClean="0"/>
              <a:t/>
            </a:r>
            <a:br>
              <a:rPr lang="en-US" sz="3400" dirty="0" smtClean="0"/>
            </a:br>
            <a:r>
              <a:rPr lang="en-US" sz="3400" dirty="0" smtClean="0"/>
              <a:t>Cardiovascular </a:t>
            </a:r>
            <a:r>
              <a:rPr lang="en-US" sz="3400" dirty="0"/>
              <a:t>Health (</a:t>
            </a:r>
            <a:r>
              <a:rPr lang="en-US" sz="3400" b="0" dirty="0"/>
              <a:t>CBCH</a:t>
            </a:r>
            <a:r>
              <a:rPr lang="en-US" sz="3400" dirty="0"/>
              <a:t>)</a:t>
            </a:r>
          </a:p>
        </p:txBody>
      </p:sp>
      <p:pic>
        <p:nvPicPr>
          <p:cNvPr id="5" name="Picture 4" descr="ORG_large.jpg"/>
          <p:cNvPicPr>
            <a:picLocks noChangeAspect="1"/>
          </p:cNvPicPr>
          <p:nvPr/>
        </p:nvPicPr>
        <p:blipFill rotWithShape="1">
          <a:blip r:embed="rId3" cstate="email">
            <a:extLst>
              <a:ext uri="{28A0092B-C50C-407E-A947-70E740481C1C}">
                <a14:useLocalDpi xmlns:a14="http://schemas.microsoft.com/office/drawing/2010/main" val="0"/>
              </a:ext>
            </a:extLst>
          </a:blip>
          <a:srcRect t="44765" r="73322" b="18608"/>
          <a:stretch/>
        </p:blipFill>
        <p:spPr>
          <a:xfrm>
            <a:off x="7986694" y="126598"/>
            <a:ext cx="942995" cy="632563"/>
          </a:xfrm>
          <a:prstGeom prst="rect">
            <a:avLst/>
          </a:prstGeom>
        </p:spPr>
      </p:pic>
      <p:sp>
        <p:nvSpPr>
          <p:cNvPr id="2" name="TextBox 1"/>
          <p:cNvSpPr txBox="1"/>
          <p:nvPr/>
        </p:nvSpPr>
        <p:spPr>
          <a:xfrm>
            <a:off x="2378764" y="1452601"/>
            <a:ext cx="6550925" cy="5016758"/>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To be a national resource and opinion leader in the field Cardiovascular Behavioral Medicine. </a:t>
            </a:r>
          </a:p>
          <a:p>
            <a:endParaRPr lang="en-US" sz="2000" dirty="0" smtClean="0"/>
          </a:p>
          <a:p>
            <a:pPr marL="285750" indent="-285750">
              <a:buFont typeface="Arial" panose="020B0604020202020204" pitchFamily="34" charset="0"/>
              <a:buChar char="•"/>
            </a:pPr>
            <a:r>
              <a:rPr lang="en-US" sz="2000" dirty="0" smtClean="0"/>
              <a:t>To use our research program as a vehicle for advancing basic and applied knowledge in the fields of Medicine and Behavioral Medicine.</a:t>
            </a:r>
          </a:p>
          <a:p>
            <a:endParaRPr lang="en-US" sz="2000" dirty="0" smtClean="0"/>
          </a:p>
          <a:p>
            <a:pPr marL="285750" indent="-285750">
              <a:buFont typeface="Arial" panose="020B0604020202020204" pitchFamily="34" charset="0"/>
              <a:buChar char="•"/>
            </a:pPr>
            <a:r>
              <a:rPr lang="en-US" sz="2000" dirty="0" smtClean="0"/>
              <a:t>To become a national leader in </a:t>
            </a:r>
            <a:r>
              <a:rPr lang="en-US" sz="2000" dirty="0"/>
              <a:t>Patient-Centered </a:t>
            </a:r>
            <a:r>
              <a:rPr lang="en-US" sz="2000" dirty="0" smtClean="0"/>
              <a:t>Trials or Truly Individualized Medicine.</a:t>
            </a:r>
          </a:p>
          <a:p>
            <a:endParaRPr lang="en-US" sz="2000" dirty="0" smtClean="0"/>
          </a:p>
          <a:p>
            <a:pPr marL="285750" indent="-285750">
              <a:buFont typeface="Arial" panose="020B0604020202020204" pitchFamily="34" charset="0"/>
              <a:buChar char="•"/>
            </a:pPr>
            <a:r>
              <a:rPr lang="en-US" sz="2000" dirty="0" smtClean="0"/>
              <a:t>To develop enduring interdisciplinary, translational research collaborations for addressing those medical problems that have resisted previous approaches to care.</a:t>
            </a:r>
          </a:p>
          <a:p>
            <a:endParaRPr lang="en-US" sz="2000" dirty="0" smtClean="0"/>
          </a:p>
          <a:p>
            <a:pPr marL="342900" indent="-342900">
              <a:buFont typeface="Arial" panose="020B0604020202020204" pitchFamily="34" charset="0"/>
              <a:buChar char="•"/>
            </a:pPr>
            <a:r>
              <a:rPr lang="en-US" sz="2000" dirty="0" smtClean="0"/>
              <a:t>To enhance the academic potential of junior faculty</a:t>
            </a:r>
            <a:endParaRPr lang="en-US" sz="2000" dirty="0"/>
          </a:p>
        </p:txBody>
      </p:sp>
      <p:pic>
        <p:nvPicPr>
          <p:cNvPr id="1026" name="Picture 2" descr="C:\Users\lm3165\Desktop\Untitled.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55709" y="1694190"/>
            <a:ext cx="1937317" cy="2169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67206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595" y="301427"/>
            <a:ext cx="8786813" cy="625078"/>
          </a:xfrm>
        </p:spPr>
        <p:txBody>
          <a:bodyPr/>
          <a:lstStyle/>
          <a:p>
            <a:r>
              <a:rPr lang="en-US" dirty="0" smtClean="0"/>
              <a:t>Creativity Science applied to our hospital-</a:t>
            </a:r>
            <a:r>
              <a:rPr lang="en-US" dirty="0"/>
              <a:t>-Open hallways and </a:t>
            </a:r>
            <a:r>
              <a:rPr lang="en-US" dirty="0" smtClean="0"/>
              <a:t>sandpits?</a:t>
            </a:r>
            <a:endParaRPr lang="en-US" dirty="0"/>
          </a:p>
        </p:txBody>
      </p:sp>
      <p:sp>
        <p:nvSpPr>
          <p:cNvPr id="4" name="Slide Number Placeholder 3"/>
          <p:cNvSpPr>
            <a:spLocks noGrp="1"/>
          </p:cNvSpPr>
          <p:nvPr>
            <p:ph type="sldNum" sz="quarter" idx="10"/>
          </p:nvPr>
        </p:nvSpPr>
        <p:spPr/>
        <p:txBody>
          <a:bodyPr/>
          <a:lstStyle/>
          <a:p>
            <a:fld id="{69233210-FD1D-4643-A408-4B2BDEE02D8B}" type="slidenum">
              <a:rPr lang="en-US" smtClean="0"/>
              <a:pPr/>
              <a:t>40</a:t>
            </a:fld>
            <a:endParaRPr lang="en-US"/>
          </a:p>
        </p:txBody>
      </p:sp>
      <p:pic>
        <p:nvPicPr>
          <p:cNvPr id="6" name="Picture 5"/>
          <p:cNvPicPr>
            <a:picLocks noChangeAspect="1"/>
          </p:cNvPicPr>
          <p:nvPr/>
        </p:nvPicPr>
        <p:blipFill>
          <a:blip r:embed="rId3"/>
          <a:stretch>
            <a:fillRect/>
          </a:stretch>
        </p:blipFill>
        <p:spPr>
          <a:xfrm>
            <a:off x="1284370" y="1427414"/>
            <a:ext cx="6946050" cy="5189485"/>
          </a:xfrm>
          <a:prstGeom prst="rect">
            <a:avLst/>
          </a:prstGeom>
        </p:spPr>
      </p:pic>
    </p:spTree>
    <p:extLst>
      <p:ext uri="{BB962C8B-B14F-4D97-AF65-F5344CB8AC3E}">
        <p14:creationId xmlns:p14="http://schemas.microsoft.com/office/powerpoint/2010/main" val="317707577"/>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595" y="491134"/>
            <a:ext cx="8786813" cy="625078"/>
          </a:xfrm>
        </p:spPr>
        <p:txBody>
          <a:bodyPr/>
          <a:lstStyle/>
          <a:p>
            <a:r>
              <a:rPr lang="en-US" sz="3600" dirty="0" err="1" smtClean="0"/>
              <a:t>iSCRIPT</a:t>
            </a:r>
            <a:r>
              <a:rPr lang="en-US" sz="3600" dirty="0" smtClean="0"/>
              <a:t> Center</a:t>
            </a:r>
            <a:endParaRPr lang="en-US" sz="3600" dirty="0"/>
          </a:p>
        </p:txBody>
      </p:sp>
      <p:sp>
        <p:nvSpPr>
          <p:cNvPr id="3" name="Content Placeholder 2"/>
          <p:cNvSpPr>
            <a:spLocks noGrp="1"/>
          </p:cNvSpPr>
          <p:nvPr>
            <p:ph idx="1"/>
          </p:nvPr>
        </p:nvSpPr>
        <p:spPr/>
        <p:txBody>
          <a:bodyPr>
            <a:normAutofit/>
          </a:bodyPr>
          <a:lstStyle/>
          <a:p>
            <a:pPr marL="223180" indent="0">
              <a:buNone/>
            </a:pPr>
            <a:endParaRPr lang="en-US" b="0" dirty="0"/>
          </a:p>
          <a:p>
            <a:r>
              <a:rPr lang="en-US" b="0" dirty="0">
                <a:latin typeface="+mn-lt"/>
                <a:cs typeface="Helvetica Neue Light"/>
              </a:rPr>
              <a:t>Deploy a rapid, sequential intervention strategy design</a:t>
            </a:r>
          </a:p>
          <a:p>
            <a:r>
              <a:rPr lang="en-US" b="0" dirty="0">
                <a:latin typeface="+mn-lt"/>
                <a:cs typeface="Helvetica Neue Light"/>
              </a:rPr>
              <a:t>ONLY examine novel, </a:t>
            </a:r>
            <a:r>
              <a:rPr lang="en-US" b="0" dirty="0" err="1">
                <a:latin typeface="+mn-lt"/>
                <a:cs typeface="Helvetica Neue Light"/>
              </a:rPr>
              <a:t>intervenvable</a:t>
            </a:r>
            <a:r>
              <a:rPr lang="en-US" b="0" dirty="0">
                <a:latin typeface="+mn-lt"/>
                <a:cs typeface="Helvetica Neue Light"/>
              </a:rPr>
              <a:t> behavior change targets</a:t>
            </a:r>
          </a:p>
        </p:txBody>
      </p:sp>
      <p:sp>
        <p:nvSpPr>
          <p:cNvPr id="4" name="Title 1"/>
          <p:cNvSpPr txBox="1">
            <a:spLocks/>
          </p:cNvSpPr>
          <p:nvPr/>
        </p:nvSpPr>
        <p:spPr bwMode="auto">
          <a:xfrm>
            <a:off x="330995" y="956073"/>
            <a:ext cx="8786813" cy="625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l" rtl="0" fontAlgn="base">
              <a:spcBef>
                <a:spcPct val="0"/>
              </a:spcBef>
              <a:spcAft>
                <a:spcPct val="0"/>
              </a:spcAft>
              <a:defRPr sz="4200" b="1" i="0">
                <a:solidFill>
                  <a:schemeClr val="tx1"/>
                </a:solidFill>
                <a:latin typeface="+mj-lt"/>
                <a:ea typeface="+mj-ea"/>
                <a:cs typeface="Helvetica Neue"/>
                <a:sym typeface="Helvetica Neue Bold Condensed" charset="0"/>
              </a:defRPr>
            </a:lvl1pPr>
            <a:lvl2pPr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2pPr>
            <a:lvl3pPr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3pPr>
            <a:lvl4pPr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4pPr>
            <a:lvl5pPr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5pPr>
            <a:lvl6pPr marL="321377"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6pPr>
            <a:lvl7pPr marL="642757"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7pPr>
            <a:lvl8pPr marL="964134"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8pPr>
            <a:lvl9pPr marL="1285513"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9pPr>
          </a:lstStyle>
          <a:p>
            <a:pPr defTabSz="914400"/>
            <a:endParaRPr lang="en-US" sz="3600" kern="0" dirty="0"/>
          </a:p>
        </p:txBody>
      </p:sp>
      <p:sp>
        <p:nvSpPr>
          <p:cNvPr id="5" name="Title 1"/>
          <p:cNvSpPr txBox="1">
            <a:spLocks/>
          </p:cNvSpPr>
          <p:nvPr/>
        </p:nvSpPr>
        <p:spPr bwMode="auto">
          <a:xfrm>
            <a:off x="178595" y="1473399"/>
            <a:ext cx="8786813" cy="625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l" rtl="0" fontAlgn="base">
              <a:spcBef>
                <a:spcPct val="0"/>
              </a:spcBef>
              <a:spcAft>
                <a:spcPct val="0"/>
              </a:spcAft>
              <a:defRPr sz="4200" b="1" i="0">
                <a:solidFill>
                  <a:schemeClr val="tx1"/>
                </a:solidFill>
                <a:latin typeface="+mj-lt"/>
                <a:ea typeface="+mj-ea"/>
                <a:cs typeface="Helvetica Neue"/>
                <a:sym typeface="Helvetica Neue Bold Condensed" charset="0"/>
              </a:defRPr>
            </a:lvl1pPr>
            <a:lvl2pPr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2pPr>
            <a:lvl3pPr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3pPr>
            <a:lvl4pPr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4pPr>
            <a:lvl5pPr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5pPr>
            <a:lvl6pPr marL="321377"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6pPr>
            <a:lvl7pPr marL="642757"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7pPr>
            <a:lvl8pPr marL="964134"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8pPr>
            <a:lvl9pPr marL="1285513"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9pPr>
          </a:lstStyle>
          <a:p>
            <a:pPr defTabSz="914400"/>
            <a:r>
              <a:rPr lang="en-US" sz="2700" b="0" dirty="0">
                <a:solidFill>
                  <a:srgbClr val="9A9A9A"/>
                </a:solidFill>
                <a:latin typeface="+mn-lt"/>
                <a:ea typeface="ＭＳ Ｐゴシック" charset="0"/>
                <a:cs typeface="Helvetica Neue Light" charset="0"/>
              </a:rPr>
              <a:t>Innovative Strategies to </a:t>
            </a:r>
            <a:r>
              <a:rPr lang="en-US" sz="2700" b="0" dirty="0" err="1">
                <a:solidFill>
                  <a:srgbClr val="9A9A9A"/>
                </a:solidFill>
                <a:latin typeface="+mn-lt"/>
                <a:ea typeface="ＭＳ Ｐゴシック" charset="0"/>
                <a:cs typeface="Helvetica Neue Light" charset="0"/>
              </a:rPr>
              <a:t>deCrease</a:t>
            </a:r>
            <a:r>
              <a:rPr lang="en-US" sz="2700" b="0" dirty="0">
                <a:solidFill>
                  <a:srgbClr val="9A9A9A"/>
                </a:solidFill>
                <a:latin typeface="+mn-lt"/>
                <a:ea typeface="ＭＳ Ｐゴシック" charset="0"/>
                <a:cs typeface="Helvetica Neue Light" charset="0"/>
              </a:rPr>
              <a:t> Readmissions through Improving Patient &amp; System </a:t>
            </a:r>
            <a:r>
              <a:rPr lang="en-US" sz="2700" b="0" dirty="0" err="1">
                <a:solidFill>
                  <a:srgbClr val="9A9A9A"/>
                </a:solidFill>
                <a:latin typeface="+mn-lt"/>
                <a:ea typeface="ＭＳ Ｐゴシック" charset="0"/>
                <a:cs typeface="Helvetica Neue Light" charset="0"/>
              </a:rPr>
              <a:t>sTress</a:t>
            </a:r>
            <a:r>
              <a:rPr lang="en-US" sz="2700" b="0" dirty="0">
                <a:solidFill>
                  <a:srgbClr val="9A9A9A"/>
                </a:solidFill>
                <a:latin typeface="+mn-lt"/>
                <a:ea typeface="ＭＳ Ｐゴシック" charset="0"/>
                <a:cs typeface="Helvetica Neue Light" charset="0"/>
              </a:rPr>
              <a:t> &amp; behavior </a:t>
            </a:r>
          </a:p>
          <a:p>
            <a:pPr defTabSz="914400"/>
            <a:endParaRPr lang="en-US" sz="2800" b="0" dirty="0">
              <a:latin typeface="+mn-lt"/>
              <a:ea typeface="+mn-ea"/>
              <a:cs typeface="Helvetica Neue Light"/>
              <a:sym typeface="Baskerville" charset="0"/>
            </a:endParaRPr>
          </a:p>
        </p:txBody>
      </p:sp>
    </p:spTree>
    <p:extLst>
      <p:ext uri="{BB962C8B-B14F-4D97-AF65-F5344CB8AC3E}">
        <p14:creationId xmlns:p14="http://schemas.microsoft.com/office/powerpoint/2010/main" val="3582804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Creativity Science</a:t>
            </a:r>
            <a:endParaRPr lang="en-US" dirty="0"/>
          </a:p>
        </p:txBody>
      </p:sp>
      <p:sp>
        <p:nvSpPr>
          <p:cNvPr id="4" name="Slide Number Placeholder 3"/>
          <p:cNvSpPr>
            <a:spLocks noGrp="1"/>
          </p:cNvSpPr>
          <p:nvPr>
            <p:ph type="sldNum" sz="quarter" idx="10"/>
          </p:nvPr>
        </p:nvSpPr>
        <p:spPr/>
        <p:txBody>
          <a:bodyPr/>
          <a:lstStyle/>
          <a:p>
            <a:fld id="{69233210-FD1D-4643-A408-4B2BDEE02D8B}" type="slidenum">
              <a:rPr lang="en-US" smtClean="0"/>
              <a:pPr/>
              <a:t>42</a:t>
            </a:fld>
            <a:endParaRPr lang="en-US"/>
          </a:p>
        </p:txBody>
      </p:sp>
      <p:sp>
        <p:nvSpPr>
          <p:cNvPr id="5" name="Text Placeholder 4"/>
          <p:cNvSpPr>
            <a:spLocks noGrp="1"/>
          </p:cNvSpPr>
          <p:nvPr>
            <p:ph type="body" sz="quarter" idx="11"/>
          </p:nvPr>
        </p:nvSpPr>
        <p:spPr/>
        <p:txBody>
          <a:bodyPr/>
          <a:lstStyle/>
          <a:p>
            <a:r>
              <a:rPr lang="en-US" dirty="0" smtClean="0"/>
              <a:t>Behavior Change Wheel</a:t>
            </a:r>
            <a:endParaRPr lang="en-US" dirty="0"/>
          </a:p>
        </p:txBody>
      </p:sp>
      <p:pic>
        <p:nvPicPr>
          <p:cNvPr id="6" name="Picture 5"/>
          <p:cNvPicPr>
            <a:picLocks noChangeAspect="1"/>
          </p:cNvPicPr>
          <p:nvPr/>
        </p:nvPicPr>
        <p:blipFill>
          <a:blip r:embed="rId3"/>
          <a:stretch>
            <a:fillRect/>
          </a:stretch>
        </p:blipFill>
        <p:spPr>
          <a:xfrm>
            <a:off x="928139" y="1536192"/>
            <a:ext cx="7132015" cy="5040473"/>
          </a:xfrm>
          <a:prstGeom prst="rect">
            <a:avLst/>
          </a:prstGeom>
        </p:spPr>
      </p:pic>
      <p:sp>
        <p:nvSpPr>
          <p:cNvPr id="3" name="TextBox 2"/>
          <p:cNvSpPr txBox="1"/>
          <p:nvPr/>
        </p:nvSpPr>
        <p:spPr>
          <a:xfrm>
            <a:off x="179388" y="6267415"/>
            <a:ext cx="5014130" cy="369332"/>
          </a:xfrm>
          <a:prstGeom prst="rect">
            <a:avLst/>
          </a:prstGeom>
          <a:noFill/>
        </p:spPr>
        <p:txBody>
          <a:bodyPr wrap="none" rtlCol="0">
            <a:spAutoFit/>
          </a:bodyPr>
          <a:lstStyle/>
          <a:p>
            <a:r>
              <a:rPr lang="fr-FR" dirty="0" err="1"/>
              <a:t>Michie</a:t>
            </a:r>
            <a:r>
              <a:rPr lang="fr-FR" dirty="0"/>
              <a:t> </a:t>
            </a:r>
            <a:r>
              <a:rPr lang="fr-FR" i="1" dirty="0"/>
              <a:t>et al.</a:t>
            </a:r>
            <a:r>
              <a:rPr lang="fr-FR" dirty="0"/>
              <a:t> </a:t>
            </a:r>
            <a:r>
              <a:rPr lang="fr-FR" i="1" dirty="0" err="1"/>
              <a:t>Implementation</a:t>
            </a:r>
            <a:r>
              <a:rPr lang="fr-FR" i="1" dirty="0"/>
              <a:t> Science</a:t>
            </a:r>
            <a:r>
              <a:rPr lang="fr-FR" dirty="0"/>
              <a:t> 2011 </a:t>
            </a:r>
            <a:r>
              <a:rPr lang="fr-FR" b="1" dirty="0"/>
              <a:t>6</a:t>
            </a:r>
            <a:r>
              <a:rPr lang="fr-FR" dirty="0"/>
              <a:t>:42  </a:t>
            </a:r>
            <a:endParaRPr lang="en-US" dirty="0"/>
          </a:p>
        </p:txBody>
      </p:sp>
    </p:spTree>
    <p:extLst>
      <p:ext uri="{BB962C8B-B14F-4D97-AF65-F5344CB8AC3E}">
        <p14:creationId xmlns:p14="http://schemas.microsoft.com/office/powerpoint/2010/main" val="323287574"/>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3" name="Group 1052"/>
          <p:cNvGrpSpPr/>
          <p:nvPr/>
        </p:nvGrpSpPr>
        <p:grpSpPr>
          <a:xfrm>
            <a:off x="3713956" y="3488143"/>
            <a:ext cx="1808547" cy="985244"/>
            <a:chOff x="3428097" y="3471468"/>
            <a:chExt cx="1808547" cy="985244"/>
          </a:xfrm>
        </p:grpSpPr>
        <p:sp>
          <p:nvSpPr>
            <p:cNvPr id="69" name="Cloud Callout 68"/>
            <p:cNvSpPr/>
            <p:nvPr/>
          </p:nvSpPr>
          <p:spPr bwMode="auto">
            <a:xfrm>
              <a:off x="3428097" y="3471468"/>
              <a:ext cx="1808547" cy="985244"/>
            </a:xfrm>
            <a:prstGeom prst="cloudCallout">
              <a:avLst>
                <a:gd name="adj1" fmla="val -25744"/>
                <a:gd name="adj2" fmla="val 11250"/>
              </a:avLst>
            </a:prstGeom>
            <a:solidFill>
              <a:schemeClr val="tx1">
                <a:lumMod val="65000"/>
                <a:lumOff val="35000"/>
              </a:schemeClr>
            </a:solidFill>
            <a:ln>
              <a:noFill/>
            </a:ln>
            <a:effectLst/>
            <a:extLst/>
          </p:spPr>
          <p:txBody>
            <a:bodyPr vert="horz" wrap="non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000" dirty="0">
                <a:solidFill>
                  <a:srgbClr val="000000"/>
                </a:solidFill>
                <a:latin typeface="Arial" panose="020B0604020202020204" pitchFamily="34" charset="0"/>
                <a:cs typeface="Arial" panose="020B0604020202020204" pitchFamily="34" charset="0"/>
              </a:endParaRPr>
            </a:p>
          </p:txBody>
        </p:sp>
        <p:sp>
          <p:nvSpPr>
            <p:cNvPr id="1051" name="Rectangle 1050"/>
            <p:cNvSpPr/>
            <p:nvPr/>
          </p:nvSpPr>
          <p:spPr>
            <a:xfrm>
              <a:off x="3657600" y="3640925"/>
              <a:ext cx="1456781" cy="646331"/>
            </a:xfrm>
            <a:prstGeom prst="rect">
              <a:avLst/>
            </a:prstGeom>
          </p:spPr>
          <p:txBody>
            <a:bodyPr>
              <a:spAutoFit/>
            </a:bodyPr>
            <a:lstStyle/>
            <a:p>
              <a:pPr algn="ctr" eaLnBrk="0" fontAlgn="base" hangingPunct="0">
                <a:spcBef>
                  <a:spcPct val="0"/>
                </a:spcBef>
                <a:spcAft>
                  <a:spcPct val="0"/>
                </a:spcAft>
              </a:pPr>
              <a:r>
                <a:rPr lang="en-US" b="1" dirty="0">
                  <a:solidFill>
                    <a:schemeClr val="bg2"/>
                  </a:solidFill>
                  <a:latin typeface="Arial" panose="020B0604020202020204" pitchFamily="34" charset="0"/>
                  <a:ea typeface="ÇlÇr ñæí©" charset="0"/>
                  <a:cs typeface="Arial" panose="020B0604020202020204" pitchFamily="34" charset="0"/>
                </a:rPr>
                <a:t>Depression</a:t>
              </a:r>
            </a:p>
            <a:p>
              <a:pPr algn="ctr" eaLnBrk="0" fontAlgn="base" hangingPunct="0">
                <a:spcBef>
                  <a:spcPct val="0"/>
                </a:spcBef>
                <a:spcAft>
                  <a:spcPct val="0"/>
                </a:spcAft>
              </a:pPr>
              <a:r>
                <a:rPr lang="en-US" b="1" dirty="0">
                  <a:solidFill>
                    <a:schemeClr val="bg2"/>
                  </a:solidFill>
                  <a:latin typeface="Arial" panose="020B0604020202020204" pitchFamily="34" charset="0"/>
                  <a:ea typeface="ÇlÇr ñæí©" charset="0"/>
                  <a:cs typeface="Arial" panose="020B0604020202020204" pitchFamily="34" charset="0"/>
                </a:rPr>
                <a:t>PTSD</a:t>
              </a:r>
              <a:endParaRPr lang="en-US" b="1" dirty="0">
                <a:solidFill>
                  <a:schemeClr val="bg2"/>
                </a:solidFill>
                <a:latin typeface="Arial" panose="020B0604020202020204" pitchFamily="34" charset="0"/>
                <a:cs typeface="Arial" panose="020B0604020202020204" pitchFamily="34" charset="0"/>
              </a:endParaRPr>
            </a:p>
          </p:txBody>
        </p:sp>
      </p:grpSp>
      <p:sp>
        <p:nvSpPr>
          <p:cNvPr id="2" name="Title 1"/>
          <p:cNvSpPr>
            <a:spLocks noGrp="1"/>
          </p:cNvSpPr>
          <p:nvPr>
            <p:ph type="title"/>
          </p:nvPr>
        </p:nvSpPr>
        <p:spPr/>
        <p:txBody>
          <a:bodyPr/>
          <a:lstStyle/>
          <a:p>
            <a:r>
              <a:rPr lang="en-US" dirty="0" smtClean="0"/>
              <a:t>Readmissions</a:t>
            </a:r>
            <a:endParaRPr lang="en-US" dirty="0"/>
          </a:p>
        </p:txBody>
      </p:sp>
      <p:sp>
        <p:nvSpPr>
          <p:cNvPr id="4" name="Slide Number Placeholder 3"/>
          <p:cNvSpPr>
            <a:spLocks noGrp="1"/>
          </p:cNvSpPr>
          <p:nvPr>
            <p:ph type="sldNum" sz="quarter" idx="10"/>
          </p:nvPr>
        </p:nvSpPr>
        <p:spPr/>
        <p:txBody>
          <a:bodyPr/>
          <a:lstStyle/>
          <a:p>
            <a:fld id="{69233210-FD1D-4643-A408-4B2BDEE02D8B}" type="slidenum">
              <a:rPr lang="en-US" smtClean="0">
                <a:latin typeface="Arial" panose="020B0604020202020204" pitchFamily="34" charset="0"/>
                <a:cs typeface="Arial" panose="020B0604020202020204" pitchFamily="34" charset="0"/>
              </a:rPr>
              <a:pPr/>
              <a:t>43</a:t>
            </a:fld>
            <a:endParaRPr lang="en-US">
              <a:latin typeface="Arial" panose="020B0604020202020204" pitchFamily="34" charset="0"/>
              <a:cs typeface="Arial" panose="020B0604020202020204" pitchFamily="34" charset="0"/>
            </a:endParaRPr>
          </a:p>
        </p:txBody>
      </p:sp>
      <p:sp>
        <p:nvSpPr>
          <p:cNvPr id="5" name="Text Placeholder 4"/>
          <p:cNvSpPr>
            <a:spLocks noGrp="1"/>
          </p:cNvSpPr>
          <p:nvPr>
            <p:ph type="body" sz="quarter" idx="11"/>
          </p:nvPr>
        </p:nvSpPr>
        <p:spPr/>
        <p:txBody>
          <a:bodyPr/>
          <a:lstStyle/>
          <a:p>
            <a:r>
              <a:rPr lang="en-US" dirty="0" smtClean="0"/>
              <a:t>New paradigms?</a:t>
            </a:r>
            <a:endParaRPr lang="en-US" dirty="0"/>
          </a:p>
        </p:txBody>
      </p:sp>
      <p:grpSp>
        <p:nvGrpSpPr>
          <p:cNvPr id="27" name="Group 26"/>
          <p:cNvGrpSpPr/>
          <p:nvPr/>
        </p:nvGrpSpPr>
        <p:grpSpPr>
          <a:xfrm>
            <a:off x="547355" y="1447800"/>
            <a:ext cx="2424445" cy="1805808"/>
            <a:chOff x="415512" y="1529189"/>
            <a:chExt cx="2666890" cy="1828800"/>
          </a:xfrm>
        </p:grpSpPr>
        <p:sp>
          <p:nvSpPr>
            <p:cNvPr id="7" name="32-Point Star 6"/>
            <p:cNvSpPr>
              <a:spLocks noChangeArrowheads="1"/>
            </p:cNvSpPr>
            <p:nvPr/>
          </p:nvSpPr>
          <p:spPr bwMode="auto">
            <a:xfrm>
              <a:off x="415512" y="1529189"/>
              <a:ext cx="2666890" cy="1828800"/>
            </a:xfrm>
            <a:prstGeom prst="star32">
              <a:avLst>
                <a:gd name="adj" fmla="val 44459"/>
              </a:avLst>
            </a:prstGeom>
            <a:solidFill>
              <a:schemeClr val="bg1"/>
            </a:solidFill>
            <a:ln w="28575">
              <a:solidFill>
                <a:schemeClr val="tx1"/>
              </a:solidFill>
              <a:miter lim="800000"/>
              <a:headEnd/>
              <a:tailEnd type="triangle"/>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en-US" sz="2000" b="1" dirty="0">
                  <a:solidFill>
                    <a:srgbClr val="000000"/>
                  </a:solidFill>
                  <a:latin typeface="Arial" panose="020B0604020202020204" pitchFamily="34" charset="0"/>
                  <a:ea typeface="ÇlÇr ñæí©" charset="0"/>
                  <a:cs typeface="Arial" panose="020B0604020202020204" pitchFamily="34" charset="0"/>
                </a:rPr>
                <a:t>Hospital Stressors </a:t>
              </a:r>
              <a:endParaRPr lang="en-US" sz="2000" b="1" dirty="0">
                <a:solidFill>
                  <a:srgbClr val="000000"/>
                </a:solidFill>
                <a:latin typeface="Arial" panose="020B0604020202020204" pitchFamily="34" charset="0"/>
                <a:cs typeface="Arial" panose="020B0604020202020204" pitchFamily="34" charset="0"/>
              </a:endParaRPr>
            </a:p>
          </p:txBody>
        </p:sp>
        <p:sp>
          <p:nvSpPr>
            <p:cNvPr id="14" name="TextBox 13"/>
            <p:cNvSpPr txBox="1"/>
            <p:nvPr/>
          </p:nvSpPr>
          <p:spPr>
            <a:xfrm rot="1964593">
              <a:off x="2248093" y="2032644"/>
              <a:ext cx="742511" cy="311695"/>
            </a:xfrm>
            <a:prstGeom prst="rect">
              <a:avLst/>
            </a:prstGeom>
            <a:noFill/>
          </p:spPr>
          <p:txBody>
            <a:bodyPr wrap="none" rtlCol="0">
              <a:spAutoFit/>
            </a:bodyPr>
            <a:lstStyle/>
            <a:p>
              <a:r>
                <a:rPr lang="en-US" sz="1600" b="1" dirty="0" smtClean="0">
                  <a:solidFill>
                    <a:schemeClr val="accent3"/>
                  </a:solidFill>
                  <a:latin typeface="Arial" panose="020B0604020202020204" pitchFamily="34" charset="0"/>
                  <a:cs typeface="Arial" panose="020B0604020202020204" pitchFamily="34" charset="0"/>
                </a:rPr>
                <a:t>Noise</a:t>
              </a:r>
              <a:endParaRPr lang="en-US" sz="1600" b="1" dirty="0">
                <a:solidFill>
                  <a:schemeClr val="accent3"/>
                </a:solidFill>
                <a:latin typeface="Arial" panose="020B0604020202020204" pitchFamily="34" charset="0"/>
                <a:cs typeface="Arial" panose="020B0604020202020204" pitchFamily="34" charset="0"/>
              </a:endParaRPr>
            </a:p>
          </p:txBody>
        </p:sp>
        <p:sp>
          <p:nvSpPr>
            <p:cNvPr id="15" name="TextBox 14"/>
            <p:cNvSpPr txBox="1"/>
            <p:nvPr/>
          </p:nvSpPr>
          <p:spPr>
            <a:xfrm rot="21366290">
              <a:off x="1353765" y="2755509"/>
              <a:ext cx="1233030" cy="311695"/>
            </a:xfrm>
            <a:prstGeom prst="rect">
              <a:avLst/>
            </a:prstGeom>
            <a:noFill/>
          </p:spPr>
          <p:txBody>
            <a:bodyPr wrap="none" rtlCol="0">
              <a:spAutoFit/>
            </a:bodyPr>
            <a:lstStyle/>
            <a:p>
              <a:r>
                <a:rPr lang="en-US" sz="1600" b="1" dirty="0" smtClean="0">
                  <a:solidFill>
                    <a:schemeClr val="accent3"/>
                  </a:solidFill>
                  <a:latin typeface="Arial" panose="020B0604020202020204" pitchFamily="34" charset="0"/>
                  <a:cs typeface="Arial" panose="020B0604020202020204" pitchFamily="34" charset="0"/>
                </a:rPr>
                <a:t>Poor sleep</a:t>
              </a:r>
              <a:endParaRPr lang="en-US" sz="1600" b="1" dirty="0">
                <a:solidFill>
                  <a:schemeClr val="accent3"/>
                </a:solidFill>
                <a:latin typeface="Arial" panose="020B0604020202020204" pitchFamily="34" charset="0"/>
                <a:cs typeface="Arial" panose="020B0604020202020204" pitchFamily="34" charset="0"/>
              </a:endParaRPr>
            </a:p>
          </p:txBody>
        </p:sp>
        <p:sp>
          <p:nvSpPr>
            <p:cNvPr id="16" name="TextBox 15"/>
            <p:cNvSpPr txBox="1"/>
            <p:nvPr/>
          </p:nvSpPr>
          <p:spPr>
            <a:xfrm rot="2554110">
              <a:off x="674801" y="2524924"/>
              <a:ext cx="617477" cy="311695"/>
            </a:xfrm>
            <a:prstGeom prst="rect">
              <a:avLst/>
            </a:prstGeom>
            <a:noFill/>
          </p:spPr>
          <p:txBody>
            <a:bodyPr wrap="none" rtlCol="0">
              <a:spAutoFit/>
            </a:bodyPr>
            <a:lstStyle/>
            <a:p>
              <a:r>
                <a:rPr lang="en-US" sz="1600" b="1" dirty="0" smtClean="0">
                  <a:solidFill>
                    <a:schemeClr val="accent3"/>
                  </a:solidFill>
                  <a:latin typeface="Arial" panose="020B0604020202020204" pitchFamily="34" charset="0"/>
                  <a:cs typeface="Arial" panose="020B0604020202020204" pitchFamily="34" charset="0"/>
                </a:rPr>
                <a:t>Pain</a:t>
              </a:r>
              <a:endParaRPr lang="en-US" sz="1600" b="1" dirty="0">
                <a:solidFill>
                  <a:schemeClr val="accent3"/>
                </a:solidFill>
                <a:latin typeface="Arial" panose="020B0604020202020204" pitchFamily="34" charset="0"/>
                <a:cs typeface="Arial" panose="020B0604020202020204" pitchFamily="34" charset="0"/>
              </a:endParaRPr>
            </a:p>
          </p:txBody>
        </p:sp>
        <p:sp>
          <p:nvSpPr>
            <p:cNvPr id="17" name="TextBox 16"/>
            <p:cNvSpPr txBox="1"/>
            <p:nvPr/>
          </p:nvSpPr>
          <p:spPr>
            <a:xfrm rot="20970604">
              <a:off x="866212" y="1862561"/>
              <a:ext cx="1268296" cy="311695"/>
            </a:xfrm>
            <a:prstGeom prst="rect">
              <a:avLst/>
            </a:prstGeom>
            <a:noFill/>
          </p:spPr>
          <p:txBody>
            <a:bodyPr wrap="none" rtlCol="0">
              <a:spAutoFit/>
            </a:bodyPr>
            <a:lstStyle/>
            <a:p>
              <a:r>
                <a:rPr lang="en-US" sz="1600" b="1" dirty="0" smtClean="0">
                  <a:solidFill>
                    <a:schemeClr val="accent3"/>
                  </a:solidFill>
                  <a:latin typeface="Arial" panose="020B0604020202020204" pitchFamily="34" charset="0"/>
                  <a:cs typeface="Arial" panose="020B0604020202020204" pitchFamily="34" charset="0"/>
                </a:rPr>
                <a:t>Discomfort</a:t>
              </a:r>
              <a:endParaRPr lang="en-US" sz="1600" b="1" dirty="0">
                <a:solidFill>
                  <a:schemeClr val="accent3"/>
                </a:solidFill>
                <a:latin typeface="Arial" panose="020B0604020202020204" pitchFamily="34" charset="0"/>
                <a:cs typeface="Arial" panose="020B0604020202020204" pitchFamily="34" charset="0"/>
              </a:endParaRPr>
            </a:p>
          </p:txBody>
        </p:sp>
      </p:grpSp>
      <p:cxnSp>
        <p:nvCxnSpPr>
          <p:cNvPr id="34" name="Curved Connector 33"/>
          <p:cNvCxnSpPr>
            <a:stCxn id="7" idx="2"/>
          </p:cNvCxnSpPr>
          <p:nvPr/>
        </p:nvCxnSpPr>
        <p:spPr bwMode="auto">
          <a:xfrm rot="16200000" flipH="1">
            <a:off x="2284037" y="2729149"/>
            <a:ext cx="905463" cy="1954380"/>
          </a:xfrm>
          <a:prstGeom prst="curvedConnector2">
            <a:avLst/>
          </a:prstGeom>
          <a:solidFill>
            <a:srgbClr val="4D4D4D"/>
          </a:solidFill>
          <a:ln w="254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 name="Curved Connector 50"/>
          <p:cNvCxnSpPr>
            <a:stCxn id="6" idx="6"/>
            <a:endCxn id="1028" idx="2"/>
          </p:cNvCxnSpPr>
          <p:nvPr/>
        </p:nvCxnSpPr>
        <p:spPr bwMode="auto">
          <a:xfrm flipV="1">
            <a:off x="6140301" y="2565042"/>
            <a:ext cx="1410396" cy="3166792"/>
          </a:xfrm>
          <a:prstGeom prst="curvedConnector2">
            <a:avLst/>
          </a:prstGeom>
          <a:solidFill>
            <a:srgbClr val="4D4D4D"/>
          </a:solidFill>
          <a:ln w="254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3" name="Curved Connector 52"/>
          <p:cNvCxnSpPr>
            <a:endCxn id="1028" idx="2"/>
          </p:cNvCxnSpPr>
          <p:nvPr/>
        </p:nvCxnSpPr>
        <p:spPr bwMode="auto">
          <a:xfrm flipV="1">
            <a:off x="5260655" y="2565042"/>
            <a:ext cx="2290042" cy="1594029"/>
          </a:xfrm>
          <a:prstGeom prst="curvedConnector2">
            <a:avLst/>
          </a:prstGeom>
          <a:solidFill>
            <a:srgbClr val="4D4D4D"/>
          </a:solidFill>
          <a:ln w="254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1" name="Straight Arrow Connector 60"/>
          <p:cNvCxnSpPr>
            <a:stCxn id="69" idx="1"/>
            <a:endCxn id="6" idx="0"/>
          </p:cNvCxnSpPr>
          <p:nvPr/>
        </p:nvCxnSpPr>
        <p:spPr bwMode="auto">
          <a:xfrm>
            <a:off x="4618230" y="4472338"/>
            <a:ext cx="5724" cy="459396"/>
          </a:xfrm>
          <a:prstGeom prst="straightConnector1">
            <a:avLst/>
          </a:prstGeom>
          <a:solidFill>
            <a:srgbClr val="4D4D4D"/>
          </a:solidFill>
          <a:ln w="254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1050" name="Group 1049"/>
          <p:cNvGrpSpPr/>
          <p:nvPr/>
        </p:nvGrpSpPr>
        <p:grpSpPr>
          <a:xfrm>
            <a:off x="6496836" y="1629776"/>
            <a:ext cx="2107726" cy="935266"/>
            <a:chOff x="6496836" y="1720066"/>
            <a:chExt cx="2107726" cy="935266"/>
          </a:xfrm>
        </p:grpSpPr>
        <p:pic>
          <p:nvPicPr>
            <p:cNvPr id="1026" name="Picture 2" descr="C:\Users\fep2110\AppData\Local\Microsoft\Windows\Temporary Internet Files\Content.IE5\KND1TF4L\MC900411406[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9326" y="1777759"/>
              <a:ext cx="522747" cy="504416"/>
            </a:xfrm>
            <a:prstGeom prst="rect">
              <a:avLst/>
            </a:prstGeom>
            <a:noFill/>
            <a:extLst>
              <a:ext uri="{909E8E84-426E-40DD-AFC4-6F175D3DCCD1}">
                <a14:hiddenFill xmlns:a14="http://schemas.microsoft.com/office/drawing/2010/main">
                  <a:solidFill>
                    <a:srgbClr val="FFFFFF"/>
                  </a:solidFill>
                </a14:hiddenFill>
              </a:ext>
            </a:extLst>
          </p:spPr>
        </p:pic>
        <p:sp>
          <p:nvSpPr>
            <p:cNvPr id="1028" name="Rectangle 1027"/>
            <p:cNvSpPr/>
            <p:nvPr/>
          </p:nvSpPr>
          <p:spPr>
            <a:xfrm>
              <a:off x="6676098" y="2286000"/>
              <a:ext cx="1749197" cy="369332"/>
            </a:xfrm>
            <a:prstGeom prst="rect">
              <a:avLst/>
            </a:prstGeom>
          </p:spPr>
          <p:txBody>
            <a:bodyPr wrap="none">
              <a:spAutoFit/>
            </a:bodyPr>
            <a:lstStyle/>
            <a:p>
              <a:r>
                <a:rPr lang="en-US" b="1" dirty="0">
                  <a:solidFill>
                    <a:srgbClr val="000000"/>
                  </a:solidFill>
                  <a:latin typeface="Arial" panose="020B0604020202020204" pitchFamily="34" charset="0"/>
                  <a:ea typeface="ÇlÇr ñæí©" charset="0"/>
                  <a:cs typeface="Arial" panose="020B0604020202020204" pitchFamily="34" charset="0"/>
                </a:rPr>
                <a:t>Readmissions</a:t>
              </a:r>
              <a:endParaRPr lang="en-US" dirty="0"/>
            </a:p>
          </p:txBody>
        </p:sp>
        <p:sp>
          <p:nvSpPr>
            <p:cNvPr id="1033" name="Rectangle 1032"/>
            <p:cNvSpPr/>
            <p:nvPr/>
          </p:nvSpPr>
          <p:spPr bwMode="auto">
            <a:xfrm>
              <a:off x="6496836" y="1720066"/>
              <a:ext cx="2107726" cy="914400"/>
            </a:xfrm>
            <a:prstGeom prst="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FFFFFF"/>
                </a:solidFill>
                <a:effectLst/>
                <a:latin typeface="Helvetica Neue Bold Condensed" charset="0"/>
                <a:ea typeface="ヒラギノ角ゴ ProN W6" charset="0"/>
                <a:cs typeface="ヒラギノ角ゴ ProN W6" charset="0"/>
                <a:sym typeface="Helvetica Neue Bold Condensed" charset="0"/>
              </a:endParaRPr>
            </a:p>
          </p:txBody>
        </p:sp>
      </p:grpSp>
      <p:grpSp>
        <p:nvGrpSpPr>
          <p:cNvPr id="75" name="Group 74"/>
          <p:cNvGrpSpPr/>
          <p:nvPr/>
        </p:nvGrpSpPr>
        <p:grpSpPr>
          <a:xfrm>
            <a:off x="3107606" y="4931734"/>
            <a:ext cx="3032695" cy="1600199"/>
            <a:chOff x="2799464" y="4953000"/>
            <a:chExt cx="3032695" cy="1600199"/>
          </a:xfrm>
        </p:grpSpPr>
        <p:sp>
          <p:nvSpPr>
            <p:cNvPr id="6" name="Text Box 19"/>
            <p:cNvSpPr txBox="1">
              <a:spLocks noChangeArrowheads="1"/>
            </p:cNvSpPr>
            <p:nvPr/>
          </p:nvSpPr>
          <p:spPr bwMode="auto">
            <a:xfrm>
              <a:off x="2799464" y="4953000"/>
              <a:ext cx="3032695" cy="1600199"/>
            </a:xfrm>
            <a:prstGeom prst="ellipse">
              <a:avLst/>
            </a:prstGeom>
            <a:noFill/>
            <a:ln w="28575">
              <a:solidFill>
                <a:schemeClr val="tx1"/>
              </a:solidFill>
              <a:tailEnd type="triangle"/>
            </a:ln>
            <a:extLst/>
          </p:spPr>
          <p:txBody>
            <a:bodyPr vert="horz" wrap="square" lIns="91440" tIns="45720" rIns="91440" bIns="45720" numCol="1" anchor="ctr"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algn="ctr" eaLnBrk="0" hangingPunct="0"/>
              <a:r>
                <a:rPr lang="en-US" sz="2000" b="1" dirty="0" smtClean="0">
                  <a:solidFill>
                    <a:srgbClr val="000000"/>
                  </a:solidFill>
                  <a:latin typeface="Arial" panose="020B0604020202020204" pitchFamily="34" charset="0"/>
                  <a:ea typeface="ÇlÇr ñæí©" charset="0"/>
                  <a:cs typeface="Arial" panose="020B0604020202020204" pitchFamily="34" charset="0"/>
                </a:rPr>
                <a:t>Poor Health Behaviors</a:t>
              </a:r>
              <a:endParaRPr lang="en-US" sz="2000" b="1" dirty="0">
                <a:solidFill>
                  <a:srgbClr val="000000"/>
                </a:solidFill>
                <a:latin typeface="Arial" panose="020B0604020202020204" pitchFamily="34" charset="0"/>
                <a:cs typeface="Arial" panose="020B0604020202020204" pitchFamily="34" charset="0"/>
              </a:endParaRPr>
            </a:p>
          </p:txBody>
        </p:sp>
        <p:sp>
          <p:nvSpPr>
            <p:cNvPr id="92" name="TextBox 91"/>
            <p:cNvSpPr txBox="1"/>
            <p:nvPr/>
          </p:nvSpPr>
          <p:spPr>
            <a:xfrm rot="2853512">
              <a:off x="4770869" y="5450962"/>
              <a:ext cx="1099981" cy="307777"/>
            </a:xfrm>
            <a:prstGeom prst="rect">
              <a:avLst/>
            </a:prstGeom>
            <a:noFill/>
          </p:spPr>
          <p:txBody>
            <a:bodyPr wrap="none" rtlCol="0">
              <a:spAutoFit/>
            </a:bodyPr>
            <a:lstStyle/>
            <a:p>
              <a:r>
                <a:rPr lang="en-US" sz="1400" b="1" dirty="0" smtClean="0">
                  <a:solidFill>
                    <a:schemeClr val="accent3"/>
                  </a:solidFill>
                  <a:latin typeface="Arial" panose="020B0604020202020204" pitchFamily="34" charset="0"/>
                  <a:cs typeface="Arial" panose="020B0604020202020204" pitchFamily="34" charset="0"/>
                </a:rPr>
                <a:t>Poor sleep</a:t>
              </a:r>
              <a:endParaRPr lang="en-US" sz="1400" b="1" dirty="0">
                <a:solidFill>
                  <a:schemeClr val="accent3"/>
                </a:solidFill>
                <a:latin typeface="Arial" panose="020B0604020202020204" pitchFamily="34" charset="0"/>
                <a:cs typeface="Arial" panose="020B0604020202020204" pitchFamily="34" charset="0"/>
              </a:endParaRPr>
            </a:p>
          </p:txBody>
        </p:sp>
        <p:sp>
          <p:nvSpPr>
            <p:cNvPr id="93" name="TextBox 92"/>
            <p:cNvSpPr txBox="1"/>
            <p:nvPr/>
          </p:nvSpPr>
          <p:spPr>
            <a:xfrm rot="18377429">
              <a:off x="2801416" y="5450963"/>
              <a:ext cx="960519" cy="307777"/>
            </a:xfrm>
            <a:prstGeom prst="rect">
              <a:avLst/>
            </a:prstGeom>
            <a:noFill/>
          </p:spPr>
          <p:txBody>
            <a:bodyPr wrap="none" rtlCol="0">
              <a:spAutoFit/>
            </a:bodyPr>
            <a:lstStyle/>
            <a:p>
              <a:r>
                <a:rPr lang="en-US" sz="1400" b="1" dirty="0" smtClean="0">
                  <a:solidFill>
                    <a:schemeClr val="accent3"/>
                  </a:solidFill>
                  <a:latin typeface="Arial" panose="020B0604020202020204" pitchFamily="34" charset="0"/>
                  <a:cs typeface="Arial" panose="020B0604020202020204" pitchFamily="34" charset="0"/>
                </a:rPr>
                <a:t>Poor diet</a:t>
              </a:r>
              <a:endParaRPr lang="en-US" sz="1400" b="1" dirty="0">
                <a:solidFill>
                  <a:schemeClr val="accent3"/>
                </a:solidFill>
                <a:latin typeface="Arial" panose="020B0604020202020204" pitchFamily="34" charset="0"/>
                <a:cs typeface="Arial" panose="020B0604020202020204" pitchFamily="34" charset="0"/>
              </a:endParaRPr>
            </a:p>
          </p:txBody>
        </p:sp>
        <p:sp>
          <p:nvSpPr>
            <p:cNvPr id="94" name="TextBox 93"/>
            <p:cNvSpPr txBox="1"/>
            <p:nvPr/>
          </p:nvSpPr>
          <p:spPr>
            <a:xfrm>
              <a:off x="3570572" y="4995908"/>
              <a:ext cx="1356462" cy="523220"/>
            </a:xfrm>
            <a:prstGeom prst="rect">
              <a:avLst/>
            </a:prstGeom>
            <a:noFill/>
          </p:spPr>
          <p:txBody>
            <a:bodyPr wrap="none" rtlCol="0">
              <a:spAutoFit/>
            </a:bodyPr>
            <a:lstStyle/>
            <a:p>
              <a:pPr algn="ctr"/>
              <a:r>
                <a:rPr lang="en-US" sz="1400" b="1" dirty="0" smtClean="0">
                  <a:solidFill>
                    <a:schemeClr val="accent3"/>
                  </a:solidFill>
                  <a:latin typeface="Arial" panose="020B0604020202020204" pitchFamily="34" charset="0"/>
                  <a:cs typeface="Arial" panose="020B0604020202020204" pitchFamily="34" charset="0"/>
                </a:rPr>
                <a:t>Low physical </a:t>
              </a:r>
            </a:p>
            <a:p>
              <a:pPr algn="ctr"/>
              <a:r>
                <a:rPr lang="en-US" sz="1400" b="1" dirty="0" smtClean="0">
                  <a:solidFill>
                    <a:schemeClr val="accent3"/>
                  </a:solidFill>
                  <a:latin typeface="Arial" panose="020B0604020202020204" pitchFamily="34" charset="0"/>
                  <a:cs typeface="Arial" panose="020B0604020202020204" pitchFamily="34" charset="0"/>
                </a:rPr>
                <a:t>activity</a:t>
              </a:r>
              <a:endParaRPr lang="en-US" sz="1400" b="1" dirty="0">
                <a:solidFill>
                  <a:schemeClr val="accent3"/>
                </a:solidFill>
                <a:latin typeface="Arial" panose="020B0604020202020204" pitchFamily="34" charset="0"/>
                <a:cs typeface="Arial" panose="020B0604020202020204" pitchFamily="34" charset="0"/>
              </a:endParaRPr>
            </a:p>
          </p:txBody>
        </p:sp>
        <p:sp>
          <p:nvSpPr>
            <p:cNvPr id="95" name="TextBox 94"/>
            <p:cNvSpPr txBox="1"/>
            <p:nvPr/>
          </p:nvSpPr>
          <p:spPr>
            <a:xfrm>
              <a:off x="3636592" y="5967757"/>
              <a:ext cx="1465466" cy="523220"/>
            </a:xfrm>
            <a:prstGeom prst="rect">
              <a:avLst/>
            </a:prstGeom>
            <a:noFill/>
          </p:spPr>
          <p:txBody>
            <a:bodyPr wrap="none" rtlCol="0">
              <a:spAutoFit/>
            </a:bodyPr>
            <a:lstStyle/>
            <a:p>
              <a:pPr algn="ctr"/>
              <a:r>
                <a:rPr lang="en-US" sz="1400" b="1" dirty="0" smtClean="0">
                  <a:solidFill>
                    <a:schemeClr val="accent3"/>
                  </a:solidFill>
                  <a:latin typeface="Arial" panose="020B0604020202020204" pitchFamily="34" charset="0"/>
                  <a:cs typeface="Arial" panose="020B0604020202020204" pitchFamily="34" charset="0"/>
                </a:rPr>
                <a:t>Medication </a:t>
              </a:r>
            </a:p>
            <a:p>
              <a:pPr algn="ctr"/>
              <a:r>
                <a:rPr lang="en-US" sz="1400" b="1" dirty="0" smtClean="0">
                  <a:solidFill>
                    <a:schemeClr val="accent3"/>
                  </a:solidFill>
                  <a:latin typeface="Arial" panose="020B0604020202020204" pitchFamily="34" charset="0"/>
                  <a:cs typeface="Arial" panose="020B0604020202020204" pitchFamily="34" charset="0"/>
                </a:rPr>
                <a:t>non-adherence</a:t>
              </a:r>
              <a:endParaRPr lang="en-US" sz="1400" b="1" dirty="0">
                <a:solidFill>
                  <a:schemeClr val="accent3"/>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94862270"/>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 name="Straight Arrow Connector 58"/>
          <p:cNvCxnSpPr/>
          <p:nvPr/>
        </p:nvCxnSpPr>
        <p:spPr>
          <a:xfrm>
            <a:off x="1874520" y="2712720"/>
            <a:ext cx="5440680" cy="0"/>
          </a:xfrm>
          <a:prstGeom prst="straightConnector1">
            <a:avLst/>
          </a:prstGeom>
          <a:ln w="57150">
            <a:solidFill>
              <a:schemeClr val="tx2"/>
            </a:solidFill>
            <a:headEnd type="oval"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1872170" y="2710934"/>
            <a:ext cx="4223830" cy="1786"/>
          </a:xfrm>
          <a:prstGeom prst="straightConnector1">
            <a:avLst/>
          </a:prstGeom>
          <a:ln w="57150">
            <a:solidFill>
              <a:schemeClr val="tx2"/>
            </a:solidFill>
            <a:headEnd type="oval"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1872170" y="2710934"/>
            <a:ext cx="3309430" cy="0"/>
          </a:xfrm>
          <a:prstGeom prst="straightConnector1">
            <a:avLst/>
          </a:prstGeom>
          <a:ln w="57150">
            <a:solidFill>
              <a:schemeClr val="tx2"/>
            </a:solidFill>
            <a:headEnd type="oval" w="sm" len="sm"/>
            <a:tailEnd type="triangle" w="sm" len="sm"/>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0639" y="914400"/>
            <a:ext cx="1356123" cy="1128712"/>
          </a:xfrm>
          <a:prstGeom prst="rect">
            <a:avLst/>
          </a:prstGeom>
        </p:spPr>
      </p:pic>
      <p:cxnSp>
        <p:nvCxnSpPr>
          <p:cNvPr id="5" name="Straight Arrow Connector 4"/>
          <p:cNvCxnSpPr/>
          <p:nvPr/>
        </p:nvCxnSpPr>
        <p:spPr>
          <a:xfrm>
            <a:off x="1872170" y="2710934"/>
            <a:ext cx="1008249" cy="0"/>
          </a:xfrm>
          <a:prstGeom prst="straightConnector1">
            <a:avLst/>
          </a:prstGeom>
          <a:ln w="57150">
            <a:solidFill>
              <a:schemeClr val="tx2"/>
            </a:solidFill>
            <a:headEnd type="oval" w="sm" len="sm"/>
            <a:tailEnd type="triangle" w="sm" len="sm"/>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939557" y="2362200"/>
            <a:ext cx="813043" cy="646331"/>
          </a:xfrm>
          <a:prstGeom prst="rect">
            <a:avLst/>
          </a:prstGeom>
          <a:noFill/>
        </p:spPr>
        <p:txBody>
          <a:bodyPr wrap="none" rtlCol="0">
            <a:spAutoFit/>
          </a:bodyPr>
          <a:lstStyle/>
          <a:p>
            <a:pPr algn="ctr"/>
            <a:r>
              <a:rPr lang="en-US" b="1" dirty="0" smtClean="0">
                <a:latin typeface="Arial" panose="020B0604020202020204" pitchFamily="34" charset="0"/>
                <a:cs typeface="Arial" panose="020B0604020202020204" pitchFamily="34" charset="0"/>
              </a:rPr>
              <a:t>ACS</a:t>
            </a:r>
          </a:p>
          <a:p>
            <a:pPr algn="ctr"/>
            <a:r>
              <a:rPr lang="en-US" b="1" dirty="0" smtClean="0">
                <a:latin typeface="Arial" panose="020B0604020202020204" pitchFamily="34" charset="0"/>
                <a:cs typeface="Arial" panose="020B0604020202020204" pitchFamily="34" charset="0"/>
              </a:rPr>
              <a:t>Event</a:t>
            </a:r>
            <a:endParaRPr lang="en-US" b="1" dirty="0">
              <a:latin typeface="Arial" panose="020B0604020202020204" pitchFamily="34" charset="0"/>
              <a:cs typeface="Arial" panose="020B0604020202020204" pitchFamily="34" charset="0"/>
            </a:endParaRPr>
          </a:p>
        </p:txBody>
      </p:sp>
      <p:grpSp>
        <p:nvGrpSpPr>
          <p:cNvPr id="9" name="Group 8"/>
          <p:cNvGrpSpPr/>
          <p:nvPr/>
        </p:nvGrpSpPr>
        <p:grpSpPr>
          <a:xfrm>
            <a:off x="3959327" y="3856672"/>
            <a:ext cx="687003" cy="687003"/>
            <a:chOff x="2777489" y="2726174"/>
            <a:chExt cx="914400" cy="91440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flipH="1">
              <a:off x="3023702" y="2818032"/>
              <a:ext cx="393202" cy="728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quot;No&quot; Symbol 7"/>
            <p:cNvSpPr/>
            <p:nvPr/>
          </p:nvSpPr>
          <p:spPr>
            <a:xfrm>
              <a:off x="2777489" y="2726174"/>
              <a:ext cx="914400" cy="914400"/>
            </a:xfrm>
            <a:prstGeom prst="noSmoking">
              <a:avLst>
                <a:gd name="adj" fmla="val 229"/>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5" name="Group 14"/>
          <p:cNvGrpSpPr/>
          <p:nvPr/>
        </p:nvGrpSpPr>
        <p:grpSpPr>
          <a:xfrm>
            <a:off x="3328549" y="3408524"/>
            <a:ext cx="687003" cy="687003"/>
            <a:chOff x="4244339" y="2910840"/>
            <a:chExt cx="914400" cy="914400"/>
          </a:xfrm>
        </p:grpSpPr>
        <p:grpSp>
          <p:nvGrpSpPr>
            <p:cNvPr id="14" name="Group 13"/>
            <p:cNvGrpSpPr/>
            <p:nvPr/>
          </p:nvGrpSpPr>
          <p:grpSpPr>
            <a:xfrm>
              <a:off x="4336922" y="2954804"/>
              <a:ext cx="729234" cy="740914"/>
              <a:chOff x="5598039" y="2825776"/>
              <a:chExt cx="729234" cy="740914"/>
            </a:xfrm>
          </p:grpSpPr>
          <p:grpSp>
            <p:nvGrpSpPr>
              <p:cNvPr id="13" name="Group 12"/>
              <p:cNvGrpSpPr/>
              <p:nvPr/>
            </p:nvGrpSpPr>
            <p:grpSpPr>
              <a:xfrm>
                <a:off x="5598039" y="2825776"/>
                <a:ext cx="729234" cy="740914"/>
                <a:chOff x="5735193" y="1699772"/>
                <a:chExt cx="729234" cy="740914"/>
              </a:xfrm>
            </p:grpSpPr>
            <p:pic>
              <p:nvPicPr>
                <p:cNvPr id="205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735193" y="1887474"/>
                  <a:ext cx="729234" cy="553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6016451" y="1699772"/>
                  <a:ext cx="247183" cy="215444"/>
                </a:xfrm>
                <a:prstGeom prst="rect">
                  <a:avLst/>
                </a:prstGeom>
                <a:noFill/>
              </p:spPr>
              <p:txBody>
                <a:bodyPr wrap="none" rtlCol="0">
                  <a:spAutoFit/>
                </a:bodyPr>
                <a:lstStyle/>
                <a:p>
                  <a:pPr algn="ctr"/>
                  <a:r>
                    <a:rPr lang="en-US" sz="800" b="1" dirty="0" smtClean="0">
                      <a:latin typeface="Arial" panose="020B0604020202020204" pitchFamily="34" charset="0"/>
                      <a:cs typeface="Arial" panose="020B0604020202020204" pitchFamily="34" charset="0"/>
                    </a:rPr>
                    <a:t>Z</a:t>
                  </a:r>
                  <a:endParaRPr lang="en-US" sz="1200" b="1" dirty="0">
                    <a:latin typeface="Arial" panose="020B0604020202020204" pitchFamily="34" charset="0"/>
                    <a:cs typeface="Arial" panose="020B0604020202020204" pitchFamily="34" charset="0"/>
                  </a:endParaRPr>
                </a:p>
              </p:txBody>
            </p:sp>
            <p:sp>
              <p:nvSpPr>
                <p:cNvPr id="25" name="TextBox 24"/>
                <p:cNvSpPr txBox="1"/>
                <p:nvPr/>
              </p:nvSpPr>
              <p:spPr>
                <a:xfrm>
                  <a:off x="5918576" y="1800076"/>
                  <a:ext cx="223138" cy="169277"/>
                </a:xfrm>
                <a:prstGeom prst="rect">
                  <a:avLst/>
                </a:prstGeom>
                <a:noFill/>
              </p:spPr>
              <p:txBody>
                <a:bodyPr wrap="none" rtlCol="0">
                  <a:spAutoFit/>
                </a:bodyPr>
                <a:lstStyle/>
                <a:p>
                  <a:pPr algn="ctr"/>
                  <a:r>
                    <a:rPr lang="en-US" sz="500" b="1" dirty="0" smtClean="0">
                      <a:latin typeface="Arial" panose="020B0604020202020204" pitchFamily="34" charset="0"/>
                      <a:cs typeface="Arial" panose="020B0604020202020204" pitchFamily="34" charset="0"/>
                    </a:rPr>
                    <a:t>Z</a:t>
                  </a:r>
                  <a:endParaRPr lang="en-US" sz="1000" b="1" dirty="0">
                    <a:latin typeface="Arial" panose="020B0604020202020204" pitchFamily="34" charset="0"/>
                    <a:cs typeface="Arial" panose="020B0604020202020204" pitchFamily="34" charset="0"/>
                  </a:endParaRPr>
                </a:p>
              </p:txBody>
            </p:sp>
            <p:sp>
              <p:nvSpPr>
                <p:cNvPr id="26" name="TextBox 25"/>
                <p:cNvSpPr txBox="1"/>
                <p:nvPr/>
              </p:nvSpPr>
              <p:spPr>
                <a:xfrm>
                  <a:off x="5872862" y="1828800"/>
                  <a:ext cx="223138" cy="169277"/>
                </a:xfrm>
                <a:prstGeom prst="rect">
                  <a:avLst/>
                </a:prstGeom>
                <a:noFill/>
              </p:spPr>
              <p:txBody>
                <a:bodyPr wrap="none" rtlCol="0">
                  <a:spAutoFit/>
                </a:bodyPr>
                <a:lstStyle/>
                <a:p>
                  <a:pPr algn="ctr"/>
                  <a:r>
                    <a:rPr lang="en-US" sz="500" b="1" dirty="0" smtClean="0">
                      <a:latin typeface="Arial" panose="020B0604020202020204" pitchFamily="34" charset="0"/>
                      <a:cs typeface="Arial" panose="020B0604020202020204" pitchFamily="34" charset="0"/>
                    </a:rPr>
                    <a:t>Z</a:t>
                  </a:r>
                  <a:endParaRPr lang="en-US" sz="1000" b="1" dirty="0">
                    <a:latin typeface="Arial" panose="020B0604020202020204" pitchFamily="34" charset="0"/>
                    <a:cs typeface="Arial" panose="020B0604020202020204" pitchFamily="34" charset="0"/>
                  </a:endParaRPr>
                </a:p>
              </p:txBody>
            </p:sp>
          </p:grpSp>
          <p:sp>
            <p:nvSpPr>
              <p:cNvPr id="28" name="TextBox 27"/>
              <p:cNvSpPr txBox="1"/>
              <p:nvPr/>
            </p:nvSpPr>
            <p:spPr>
              <a:xfrm>
                <a:off x="5827142" y="2895600"/>
                <a:ext cx="223138" cy="169277"/>
              </a:xfrm>
              <a:prstGeom prst="rect">
                <a:avLst/>
              </a:prstGeom>
              <a:noFill/>
            </p:spPr>
            <p:txBody>
              <a:bodyPr wrap="none" rtlCol="0">
                <a:spAutoFit/>
              </a:bodyPr>
              <a:lstStyle/>
              <a:p>
                <a:pPr algn="ctr"/>
                <a:r>
                  <a:rPr lang="en-US" sz="500" b="1" dirty="0" smtClean="0">
                    <a:latin typeface="Arial" panose="020B0604020202020204" pitchFamily="34" charset="0"/>
                    <a:cs typeface="Arial" panose="020B0604020202020204" pitchFamily="34" charset="0"/>
                  </a:rPr>
                  <a:t>Z</a:t>
                </a:r>
                <a:endParaRPr lang="en-US" sz="1000" b="1" dirty="0">
                  <a:latin typeface="Arial" panose="020B0604020202020204" pitchFamily="34" charset="0"/>
                  <a:cs typeface="Arial" panose="020B0604020202020204" pitchFamily="34" charset="0"/>
                </a:endParaRPr>
              </a:p>
            </p:txBody>
          </p:sp>
        </p:grpSp>
        <p:sp>
          <p:nvSpPr>
            <p:cNvPr id="22" name="&quot;No&quot; Symbol 21"/>
            <p:cNvSpPr/>
            <p:nvPr/>
          </p:nvSpPr>
          <p:spPr>
            <a:xfrm>
              <a:off x="4244339" y="2910840"/>
              <a:ext cx="914400" cy="914400"/>
            </a:xfrm>
            <a:prstGeom prst="noSmoking">
              <a:avLst>
                <a:gd name="adj"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3" name="Group 22"/>
          <p:cNvGrpSpPr/>
          <p:nvPr/>
        </p:nvGrpSpPr>
        <p:grpSpPr>
          <a:xfrm>
            <a:off x="2697772" y="3856672"/>
            <a:ext cx="687003" cy="687003"/>
            <a:chOff x="4724400" y="2903638"/>
            <a:chExt cx="914400" cy="914400"/>
          </a:xfrm>
        </p:grpSpPr>
        <p:pic>
          <p:nvPicPr>
            <p:cNvPr id="2054"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034302" y="2955448"/>
              <a:ext cx="294969" cy="795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Donut 15"/>
            <p:cNvSpPr/>
            <p:nvPr/>
          </p:nvSpPr>
          <p:spPr>
            <a:xfrm>
              <a:off x="4724400" y="2903638"/>
              <a:ext cx="914400" cy="914400"/>
            </a:xfrm>
            <a:prstGeom prst="donut">
              <a:avLst>
                <a:gd name="adj" fmla="val 547"/>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8" name="TextBox 47"/>
          <p:cNvSpPr txBox="1"/>
          <p:nvPr/>
        </p:nvSpPr>
        <p:spPr>
          <a:xfrm>
            <a:off x="7315200" y="2368149"/>
            <a:ext cx="1031051" cy="646331"/>
          </a:xfrm>
          <a:prstGeom prst="rect">
            <a:avLst/>
          </a:prstGeom>
          <a:noFill/>
        </p:spPr>
        <p:txBody>
          <a:bodyPr wrap="none" rtlCol="0">
            <a:spAutoFit/>
          </a:bodyPr>
          <a:lstStyle/>
          <a:p>
            <a:pPr algn="ctr"/>
            <a:r>
              <a:rPr lang="en-US" b="1" dirty="0" smtClean="0">
                <a:latin typeface="Arial" panose="020B0604020202020204" pitchFamily="34" charset="0"/>
                <a:cs typeface="Arial" panose="020B0604020202020204" pitchFamily="34" charset="0"/>
              </a:rPr>
              <a:t>within</a:t>
            </a:r>
          </a:p>
          <a:p>
            <a:pPr algn="ctr"/>
            <a:r>
              <a:rPr lang="en-US" b="1" dirty="0" smtClean="0">
                <a:latin typeface="Arial" panose="020B0604020202020204" pitchFamily="34" charset="0"/>
                <a:cs typeface="Arial" panose="020B0604020202020204" pitchFamily="34" charset="0"/>
              </a:rPr>
              <a:t>30 days</a:t>
            </a:r>
            <a:endParaRPr lang="en-US" b="1" dirty="0">
              <a:latin typeface="Arial" panose="020B0604020202020204" pitchFamily="34" charset="0"/>
              <a:cs typeface="Arial" panose="020B0604020202020204" pitchFamily="34" charset="0"/>
            </a:endParaRPr>
          </a:p>
        </p:txBody>
      </p:sp>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23898" y="1021556"/>
            <a:ext cx="1352162" cy="914400"/>
          </a:xfrm>
          <a:prstGeom prst="rect">
            <a:avLst/>
          </a:prstGeom>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126483" y="3119351"/>
            <a:ext cx="1640884" cy="1855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67" name="Oval 2066"/>
          <p:cNvSpPr/>
          <p:nvPr/>
        </p:nvSpPr>
        <p:spPr>
          <a:xfrm>
            <a:off x="1828159" y="2665979"/>
            <a:ext cx="84400" cy="86745"/>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8" name="Picture 206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47696" y="1792873"/>
            <a:ext cx="1003388" cy="575276"/>
          </a:xfrm>
          <a:prstGeom prst="rect">
            <a:avLst/>
          </a:prstGeom>
        </p:spPr>
      </p:pic>
      <p:grpSp>
        <p:nvGrpSpPr>
          <p:cNvPr id="7" name="Group 6"/>
          <p:cNvGrpSpPr/>
          <p:nvPr/>
        </p:nvGrpSpPr>
        <p:grpSpPr>
          <a:xfrm>
            <a:off x="3310558" y="4288194"/>
            <a:ext cx="687003" cy="687003"/>
            <a:chOff x="3809036" y="3941444"/>
            <a:chExt cx="914400" cy="914400"/>
          </a:xfrm>
        </p:grpSpPr>
        <p:sp>
          <p:nvSpPr>
            <p:cNvPr id="58" name="Donut 57"/>
            <p:cNvSpPr/>
            <p:nvPr/>
          </p:nvSpPr>
          <p:spPr>
            <a:xfrm>
              <a:off x="3809036" y="3941444"/>
              <a:ext cx="914400" cy="914400"/>
            </a:xfrm>
            <a:prstGeom prst="donut">
              <a:avLst>
                <a:gd name="adj"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32"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98580" y="4053791"/>
              <a:ext cx="329895" cy="702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3313609" y="2266281"/>
            <a:ext cx="506518" cy="38290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flipH="1">
            <a:off x="5184185" y="2050478"/>
            <a:ext cx="149481" cy="276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4392336" y="2311835"/>
            <a:ext cx="485669" cy="279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flipH="1">
            <a:off x="5713097" y="1766350"/>
            <a:ext cx="149481" cy="276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 name="Picture 2"/>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7341637" y="3180177"/>
            <a:ext cx="758823" cy="1720588"/>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917223" y="3689323"/>
            <a:ext cx="1688521" cy="1285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6081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067"/>
                                        </p:tgtEl>
                                        <p:attrNameLst>
                                          <p:attrName>style.visibility</p:attrName>
                                        </p:attrNameLst>
                                      </p:cBhvr>
                                      <p:to>
                                        <p:strVal val="visible"/>
                                      </p:to>
                                    </p:se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1000"/>
                                        <p:tgtEl>
                                          <p:spTgt spid="38"/>
                                        </p:tgtEl>
                                      </p:cBhvr>
                                    </p:animEffect>
                                  </p:childTnLst>
                                </p:cTn>
                              </p:par>
                              <p:par>
                                <p:cTn id="24" presetID="10" presetClass="exit" presetSubtype="0" fill="hold" nodeType="withEffect">
                                  <p:stCondLst>
                                    <p:cond delay="0"/>
                                  </p:stCondLst>
                                  <p:childTnLst>
                                    <p:animEffect transition="out" filter="fade">
                                      <p:cBhvr>
                                        <p:cTn id="25" dur="1000"/>
                                        <p:tgtEl>
                                          <p:spTgt spid="5"/>
                                        </p:tgtEl>
                                      </p:cBhvr>
                                    </p:animEffect>
                                    <p:set>
                                      <p:cBhvr>
                                        <p:cTn id="26" dur="1" fill="hold">
                                          <p:stCondLst>
                                            <p:cond delay="999"/>
                                          </p:stCondLst>
                                        </p:cTn>
                                        <p:tgtEl>
                                          <p:spTgt spid="5"/>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60"/>
                                        </p:tgtEl>
                                        <p:attrNameLst>
                                          <p:attrName>style.visibility</p:attrName>
                                        </p:attrNameLst>
                                      </p:cBhvr>
                                      <p:to>
                                        <p:strVal val="visible"/>
                                      </p:to>
                                    </p:se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childTnLst>
                                </p:cTn>
                              </p:par>
                              <p:par>
                                <p:cTn id="32" presetID="10"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par>
                                <p:cTn id="38" presetID="10" presetClass="entr" presetSubtype="0"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par>
                                <p:cTn id="41" presetID="32" presetClass="emph" presetSubtype="0" repeatCount="indefinite" fill="hold" nodeType="withEffect">
                                  <p:stCondLst>
                                    <p:cond delay="1000"/>
                                  </p:stCondLst>
                                  <p:endCondLst>
                                    <p:cond evt="onNext" delay="0">
                                      <p:tgtEl>
                                        <p:sldTgt/>
                                      </p:tgtEl>
                                    </p:cond>
                                  </p:endCondLst>
                                  <p:childTnLst>
                                    <p:animRot by="120000">
                                      <p:cBhvr>
                                        <p:cTn id="42" dur="100" fill="hold">
                                          <p:stCondLst>
                                            <p:cond delay="0"/>
                                          </p:stCondLst>
                                        </p:cTn>
                                        <p:tgtEl>
                                          <p:spTgt spid="15"/>
                                        </p:tgtEl>
                                        <p:attrNameLst>
                                          <p:attrName>r</p:attrName>
                                        </p:attrNameLst>
                                      </p:cBhvr>
                                    </p:animRot>
                                    <p:animRot by="-240000">
                                      <p:cBhvr>
                                        <p:cTn id="43" dur="200" fill="hold">
                                          <p:stCondLst>
                                            <p:cond delay="200"/>
                                          </p:stCondLst>
                                        </p:cTn>
                                        <p:tgtEl>
                                          <p:spTgt spid="15"/>
                                        </p:tgtEl>
                                        <p:attrNameLst>
                                          <p:attrName>r</p:attrName>
                                        </p:attrNameLst>
                                      </p:cBhvr>
                                    </p:animRot>
                                    <p:animRot by="240000">
                                      <p:cBhvr>
                                        <p:cTn id="44" dur="200" fill="hold">
                                          <p:stCondLst>
                                            <p:cond delay="400"/>
                                          </p:stCondLst>
                                        </p:cTn>
                                        <p:tgtEl>
                                          <p:spTgt spid="15"/>
                                        </p:tgtEl>
                                        <p:attrNameLst>
                                          <p:attrName>r</p:attrName>
                                        </p:attrNameLst>
                                      </p:cBhvr>
                                    </p:animRot>
                                    <p:animRot by="-240000">
                                      <p:cBhvr>
                                        <p:cTn id="45" dur="200" fill="hold">
                                          <p:stCondLst>
                                            <p:cond delay="600"/>
                                          </p:stCondLst>
                                        </p:cTn>
                                        <p:tgtEl>
                                          <p:spTgt spid="15"/>
                                        </p:tgtEl>
                                        <p:attrNameLst>
                                          <p:attrName>r</p:attrName>
                                        </p:attrNameLst>
                                      </p:cBhvr>
                                    </p:animRot>
                                    <p:animRot by="120000">
                                      <p:cBhvr>
                                        <p:cTn id="46" dur="200" fill="hold">
                                          <p:stCondLst>
                                            <p:cond delay="800"/>
                                          </p:stCondLst>
                                        </p:cTn>
                                        <p:tgtEl>
                                          <p:spTgt spid="15"/>
                                        </p:tgtEl>
                                        <p:attrNameLst>
                                          <p:attrName>r</p:attrName>
                                        </p:attrNameLst>
                                      </p:cBhvr>
                                    </p:animRot>
                                  </p:childTnLst>
                                </p:cTn>
                              </p:par>
                              <p:par>
                                <p:cTn id="47" presetID="32" presetClass="emph" presetSubtype="0" repeatCount="indefinite" fill="hold" nodeType="withEffect">
                                  <p:stCondLst>
                                    <p:cond delay="1000"/>
                                  </p:stCondLst>
                                  <p:endCondLst>
                                    <p:cond evt="onNext" delay="0">
                                      <p:tgtEl>
                                        <p:sldTgt/>
                                      </p:tgtEl>
                                    </p:cond>
                                  </p:endCondLst>
                                  <p:childTnLst>
                                    <p:animRot by="120000">
                                      <p:cBhvr>
                                        <p:cTn id="48" dur="100" fill="hold">
                                          <p:stCondLst>
                                            <p:cond delay="0"/>
                                          </p:stCondLst>
                                        </p:cTn>
                                        <p:tgtEl>
                                          <p:spTgt spid="9"/>
                                        </p:tgtEl>
                                        <p:attrNameLst>
                                          <p:attrName>r</p:attrName>
                                        </p:attrNameLst>
                                      </p:cBhvr>
                                    </p:animRot>
                                    <p:animRot by="-240000">
                                      <p:cBhvr>
                                        <p:cTn id="49" dur="200" fill="hold">
                                          <p:stCondLst>
                                            <p:cond delay="200"/>
                                          </p:stCondLst>
                                        </p:cTn>
                                        <p:tgtEl>
                                          <p:spTgt spid="9"/>
                                        </p:tgtEl>
                                        <p:attrNameLst>
                                          <p:attrName>r</p:attrName>
                                        </p:attrNameLst>
                                      </p:cBhvr>
                                    </p:animRot>
                                    <p:animRot by="240000">
                                      <p:cBhvr>
                                        <p:cTn id="50" dur="200" fill="hold">
                                          <p:stCondLst>
                                            <p:cond delay="400"/>
                                          </p:stCondLst>
                                        </p:cTn>
                                        <p:tgtEl>
                                          <p:spTgt spid="9"/>
                                        </p:tgtEl>
                                        <p:attrNameLst>
                                          <p:attrName>r</p:attrName>
                                        </p:attrNameLst>
                                      </p:cBhvr>
                                    </p:animRot>
                                    <p:animRot by="-240000">
                                      <p:cBhvr>
                                        <p:cTn id="51" dur="200" fill="hold">
                                          <p:stCondLst>
                                            <p:cond delay="600"/>
                                          </p:stCondLst>
                                        </p:cTn>
                                        <p:tgtEl>
                                          <p:spTgt spid="9"/>
                                        </p:tgtEl>
                                        <p:attrNameLst>
                                          <p:attrName>r</p:attrName>
                                        </p:attrNameLst>
                                      </p:cBhvr>
                                    </p:animRot>
                                    <p:animRot by="120000">
                                      <p:cBhvr>
                                        <p:cTn id="52" dur="200" fill="hold">
                                          <p:stCondLst>
                                            <p:cond delay="800"/>
                                          </p:stCondLst>
                                        </p:cTn>
                                        <p:tgtEl>
                                          <p:spTgt spid="9"/>
                                        </p:tgtEl>
                                        <p:attrNameLst>
                                          <p:attrName>r</p:attrName>
                                        </p:attrNameLst>
                                      </p:cBhvr>
                                    </p:animRot>
                                  </p:childTnLst>
                                </p:cTn>
                              </p:par>
                              <p:par>
                                <p:cTn id="53" presetID="32" presetClass="emph" presetSubtype="0" repeatCount="indefinite" fill="hold" nodeType="withEffect">
                                  <p:stCondLst>
                                    <p:cond delay="1000"/>
                                  </p:stCondLst>
                                  <p:endCondLst>
                                    <p:cond evt="onNext" delay="0">
                                      <p:tgtEl>
                                        <p:sldTgt/>
                                      </p:tgtEl>
                                    </p:cond>
                                  </p:endCondLst>
                                  <p:childTnLst>
                                    <p:animRot by="120000">
                                      <p:cBhvr>
                                        <p:cTn id="54" dur="100" fill="hold">
                                          <p:stCondLst>
                                            <p:cond delay="0"/>
                                          </p:stCondLst>
                                        </p:cTn>
                                        <p:tgtEl>
                                          <p:spTgt spid="23"/>
                                        </p:tgtEl>
                                        <p:attrNameLst>
                                          <p:attrName>r</p:attrName>
                                        </p:attrNameLst>
                                      </p:cBhvr>
                                    </p:animRot>
                                    <p:animRot by="-240000">
                                      <p:cBhvr>
                                        <p:cTn id="55" dur="200" fill="hold">
                                          <p:stCondLst>
                                            <p:cond delay="200"/>
                                          </p:stCondLst>
                                        </p:cTn>
                                        <p:tgtEl>
                                          <p:spTgt spid="23"/>
                                        </p:tgtEl>
                                        <p:attrNameLst>
                                          <p:attrName>r</p:attrName>
                                        </p:attrNameLst>
                                      </p:cBhvr>
                                    </p:animRot>
                                    <p:animRot by="240000">
                                      <p:cBhvr>
                                        <p:cTn id="56" dur="200" fill="hold">
                                          <p:stCondLst>
                                            <p:cond delay="400"/>
                                          </p:stCondLst>
                                        </p:cTn>
                                        <p:tgtEl>
                                          <p:spTgt spid="23"/>
                                        </p:tgtEl>
                                        <p:attrNameLst>
                                          <p:attrName>r</p:attrName>
                                        </p:attrNameLst>
                                      </p:cBhvr>
                                    </p:animRot>
                                    <p:animRot by="-240000">
                                      <p:cBhvr>
                                        <p:cTn id="57" dur="200" fill="hold">
                                          <p:stCondLst>
                                            <p:cond delay="600"/>
                                          </p:stCondLst>
                                        </p:cTn>
                                        <p:tgtEl>
                                          <p:spTgt spid="23"/>
                                        </p:tgtEl>
                                        <p:attrNameLst>
                                          <p:attrName>r</p:attrName>
                                        </p:attrNameLst>
                                      </p:cBhvr>
                                    </p:animRot>
                                    <p:animRot by="120000">
                                      <p:cBhvr>
                                        <p:cTn id="58" dur="200" fill="hold">
                                          <p:stCondLst>
                                            <p:cond delay="800"/>
                                          </p:stCondLst>
                                        </p:cTn>
                                        <p:tgtEl>
                                          <p:spTgt spid="23"/>
                                        </p:tgtEl>
                                        <p:attrNameLst>
                                          <p:attrName>r</p:attrName>
                                        </p:attrNameLst>
                                      </p:cBhvr>
                                    </p:animRot>
                                  </p:childTnLst>
                                </p:cTn>
                              </p:par>
                              <p:par>
                                <p:cTn id="59" presetID="32" presetClass="emph" presetSubtype="0" repeatCount="indefinite" fill="hold" nodeType="withEffect">
                                  <p:stCondLst>
                                    <p:cond delay="1000"/>
                                  </p:stCondLst>
                                  <p:endCondLst>
                                    <p:cond evt="onNext" delay="0">
                                      <p:tgtEl>
                                        <p:sldTgt/>
                                      </p:tgtEl>
                                    </p:cond>
                                  </p:endCondLst>
                                  <p:childTnLst>
                                    <p:animRot by="120000">
                                      <p:cBhvr>
                                        <p:cTn id="60" dur="100" fill="hold">
                                          <p:stCondLst>
                                            <p:cond delay="0"/>
                                          </p:stCondLst>
                                        </p:cTn>
                                        <p:tgtEl>
                                          <p:spTgt spid="7"/>
                                        </p:tgtEl>
                                        <p:attrNameLst>
                                          <p:attrName>r</p:attrName>
                                        </p:attrNameLst>
                                      </p:cBhvr>
                                    </p:animRot>
                                    <p:animRot by="-240000">
                                      <p:cBhvr>
                                        <p:cTn id="61" dur="200" fill="hold">
                                          <p:stCondLst>
                                            <p:cond delay="200"/>
                                          </p:stCondLst>
                                        </p:cTn>
                                        <p:tgtEl>
                                          <p:spTgt spid="7"/>
                                        </p:tgtEl>
                                        <p:attrNameLst>
                                          <p:attrName>r</p:attrName>
                                        </p:attrNameLst>
                                      </p:cBhvr>
                                    </p:animRot>
                                    <p:animRot by="240000">
                                      <p:cBhvr>
                                        <p:cTn id="62" dur="200" fill="hold">
                                          <p:stCondLst>
                                            <p:cond delay="400"/>
                                          </p:stCondLst>
                                        </p:cTn>
                                        <p:tgtEl>
                                          <p:spTgt spid="7"/>
                                        </p:tgtEl>
                                        <p:attrNameLst>
                                          <p:attrName>r</p:attrName>
                                        </p:attrNameLst>
                                      </p:cBhvr>
                                    </p:animRot>
                                    <p:animRot by="-240000">
                                      <p:cBhvr>
                                        <p:cTn id="63" dur="200" fill="hold">
                                          <p:stCondLst>
                                            <p:cond delay="600"/>
                                          </p:stCondLst>
                                        </p:cTn>
                                        <p:tgtEl>
                                          <p:spTgt spid="7"/>
                                        </p:tgtEl>
                                        <p:attrNameLst>
                                          <p:attrName>r</p:attrName>
                                        </p:attrNameLst>
                                      </p:cBhvr>
                                    </p:animRot>
                                    <p:animRot by="120000">
                                      <p:cBhvr>
                                        <p:cTn id="64" dur="200" fill="hold">
                                          <p:stCondLst>
                                            <p:cond delay="800"/>
                                          </p:stCondLst>
                                        </p:cTn>
                                        <p:tgtEl>
                                          <p:spTgt spid="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45"/>
                                        </p:tgtEl>
                                        <p:attrNameLst>
                                          <p:attrName>style.visibility</p:attrName>
                                        </p:attrNameLst>
                                      </p:cBhvr>
                                      <p:to>
                                        <p:strVal val="visible"/>
                                      </p:to>
                                    </p:set>
                                    <p:animEffect transition="in" filter="fade">
                                      <p:cBhvr>
                                        <p:cTn id="69" dur="1000"/>
                                        <p:tgtEl>
                                          <p:spTgt spid="45"/>
                                        </p:tgtEl>
                                      </p:cBhvr>
                                    </p:animEffect>
                                  </p:childTnLst>
                                </p:cTn>
                              </p:par>
                              <p:par>
                                <p:cTn id="70" presetID="10" presetClass="exit" presetSubtype="0" fill="hold" nodeType="withEffect">
                                  <p:stCondLst>
                                    <p:cond delay="0"/>
                                  </p:stCondLst>
                                  <p:childTnLst>
                                    <p:animEffect transition="out" filter="fade">
                                      <p:cBhvr>
                                        <p:cTn id="71" dur="1000"/>
                                        <p:tgtEl>
                                          <p:spTgt spid="38"/>
                                        </p:tgtEl>
                                      </p:cBhvr>
                                    </p:animEffect>
                                    <p:set>
                                      <p:cBhvr>
                                        <p:cTn id="72" dur="1" fill="hold">
                                          <p:stCondLst>
                                            <p:cond delay="999"/>
                                          </p:stCondLst>
                                        </p:cTn>
                                        <p:tgtEl>
                                          <p:spTgt spid="38"/>
                                        </p:tgtEl>
                                        <p:attrNameLst>
                                          <p:attrName>style.visibility</p:attrName>
                                        </p:attrNameLst>
                                      </p:cBhvr>
                                      <p:to>
                                        <p:strVal val="hidden"/>
                                      </p:to>
                                    </p:set>
                                  </p:childTnLst>
                                </p:cTn>
                              </p:par>
                              <p:par>
                                <p:cTn id="73" presetID="10" presetClass="entr" presetSubtype="0" fill="hold" nodeType="withEffect">
                                  <p:stCondLst>
                                    <p:cond delay="0"/>
                                  </p:stCondLst>
                                  <p:childTnLst>
                                    <p:set>
                                      <p:cBhvr>
                                        <p:cTn id="74" dur="1" fill="hold">
                                          <p:stCondLst>
                                            <p:cond delay="0"/>
                                          </p:stCondLst>
                                        </p:cTn>
                                        <p:tgtEl>
                                          <p:spTgt spid="42"/>
                                        </p:tgtEl>
                                        <p:attrNameLst>
                                          <p:attrName>style.visibility</p:attrName>
                                        </p:attrNameLst>
                                      </p:cBhvr>
                                      <p:to>
                                        <p:strVal val="visible"/>
                                      </p:to>
                                    </p:set>
                                    <p:animEffect transition="in" filter="fade">
                                      <p:cBhvr>
                                        <p:cTn id="75" dur="500"/>
                                        <p:tgtEl>
                                          <p:spTgt spid="42"/>
                                        </p:tgtEl>
                                      </p:cBhvr>
                                    </p:animEffect>
                                  </p:childTnLst>
                                </p:cTn>
                              </p:par>
                              <p:par>
                                <p:cTn id="76" presetID="10" presetClass="exit" presetSubtype="0" fill="hold" nodeType="withEffect">
                                  <p:stCondLst>
                                    <p:cond delay="0"/>
                                  </p:stCondLst>
                                  <p:childTnLst>
                                    <p:animEffect transition="out" filter="fade">
                                      <p:cBhvr>
                                        <p:cTn id="77" dur="500"/>
                                        <p:tgtEl>
                                          <p:spTgt spid="60"/>
                                        </p:tgtEl>
                                      </p:cBhvr>
                                    </p:animEffect>
                                    <p:set>
                                      <p:cBhvr>
                                        <p:cTn id="78" dur="1" fill="hold">
                                          <p:stCondLst>
                                            <p:cond delay="499"/>
                                          </p:stCondLst>
                                        </p:cTn>
                                        <p:tgtEl>
                                          <p:spTgt spid="60"/>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75"/>
                                        </p:tgtEl>
                                      </p:cBhvr>
                                    </p:animEffect>
                                    <p:set>
                                      <p:cBhvr>
                                        <p:cTn id="81" dur="1" fill="hold">
                                          <p:stCondLst>
                                            <p:cond delay="499"/>
                                          </p:stCondLst>
                                        </p:cTn>
                                        <p:tgtEl>
                                          <p:spTgt spid="75"/>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1033"/>
                                        </p:tgtEl>
                                        <p:attrNameLst>
                                          <p:attrName>style.visibility</p:attrName>
                                        </p:attrNameLst>
                                      </p:cBhvr>
                                      <p:to>
                                        <p:strVal val="visible"/>
                                      </p:to>
                                    </p:set>
                                    <p:animEffect transition="in" filter="fade">
                                      <p:cBhvr>
                                        <p:cTn id="84" dur="500"/>
                                        <p:tgtEl>
                                          <p:spTgt spid="1033"/>
                                        </p:tgtEl>
                                      </p:cBhvr>
                                    </p:animEffect>
                                  </p:childTnLst>
                                </p:cTn>
                              </p:par>
                              <p:par>
                                <p:cTn id="85" presetID="10" presetClass="exit" presetSubtype="0" fill="hold" nodeType="withEffect">
                                  <p:stCondLst>
                                    <p:cond delay="1000"/>
                                  </p:stCondLst>
                                  <p:childTnLst>
                                    <p:animEffect transition="out" filter="fade">
                                      <p:cBhvr>
                                        <p:cTn id="86" dur="500"/>
                                        <p:tgtEl>
                                          <p:spTgt spid="1033"/>
                                        </p:tgtEl>
                                      </p:cBhvr>
                                    </p:animEffect>
                                    <p:set>
                                      <p:cBhvr>
                                        <p:cTn id="87" dur="1" fill="hold">
                                          <p:stCondLst>
                                            <p:cond delay="499"/>
                                          </p:stCondLst>
                                        </p:cTn>
                                        <p:tgtEl>
                                          <p:spTgt spid="1033"/>
                                        </p:tgtEl>
                                        <p:attrNameLst>
                                          <p:attrName>style.visibility</p:attrName>
                                        </p:attrNameLst>
                                      </p:cBhvr>
                                      <p:to>
                                        <p:strVal val="hidden"/>
                                      </p:to>
                                    </p:set>
                                  </p:childTnLst>
                                </p:cTn>
                              </p:par>
                              <p:par>
                                <p:cTn id="88" presetID="10" presetClass="entr" presetSubtype="0" fill="hold" nodeType="withEffect">
                                  <p:stCondLst>
                                    <p:cond delay="1000"/>
                                  </p:stCondLst>
                                  <p:childTnLst>
                                    <p:set>
                                      <p:cBhvr>
                                        <p:cTn id="89" dur="1" fill="hold">
                                          <p:stCondLst>
                                            <p:cond delay="0"/>
                                          </p:stCondLst>
                                        </p:cTn>
                                        <p:tgtEl>
                                          <p:spTgt spid="61"/>
                                        </p:tgtEl>
                                        <p:attrNameLst>
                                          <p:attrName>style.visibility</p:attrName>
                                        </p:attrNameLst>
                                      </p:cBhvr>
                                      <p:to>
                                        <p:strVal val="visible"/>
                                      </p:to>
                                    </p:set>
                                    <p:animEffect transition="in" filter="fade">
                                      <p:cBhvr>
                                        <p:cTn id="90" dur="500"/>
                                        <p:tgtEl>
                                          <p:spTgt spid="61"/>
                                        </p:tgtEl>
                                      </p:cBhvr>
                                    </p:animEffect>
                                  </p:childTnLst>
                                </p:cTn>
                              </p:par>
                            </p:childTnLst>
                          </p:cTn>
                        </p:par>
                        <p:par>
                          <p:cTn id="91" fill="hold">
                            <p:stCondLst>
                              <p:cond delay="1500"/>
                            </p:stCondLst>
                            <p:childTnLst>
                              <p:par>
                                <p:cTn id="92" presetID="10" presetClass="exit" presetSubtype="0" fill="hold" nodeType="afterEffect">
                                  <p:stCondLst>
                                    <p:cond delay="1000"/>
                                  </p:stCondLst>
                                  <p:childTnLst>
                                    <p:animEffect transition="out" filter="fade">
                                      <p:cBhvr>
                                        <p:cTn id="93" dur="500"/>
                                        <p:tgtEl>
                                          <p:spTgt spid="61"/>
                                        </p:tgtEl>
                                      </p:cBhvr>
                                    </p:animEffect>
                                    <p:set>
                                      <p:cBhvr>
                                        <p:cTn id="94" dur="1" fill="hold">
                                          <p:stCondLst>
                                            <p:cond delay="499"/>
                                          </p:stCondLst>
                                        </p:cTn>
                                        <p:tgtEl>
                                          <p:spTgt spid="61"/>
                                        </p:tgtEl>
                                        <p:attrNameLst>
                                          <p:attrName>style.visibility</p:attrName>
                                        </p:attrNameLst>
                                      </p:cBhvr>
                                      <p:to>
                                        <p:strVal val="hidden"/>
                                      </p:to>
                                    </p:set>
                                  </p:childTnLst>
                                </p:cTn>
                              </p:par>
                              <p:par>
                                <p:cTn id="95" presetID="10" presetClass="entr" presetSubtype="0" fill="hold" nodeType="withEffect">
                                  <p:stCondLst>
                                    <p:cond delay="1000"/>
                                  </p:stCondLst>
                                  <p:childTnLst>
                                    <p:set>
                                      <p:cBhvr>
                                        <p:cTn id="96" dur="1" fill="hold">
                                          <p:stCondLst>
                                            <p:cond delay="0"/>
                                          </p:stCondLst>
                                        </p:cTn>
                                        <p:tgtEl>
                                          <p:spTgt spid="72"/>
                                        </p:tgtEl>
                                        <p:attrNameLst>
                                          <p:attrName>style.visibility</p:attrName>
                                        </p:attrNameLst>
                                      </p:cBhvr>
                                      <p:to>
                                        <p:strVal val="visible"/>
                                      </p:to>
                                    </p:set>
                                    <p:animEffect transition="in" filter="fade">
                                      <p:cBhvr>
                                        <p:cTn id="97" dur="500"/>
                                        <p:tgtEl>
                                          <p:spTgt spid="72"/>
                                        </p:tgtEl>
                                      </p:cBhvr>
                                    </p:animEffect>
                                  </p:childTnLst>
                                </p:cTn>
                              </p:par>
                              <p:par>
                                <p:cTn id="98" presetID="10" presetClass="exit" presetSubtype="0" fill="hold" nodeType="withEffect">
                                  <p:stCondLst>
                                    <p:cond delay="1000"/>
                                  </p:stCondLst>
                                  <p:childTnLst>
                                    <p:animEffect transition="out" filter="fade">
                                      <p:cBhvr>
                                        <p:cTn id="99" dur="1000"/>
                                        <p:tgtEl>
                                          <p:spTgt spid="72"/>
                                        </p:tgtEl>
                                      </p:cBhvr>
                                    </p:animEffect>
                                    <p:set>
                                      <p:cBhvr>
                                        <p:cTn id="100" dur="1" fill="hold">
                                          <p:stCondLst>
                                            <p:cond delay="999"/>
                                          </p:stCondLst>
                                        </p:cTn>
                                        <p:tgtEl>
                                          <p:spTgt spid="72"/>
                                        </p:tgtEl>
                                        <p:attrNameLst>
                                          <p:attrName>style.visibility</p:attrName>
                                        </p:attrNameLst>
                                      </p:cBhvr>
                                      <p:to>
                                        <p:strVal val="hidden"/>
                                      </p:to>
                                    </p:set>
                                  </p:childTnLst>
                                </p:cTn>
                              </p:par>
                            </p:childTnLst>
                          </p:cTn>
                        </p:par>
                        <p:par>
                          <p:cTn id="101" fill="hold">
                            <p:stCondLst>
                              <p:cond delay="3500"/>
                            </p:stCondLst>
                            <p:childTnLst>
                              <p:par>
                                <p:cTn id="102" presetID="10" presetClass="entr" presetSubtype="0" fill="hold" nodeType="afterEffect">
                                  <p:stCondLst>
                                    <p:cond delay="0"/>
                                  </p:stCondLst>
                                  <p:childTnLst>
                                    <p:set>
                                      <p:cBhvr>
                                        <p:cTn id="103" dur="1" fill="hold">
                                          <p:stCondLst>
                                            <p:cond delay="0"/>
                                          </p:stCondLst>
                                        </p:cTn>
                                        <p:tgtEl>
                                          <p:spTgt spid="2055"/>
                                        </p:tgtEl>
                                        <p:attrNameLst>
                                          <p:attrName>style.visibility</p:attrName>
                                        </p:attrNameLst>
                                      </p:cBhvr>
                                      <p:to>
                                        <p:strVal val="visible"/>
                                      </p:to>
                                    </p:set>
                                    <p:animEffect transition="in" filter="fade">
                                      <p:cBhvr>
                                        <p:cTn id="104" dur="500"/>
                                        <p:tgtEl>
                                          <p:spTgt spid="2055"/>
                                        </p:tgtEl>
                                      </p:cBhvr>
                                    </p:animEffect>
                                  </p:childTnLst>
                                </p:cTn>
                              </p:par>
                              <p:par>
                                <p:cTn id="105" presetID="26" presetClass="emph" presetSubtype="0" repeatCount="indefinite" fill="hold" nodeType="withEffect">
                                  <p:stCondLst>
                                    <p:cond delay="0"/>
                                  </p:stCondLst>
                                  <p:endCondLst>
                                    <p:cond evt="onNext" delay="0">
                                      <p:tgtEl>
                                        <p:sldTgt/>
                                      </p:tgtEl>
                                    </p:cond>
                                  </p:endCondLst>
                                  <p:childTnLst>
                                    <p:animEffect transition="out" filter="fade">
                                      <p:cBhvr>
                                        <p:cTn id="106" dur="500" tmFilter="0, 0; .2, .5; .8, .5; 1, 0"/>
                                        <p:tgtEl>
                                          <p:spTgt spid="2055"/>
                                        </p:tgtEl>
                                      </p:cBhvr>
                                    </p:animEffect>
                                    <p:animScale>
                                      <p:cBhvr>
                                        <p:cTn id="107" dur="250" autoRev="1" fill="hold"/>
                                        <p:tgtEl>
                                          <p:spTgt spid="2055"/>
                                        </p:tgtEl>
                                      </p:cBhvr>
                                      <p:by x="105000" y="105000"/>
                                    </p:animScale>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59"/>
                                        </p:tgtEl>
                                        <p:attrNameLst>
                                          <p:attrName>style.visibility</p:attrName>
                                        </p:attrNameLst>
                                      </p:cBhvr>
                                      <p:to>
                                        <p:strVal val="visible"/>
                                      </p:to>
                                    </p:set>
                                    <p:animEffect transition="in" filter="fade">
                                      <p:cBhvr>
                                        <p:cTn id="112" dur="1000"/>
                                        <p:tgtEl>
                                          <p:spTgt spid="59"/>
                                        </p:tgtEl>
                                      </p:cBhvr>
                                    </p:animEffect>
                                  </p:childTnLst>
                                </p:cTn>
                              </p:par>
                              <p:par>
                                <p:cTn id="113" presetID="10" presetClass="exit" presetSubtype="0" fill="hold" nodeType="withEffect">
                                  <p:stCondLst>
                                    <p:cond delay="0"/>
                                  </p:stCondLst>
                                  <p:childTnLst>
                                    <p:animEffect transition="out" filter="fade">
                                      <p:cBhvr>
                                        <p:cTn id="114" dur="1000"/>
                                        <p:tgtEl>
                                          <p:spTgt spid="2055"/>
                                        </p:tgtEl>
                                      </p:cBhvr>
                                    </p:animEffect>
                                    <p:set>
                                      <p:cBhvr>
                                        <p:cTn id="115" dur="1" fill="hold">
                                          <p:stCondLst>
                                            <p:cond delay="999"/>
                                          </p:stCondLst>
                                        </p:cTn>
                                        <p:tgtEl>
                                          <p:spTgt spid="2055"/>
                                        </p:tgtEl>
                                        <p:attrNameLst>
                                          <p:attrName>style.visibility</p:attrName>
                                        </p:attrNameLst>
                                      </p:cBhvr>
                                      <p:to>
                                        <p:strVal val="hidden"/>
                                      </p:to>
                                    </p:set>
                                  </p:childTnLst>
                                </p:cTn>
                              </p:par>
                              <p:par>
                                <p:cTn id="116" presetID="53" presetClass="entr" presetSubtype="16" fill="hold" grpId="0" nodeType="withEffect">
                                  <p:stCondLst>
                                    <p:cond delay="0"/>
                                  </p:stCondLst>
                                  <p:childTnLst>
                                    <p:set>
                                      <p:cBhvr>
                                        <p:cTn id="117" dur="1" fill="hold">
                                          <p:stCondLst>
                                            <p:cond delay="0"/>
                                          </p:stCondLst>
                                        </p:cTn>
                                        <p:tgtEl>
                                          <p:spTgt spid="48"/>
                                        </p:tgtEl>
                                        <p:attrNameLst>
                                          <p:attrName>style.visibility</p:attrName>
                                        </p:attrNameLst>
                                      </p:cBhvr>
                                      <p:to>
                                        <p:strVal val="visible"/>
                                      </p:to>
                                    </p:set>
                                    <p:anim calcmode="lin" valueType="num">
                                      <p:cBhvr>
                                        <p:cTn id="118" dur="500" fill="hold"/>
                                        <p:tgtEl>
                                          <p:spTgt spid="48"/>
                                        </p:tgtEl>
                                        <p:attrNameLst>
                                          <p:attrName>ppt_w</p:attrName>
                                        </p:attrNameLst>
                                      </p:cBhvr>
                                      <p:tavLst>
                                        <p:tav tm="0">
                                          <p:val>
                                            <p:fltVal val="0"/>
                                          </p:val>
                                        </p:tav>
                                        <p:tav tm="100000">
                                          <p:val>
                                            <p:strVal val="#ppt_w"/>
                                          </p:val>
                                        </p:tav>
                                      </p:tavLst>
                                    </p:anim>
                                    <p:anim calcmode="lin" valueType="num">
                                      <p:cBhvr>
                                        <p:cTn id="119" dur="500" fill="hold"/>
                                        <p:tgtEl>
                                          <p:spTgt spid="48"/>
                                        </p:tgtEl>
                                        <p:attrNameLst>
                                          <p:attrName>ppt_h</p:attrName>
                                        </p:attrNameLst>
                                      </p:cBhvr>
                                      <p:tavLst>
                                        <p:tav tm="0">
                                          <p:val>
                                            <p:fltVal val="0"/>
                                          </p:val>
                                        </p:tav>
                                        <p:tav tm="100000">
                                          <p:val>
                                            <p:strVal val="#ppt_h"/>
                                          </p:val>
                                        </p:tav>
                                      </p:tavLst>
                                    </p:anim>
                                    <p:animEffect transition="in" filter="fade">
                                      <p:cBhvr>
                                        <p:cTn id="120" dur="500"/>
                                        <p:tgtEl>
                                          <p:spTgt spid="48"/>
                                        </p:tgtEl>
                                      </p:cBhvr>
                                    </p:animEffect>
                                  </p:childTnLst>
                                </p:cTn>
                              </p:par>
                              <p:par>
                                <p:cTn id="121" presetID="10" presetClass="entr" presetSubtype="0" fill="hold" nodeType="withEffect">
                                  <p:stCondLst>
                                    <p:cond delay="1000"/>
                                  </p:stCondLst>
                                  <p:childTnLst>
                                    <p:set>
                                      <p:cBhvr>
                                        <p:cTn id="122" dur="1" fill="hold">
                                          <p:stCondLst>
                                            <p:cond delay="0"/>
                                          </p:stCondLst>
                                        </p:cTn>
                                        <p:tgtEl>
                                          <p:spTgt spid="74"/>
                                        </p:tgtEl>
                                        <p:attrNameLst>
                                          <p:attrName>style.visibility</p:attrName>
                                        </p:attrNameLst>
                                      </p:cBhvr>
                                      <p:to>
                                        <p:strVal val="visible"/>
                                      </p:to>
                                    </p:set>
                                    <p:animEffect transition="in" filter="fade">
                                      <p:cBhvr>
                                        <p:cTn id="123" dur="500"/>
                                        <p:tgtEl>
                                          <p:spTgt spid="74"/>
                                        </p:tgtEl>
                                      </p:cBhvr>
                                    </p:animEffect>
                                  </p:childTnLst>
                                </p:cTn>
                              </p:par>
                            </p:childTnLst>
                          </p:cTn>
                        </p:par>
                        <p:par>
                          <p:cTn id="124" fill="hold">
                            <p:stCondLst>
                              <p:cond delay="1500"/>
                            </p:stCondLst>
                            <p:childTnLst>
                              <p:par>
                                <p:cTn id="125" presetID="10" presetClass="exit" presetSubtype="0" fill="hold" nodeType="afterEffect">
                                  <p:stCondLst>
                                    <p:cond delay="0"/>
                                  </p:stCondLst>
                                  <p:childTnLst>
                                    <p:animEffect transition="out" filter="fade">
                                      <p:cBhvr>
                                        <p:cTn id="126" dur="1000"/>
                                        <p:tgtEl>
                                          <p:spTgt spid="45"/>
                                        </p:tgtEl>
                                      </p:cBhvr>
                                    </p:animEffect>
                                    <p:set>
                                      <p:cBhvr>
                                        <p:cTn id="127" dur="1" fill="hold">
                                          <p:stCondLst>
                                            <p:cond delay="999"/>
                                          </p:stCondLst>
                                        </p:cTn>
                                        <p:tgtEl>
                                          <p:spTgt spid="45"/>
                                        </p:tgtEl>
                                        <p:attrNameLst>
                                          <p:attrName>style.visibility</p:attrName>
                                        </p:attrNameLst>
                                      </p:cBhvr>
                                      <p:to>
                                        <p:strVal val="hidden"/>
                                      </p:to>
                                    </p:set>
                                  </p:childTnLst>
                                </p:cTn>
                              </p:par>
                              <p:par>
                                <p:cTn id="128" presetID="2" presetClass="entr" presetSubtype="2" fill="hold" nodeType="withEffect">
                                  <p:stCondLst>
                                    <p:cond delay="1000"/>
                                  </p:stCondLst>
                                  <p:childTnLst>
                                    <p:set>
                                      <p:cBhvr>
                                        <p:cTn id="129" dur="1" fill="hold">
                                          <p:stCondLst>
                                            <p:cond delay="0"/>
                                          </p:stCondLst>
                                        </p:cTn>
                                        <p:tgtEl>
                                          <p:spTgt spid="2068"/>
                                        </p:tgtEl>
                                        <p:attrNameLst>
                                          <p:attrName>style.visibility</p:attrName>
                                        </p:attrNameLst>
                                      </p:cBhvr>
                                      <p:to>
                                        <p:strVal val="visible"/>
                                      </p:to>
                                    </p:set>
                                    <p:anim calcmode="lin" valueType="num">
                                      <p:cBhvr additive="base">
                                        <p:cTn id="130" dur="500" fill="hold"/>
                                        <p:tgtEl>
                                          <p:spTgt spid="2068"/>
                                        </p:tgtEl>
                                        <p:attrNameLst>
                                          <p:attrName>ppt_x</p:attrName>
                                        </p:attrNameLst>
                                      </p:cBhvr>
                                      <p:tavLst>
                                        <p:tav tm="0">
                                          <p:val>
                                            <p:strVal val="1+#ppt_w/2"/>
                                          </p:val>
                                        </p:tav>
                                        <p:tav tm="100000">
                                          <p:val>
                                            <p:strVal val="#ppt_x"/>
                                          </p:val>
                                        </p:tav>
                                      </p:tavLst>
                                    </p:anim>
                                    <p:anim calcmode="lin" valueType="num">
                                      <p:cBhvr additive="base">
                                        <p:cTn id="131" dur="500" fill="hold"/>
                                        <p:tgtEl>
                                          <p:spTgt spid="2068"/>
                                        </p:tgtEl>
                                        <p:attrNameLst>
                                          <p:attrName>ppt_y</p:attrName>
                                        </p:attrNameLst>
                                      </p:cBhvr>
                                      <p:tavLst>
                                        <p:tav tm="0">
                                          <p:val>
                                            <p:strVal val="#ppt_y"/>
                                          </p:val>
                                        </p:tav>
                                        <p:tav tm="100000">
                                          <p:val>
                                            <p:strVal val="#ppt_y"/>
                                          </p:val>
                                        </p:tav>
                                      </p:tavLst>
                                    </p:anim>
                                  </p:childTnLst>
                                </p:cTn>
                              </p:par>
                              <p:par>
                                <p:cTn id="132" presetID="10" presetClass="exit" presetSubtype="0" fill="hold" nodeType="withEffect">
                                  <p:stCondLst>
                                    <p:cond delay="1000"/>
                                  </p:stCondLst>
                                  <p:childTnLst>
                                    <p:animEffect transition="out" filter="fade">
                                      <p:cBhvr>
                                        <p:cTn id="133" dur="500"/>
                                        <p:tgtEl>
                                          <p:spTgt spid="74"/>
                                        </p:tgtEl>
                                      </p:cBhvr>
                                    </p:animEffect>
                                    <p:set>
                                      <p:cBhvr>
                                        <p:cTn id="134" dur="1" fill="hold">
                                          <p:stCondLst>
                                            <p:cond delay="499"/>
                                          </p:stCondLst>
                                        </p:cTn>
                                        <p:tgtEl>
                                          <p:spTgt spid="74"/>
                                        </p:tgtEl>
                                        <p:attrNameLst>
                                          <p:attrName>style.visibility</p:attrName>
                                        </p:attrNameLst>
                                      </p:cBhvr>
                                      <p:to>
                                        <p:strVal val="hidden"/>
                                      </p:to>
                                    </p:set>
                                  </p:childTnLst>
                                </p:cTn>
                              </p:par>
                            </p:childTnLst>
                          </p:cTn>
                        </p:par>
                        <p:par>
                          <p:cTn id="135" fill="hold">
                            <p:stCondLst>
                              <p:cond delay="3000"/>
                            </p:stCondLst>
                            <p:childTnLst>
                              <p:par>
                                <p:cTn id="136" presetID="0" presetClass="path" presetSubtype="0" fill="hold" nodeType="afterEffect">
                                  <p:stCondLst>
                                    <p:cond delay="500"/>
                                  </p:stCondLst>
                                  <p:childTnLst>
                                    <p:animMotion origin="layout" path="M 3.33333E-6 -3.32871E-6 C -0.00348 -0.0037 -0.00747 -0.00532 -0.01129 -0.00786 C -0.01511 -0.01064 -0.01841 -0.0148 -0.0224 -0.01688 C -0.03004 -0.02105 -0.04115 -0.02035 -0.04809 -0.02082 C -0.0691 -0.02822 -0.05278 -0.02498 -0.09775 -0.02197 C -0.10868 -0.01619 -0.09688 -0.02197 -0.10747 -0.01827 C -0.11025 -0.01735 -0.11268 -0.01434 -0.11545 -0.01295 C -0.11736 -0.01203 -0.1191 -0.01133 -0.12101 -0.01041 C -0.12223 -0.00994 -0.12431 -0.00902 -0.12431 -0.00879 C -0.13143 -0.00254 -0.13716 -0.00254 -0.14514 -0.00138 C -0.16354 0.00509 -0.18143 0.00972 -0.20035 0.01157 C -0.20868 0.0162 -0.21806 0.01805 -0.22674 0.02059 C -0.23941 0.03378 -0.27223 0.0354 -0.28542 0.03609 C -0.29566 0.04442 -0.28907 0.04002 -0.31337 0.04002 C -0.33664 0.04002 -0.3599 0.03817 -0.38316 0.03748 C -0.39723 0.03401 -0.38993 0.0354 -0.40469 0.03354 C -0.41493 0.03054 -0.42431 0.02545 -0.43438 0.02198 C -0.44011 0.01596 -0.43334 0.02429 -0.43837 0.01296 C -0.43924 0.01134 -0.44063 0.01064 -0.44167 0.00902 C -0.44289 0.00694 -0.4441 0.00324 -0.44566 0.00116 C -0.44775 -0.00185 -0.45365 -0.00393 -0.45365 -0.0037 C -0.45539 -0.00578 -0.45747 -0.00601 -0.4592 -0.00786 C -0.46007 -0.00879 -0.46007 -0.01087 -0.46077 -0.01179 C -0.46216 -0.01341 -0.46407 -0.01318 -0.46563 -0.01434 C -0.46823 -0.01642 -0.47118 -0.0185 -0.47361 -0.02082 C -0.47848 -0.02498 -0.479 -0.0266 -0.4842 -0.02845 C -0.48768 -0.03122 -0.48646 -0.02961 -0.4882 -0.03238 L -0.54167 -0.02082 " pathEditMode="relative" rAng="0" ptsTypes="ffffffffffffffffffffffffffAA">
                                      <p:cBhvr>
                                        <p:cTn id="137" dur="2000" fill="hold"/>
                                        <p:tgtEl>
                                          <p:spTgt spid="2068"/>
                                        </p:tgtEl>
                                        <p:attrNameLst>
                                          <p:attrName>ppt_x</p:attrName>
                                          <p:attrName>ppt_y</p:attrName>
                                        </p:attrNameLst>
                                      </p:cBhvr>
                                      <p:rCtr x="-27083" y="601"/>
                                    </p:animMotion>
                                  </p:childTnLst>
                                </p:cTn>
                              </p:par>
                            </p:childTnLst>
                          </p:cTn>
                        </p:par>
                        <p:par>
                          <p:cTn id="138" fill="hold">
                            <p:stCondLst>
                              <p:cond delay="5500"/>
                            </p:stCondLst>
                            <p:childTnLst>
                              <p:par>
                                <p:cTn id="139" presetID="2" presetClass="entr" presetSubtype="8" fill="hold" nodeType="afterEffect">
                                  <p:stCondLst>
                                    <p:cond delay="0"/>
                                  </p:stCondLst>
                                  <p:childTnLst>
                                    <p:set>
                                      <p:cBhvr>
                                        <p:cTn id="140" dur="1" fill="hold">
                                          <p:stCondLst>
                                            <p:cond delay="0"/>
                                          </p:stCondLst>
                                        </p:cTn>
                                        <p:tgtEl>
                                          <p:spTgt spid="75"/>
                                        </p:tgtEl>
                                        <p:attrNameLst>
                                          <p:attrName>style.visibility</p:attrName>
                                        </p:attrNameLst>
                                      </p:cBhvr>
                                      <p:to>
                                        <p:strVal val="visible"/>
                                      </p:to>
                                    </p:set>
                                    <p:anim calcmode="lin" valueType="num">
                                      <p:cBhvr additive="base">
                                        <p:cTn id="141" dur="500" fill="hold"/>
                                        <p:tgtEl>
                                          <p:spTgt spid="75"/>
                                        </p:tgtEl>
                                        <p:attrNameLst>
                                          <p:attrName>ppt_x</p:attrName>
                                        </p:attrNameLst>
                                      </p:cBhvr>
                                      <p:tavLst>
                                        <p:tav tm="0">
                                          <p:val>
                                            <p:strVal val="0-#ppt_w/2"/>
                                          </p:val>
                                        </p:tav>
                                        <p:tav tm="100000">
                                          <p:val>
                                            <p:strVal val="#ppt_x"/>
                                          </p:val>
                                        </p:tav>
                                      </p:tavLst>
                                    </p:anim>
                                    <p:anim calcmode="lin" valueType="num">
                                      <p:cBhvr additive="base">
                                        <p:cTn id="142" dur="500" fill="hold"/>
                                        <p:tgtEl>
                                          <p:spTgt spid="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8" grpId="0"/>
      <p:bldP spid="206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Readmissions</a:t>
            </a:r>
            <a:endParaRPr lang="en-US" dirty="0"/>
          </a:p>
        </p:txBody>
      </p:sp>
      <p:sp>
        <p:nvSpPr>
          <p:cNvPr id="4" name="Slide Number Placeholder 3"/>
          <p:cNvSpPr>
            <a:spLocks noGrp="1"/>
          </p:cNvSpPr>
          <p:nvPr>
            <p:ph type="sldNum" sz="quarter" idx="10"/>
          </p:nvPr>
        </p:nvSpPr>
        <p:spPr/>
        <p:txBody>
          <a:bodyPr/>
          <a:lstStyle/>
          <a:p>
            <a:fld id="{69233210-FD1D-4643-A408-4B2BDEE02D8B}" type="slidenum">
              <a:rPr lang="en-US" smtClean="0"/>
              <a:pPr/>
              <a:t>45</a:t>
            </a:fld>
            <a:endParaRPr lang="en-US"/>
          </a:p>
        </p:txBody>
      </p:sp>
      <p:sp>
        <p:nvSpPr>
          <p:cNvPr id="5" name="Text Placeholder 4"/>
          <p:cNvSpPr>
            <a:spLocks noGrp="1"/>
          </p:cNvSpPr>
          <p:nvPr>
            <p:ph type="body" sz="quarter" idx="11"/>
          </p:nvPr>
        </p:nvSpPr>
        <p:spPr/>
        <p:txBody>
          <a:bodyPr/>
          <a:lstStyle/>
          <a:p>
            <a:r>
              <a:rPr lang="en-US" dirty="0" smtClean="0"/>
              <a:t>A Complex Phenomenon</a:t>
            </a:r>
            <a:endParaRPr lang="en-US" dirty="0"/>
          </a:p>
        </p:txBody>
      </p:sp>
      <p:grpSp>
        <p:nvGrpSpPr>
          <p:cNvPr id="84" name="Group 83"/>
          <p:cNvGrpSpPr/>
          <p:nvPr/>
        </p:nvGrpSpPr>
        <p:grpSpPr>
          <a:xfrm>
            <a:off x="342900" y="1775460"/>
            <a:ext cx="8615680" cy="3672840"/>
            <a:chOff x="342900" y="1775460"/>
            <a:chExt cx="8615680" cy="3672840"/>
          </a:xfrm>
        </p:grpSpPr>
        <p:sp>
          <p:nvSpPr>
            <p:cNvPr id="3" name="Rectangle 2"/>
            <p:cNvSpPr/>
            <p:nvPr/>
          </p:nvSpPr>
          <p:spPr bwMode="auto">
            <a:xfrm>
              <a:off x="342900" y="1775460"/>
              <a:ext cx="8615680" cy="3672840"/>
            </a:xfrm>
            <a:prstGeom prst="rect">
              <a:avLst/>
            </a:prstGeom>
            <a:noFill/>
            <a:ln w="19050">
              <a:solidFill>
                <a:schemeClr val="tx2"/>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FFFFFF"/>
                </a:solidFill>
                <a:effectLst/>
                <a:latin typeface="Helvetica Neue Bold Condensed" charset="0"/>
                <a:ea typeface="ヒラギノ角ゴ ProN W6" charset="0"/>
                <a:cs typeface="ヒラギノ角ゴ ProN W6" charset="0"/>
                <a:sym typeface="Helvetica Neue Bold Condensed" charset="0"/>
              </a:endParaRPr>
            </a:p>
          </p:txBody>
        </p:sp>
        <p:sp>
          <p:nvSpPr>
            <p:cNvPr id="6" name="Rectangle 5"/>
            <p:cNvSpPr/>
            <p:nvPr/>
          </p:nvSpPr>
          <p:spPr bwMode="auto">
            <a:xfrm>
              <a:off x="2301240" y="2004060"/>
              <a:ext cx="944880" cy="236220"/>
            </a:xfrm>
            <a:prstGeom prst="rect">
              <a:avLst/>
            </a:prstGeom>
            <a:noFill/>
            <a:ln w="19050">
              <a:solidFill>
                <a:schemeClr val="tx2"/>
              </a:solidFill>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effectLst/>
                  <a:latin typeface="Arial" panose="020B0604020202020204" pitchFamily="34" charset="0"/>
                  <a:ea typeface="ヒラギノ角ゴ ProN W6" charset="0"/>
                  <a:cs typeface="Arial" panose="020B0604020202020204" pitchFamily="34" charset="0"/>
                  <a:sym typeface="Helvetica Neue Bold Condensed" charset="0"/>
                </a:rPr>
                <a:t>Processes</a:t>
              </a:r>
              <a:endParaRPr kumimoji="0" lang="en-US" sz="1200" b="1" i="0" u="none" strike="noStrike" cap="none" normalizeH="0" baseline="0" dirty="0">
                <a:ln>
                  <a:noFill/>
                </a:ln>
                <a:effectLst/>
                <a:latin typeface="Arial" panose="020B0604020202020204" pitchFamily="34" charset="0"/>
                <a:ea typeface="ヒラギノ角ゴ ProN W6" charset="0"/>
                <a:cs typeface="Arial" panose="020B0604020202020204" pitchFamily="34" charset="0"/>
                <a:sym typeface="Helvetica Neue Bold Condensed" charset="0"/>
              </a:endParaRPr>
            </a:p>
          </p:txBody>
        </p:sp>
        <p:sp>
          <p:nvSpPr>
            <p:cNvPr id="8" name="Rectangle 7"/>
            <p:cNvSpPr/>
            <p:nvPr/>
          </p:nvSpPr>
          <p:spPr bwMode="auto">
            <a:xfrm>
              <a:off x="4777740" y="1935480"/>
              <a:ext cx="1219200" cy="426720"/>
            </a:xfrm>
            <a:prstGeom prst="rect">
              <a:avLst/>
            </a:prstGeom>
            <a:noFill/>
            <a:ln w="19050">
              <a:solidFill>
                <a:schemeClr val="tx2"/>
              </a:solidFill>
            </a:ln>
            <a:effectLst>
              <a:outerShdw blurRad="50800" dist="38100" dir="2700000" algn="tl" rotWithShape="0">
                <a:prstClr val="black">
                  <a:alpha val="40000"/>
                </a:prstClr>
              </a:outerShdw>
            </a:effectLst>
            <a:ex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effectLst/>
                  <a:latin typeface="Arial" panose="020B0604020202020204" pitchFamily="34" charset="0"/>
                  <a:ea typeface="ヒラギノ角ゴ ProN W6" charset="0"/>
                  <a:cs typeface="Arial" panose="020B0604020202020204" pitchFamily="34" charset="0"/>
                  <a:sym typeface="Helvetica Neue Bold Condensed" charset="0"/>
                </a:rPr>
                <a:t>Patient Factors</a:t>
              </a:r>
            </a:p>
            <a:p>
              <a:pPr marL="0" marR="0" indent="0" algn="ctr" defTabSz="914400" rtl="0" eaLnBrk="1" fontAlgn="base" latinLnBrk="0" hangingPunct="1">
                <a:lnSpc>
                  <a:spcPct val="100000"/>
                </a:lnSpc>
                <a:spcBef>
                  <a:spcPct val="0"/>
                </a:spcBef>
                <a:spcAft>
                  <a:spcPct val="0"/>
                </a:spcAft>
                <a:buClrTx/>
                <a:buSzTx/>
                <a:buFontTx/>
                <a:buNone/>
                <a:tabLst/>
              </a:pPr>
              <a:r>
                <a:rPr lang="en-US" sz="1200" b="1" dirty="0" smtClean="0">
                  <a:latin typeface="Arial" panose="020B0604020202020204" pitchFamily="34" charset="0"/>
                  <a:ea typeface="ヒラギノ角ゴ ProN W6" charset="0"/>
                  <a:cs typeface="Arial" panose="020B0604020202020204" pitchFamily="34" charset="0"/>
                  <a:sym typeface="Helvetica Neue Bold Condensed" charset="0"/>
                </a:rPr>
                <a:t>(Beneficiaries)</a:t>
              </a:r>
              <a:endParaRPr kumimoji="0" lang="en-US" sz="1200" b="1" i="0" u="none" strike="noStrike" cap="none" normalizeH="0" baseline="0" dirty="0" smtClean="0">
                <a:ln>
                  <a:noFill/>
                </a:ln>
                <a:effectLst/>
                <a:latin typeface="Arial" panose="020B0604020202020204" pitchFamily="34" charset="0"/>
                <a:ea typeface="ヒラギノ角ゴ ProN W6" charset="0"/>
                <a:cs typeface="Arial" panose="020B0604020202020204" pitchFamily="34" charset="0"/>
                <a:sym typeface="Helvetica Neue Bold Condensed" charset="0"/>
              </a:endParaRPr>
            </a:p>
          </p:txBody>
        </p:sp>
        <p:sp>
          <p:nvSpPr>
            <p:cNvPr id="9" name="Rectangle 8"/>
            <p:cNvSpPr/>
            <p:nvPr/>
          </p:nvSpPr>
          <p:spPr bwMode="auto">
            <a:xfrm>
              <a:off x="6987540" y="3444240"/>
              <a:ext cx="1729740" cy="426720"/>
            </a:xfrm>
            <a:prstGeom prst="rect">
              <a:avLst/>
            </a:prstGeom>
            <a:noFill/>
            <a:ln w="19050">
              <a:solidFill>
                <a:schemeClr val="tx2"/>
              </a:solidFill>
            </a:ln>
            <a:effectLst>
              <a:outerShdw blurRad="50800" dist="38100" dir="2700000" algn="tl" rotWithShape="0">
                <a:prstClr val="black">
                  <a:alpha val="40000"/>
                </a:prstClr>
              </a:outerShdw>
            </a:effectLst>
            <a:ex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effectLst/>
                  <a:latin typeface="Arial" panose="020B0604020202020204" pitchFamily="34" charset="0"/>
                  <a:ea typeface="ヒラギノ角ゴ ProN W6" charset="0"/>
                  <a:cs typeface="Arial" panose="020B0604020202020204" pitchFamily="34" charset="0"/>
                  <a:sym typeface="Helvetica Neue Bold Condensed" charset="0"/>
                </a:rPr>
                <a:t>Increase in</a:t>
              </a:r>
              <a:r>
                <a:rPr kumimoji="0" lang="en-US" sz="1200" b="1" i="0" u="none" strike="noStrike" cap="none" normalizeH="0" dirty="0" smtClean="0">
                  <a:ln>
                    <a:noFill/>
                  </a:ln>
                  <a:effectLst/>
                  <a:latin typeface="Arial" panose="020B0604020202020204" pitchFamily="34" charset="0"/>
                  <a:ea typeface="ヒラギノ角ゴ ProN W6" charset="0"/>
                  <a:cs typeface="Arial" panose="020B0604020202020204" pitchFamily="34" charset="0"/>
                  <a:sym typeface="Helvetica Neue Bold Condensed" charset="0"/>
                </a:rPr>
                <a:t> HF 30-Day</a:t>
              </a:r>
            </a:p>
            <a:p>
              <a:pPr marL="0" marR="0" indent="0" algn="ctr" defTabSz="914400" rtl="0" eaLnBrk="1" fontAlgn="base" latinLnBrk="0" hangingPunct="1">
                <a:lnSpc>
                  <a:spcPct val="100000"/>
                </a:lnSpc>
                <a:spcBef>
                  <a:spcPct val="0"/>
                </a:spcBef>
                <a:spcAft>
                  <a:spcPct val="0"/>
                </a:spcAft>
                <a:buClrTx/>
                <a:buSzTx/>
                <a:buFontTx/>
                <a:buNone/>
                <a:tabLst/>
              </a:pPr>
              <a:r>
                <a:rPr lang="en-US" sz="1200" b="1" baseline="0" dirty="0" smtClean="0">
                  <a:latin typeface="Arial" panose="020B0604020202020204" pitchFamily="34" charset="0"/>
                  <a:ea typeface="ヒラギノ角ゴ ProN W6" charset="0"/>
                  <a:cs typeface="Arial" panose="020B0604020202020204" pitchFamily="34" charset="0"/>
                  <a:sym typeface="Helvetica Neue Bold Condensed" charset="0"/>
                </a:rPr>
                <a:t>Readmission</a:t>
              </a:r>
              <a:r>
                <a:rPr lang="en-US" sz="1200" b="1" dirty="0" smtClean="0">
                  <a:latin typeface="Arial" panose="020B0604020202020204" pitchFamily="34" charset="0"/>
                  <a:ea typeface="ヒラギノ角ゴ ProN W6" charset="0"/>
                  <a:cs typeface="Arial" panose="020B0604020202020204" pitchFamily="34" charset="0"/>
                  <a:sym typeface="Helvetica Neue Bold Condensed" charset="0"/>
                </a:rPr>
                <a:t> Rates</a:t>
              </a:r>
              <a:endParaRPr kumimoji="0" lang="en-US" sz="1200" b="1" i="0" u="none" strike="noStrike" cap="none" normalizeH="0" baseline="0" dirty="0" smtClean="0">
                <a:ln>
                  <a:noFill/>
                </a:ln>
                <a:effectLst/>
                <a:latin typeface="Arial" panose="020B0604020202020204" pitchFamily="34" charset="0"/>
                <a:ea typeface="ヒラギノ角ゴ ProN W6" charset="0"/>
                <a:cs typeface="Arial" panose="020B0604020202020204" pitchFamily="34" charset="0"/>
                <a:sym typeface="Helvetica Neue Bold Condensed" charset="0"/>
              </a:endParaRPr>
            </a:p>
          </p:txBody>
        </p:sp>
        <p:sp>
          <p:nvSpPr>
            <p:cNvPr id="10" name="Rectangle 9"/>
            <p:cNvSpPr/>
            <p:nvPr/>
          </p:nvSpPr>
          <p:spPr bwMode="auto">
            <a:xfrm>
              <a:off x="4244340" y="4831080"/>
              <a:ext cx="952500" cy="243840"/>
            </a:xfrm>
            <a:prstGeom prst="rect">
              <a:avLst/>
            </a:prstGeom>
            <a:noFill/>
            <a:ln w="19050">
              <a:solidFill>
                <a:schemeClr val="tx2"/>
              </a:solidFill>
            </a:ln>
            <a:effectLst>
              <a:outerShdw blurRad="50800" dist="38100" dir="2700000" algn="tl" rotWithShape="0">
                <a:prstClr val="black">
                  <a:alpha val="40000"/>
                </a:prstClr>
              </a:outerShdw>
            </a:effectLst>
            <a:ex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effectLst/>
                  <a:latin typeface="Arial" panose="020B0604020202020204" pitchFamily="34" charset="0"/>
                  <a:ea typeface="ヒラギノ角ゴ ProN W6" charset="0"/>
                  <a:cs typeface="Arial" panose="020B0604020202020204" pitchFamily="34" charset="0"/>
                  <a:sym typeface="Helvetica Neue Bold Condensed" charset="0"/>
                </a:rPr>
                <a:t>Measures</a:t>
              </a:r>
            </a:p>
          </p:txBody>
        </p:sp>
        <p:sp>
          <p:nvSpPr>
            <p:cNvPr id="11" name="Rectangle 10"/>
            <p:cNvSpPr/>
            <p:nvPr/>
          </p:nvSpPr>
          <p:spPr bwMode="auto">
            <a:xfrm>
              <a:off x="1234440" y="4861560"/>
              <a:ext cx="1150620" cy="426720"/>
            </a:xfrm>
            <a:prstGeom prst="rect">
              <a:avLst/>
            </a:prstGeom>
            <a:noFill/>
            <a:ln w="19050">
              <a:solidFill>
                <a:schemeClr val="tx2"/>
              </a:solidFill>
            </a:ln>
            <a:effectLst>
              <a:outerShdw blurRad="50800" dist="38100" dir="2700000" algn="tl" rotWithShape="0">
                <a:prstClr val="black">
                  <a:alpha val="40000"/>
                </a:prstClr>
              </a:outerShdw>
            </a:effectLst>
            <a:ex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effectLst/>
                  <a:latin typeface="Arial" panose="020B0604020202020204" pitchFamily="34" charset="0"/>
                  <a:ea typeface="ヒラギノ角ゴ ProN W6" charset="0"/>
                  <a:cs typeface="Arial" panose="020B0604020202020204" pitchFamily="34" charset="0"/>
                  <a:sym typeface="Helvetica Neue Bold Condensed" charset="0"/>
                </a:rPr>
                <a:t>Systems</a:t>
              </a:r>
            </a:p>
            <a:p>
              <a:pPr marL="0" marR="0" indent="0" algn="ctr" defTabSz="914400" rtl="0" eaLnBrk="1" fontAlgn="base" latinLnBrk="0" hangingPunct="1">
                <a:lnSpc>
                  <a:spcPct val="100000"/>
                </a:lnSpc>
                <a:spcBef>
                  <a:spcPct val="0"/>
                </a:spcBef>
                <a:spcAft>
                  <a:spcPct val="0"/>
                </a:spcAft>
                <a:buClrTx/>
                <a:buSzTx/>
                <a:buFontTx/>
                <a:buNone/>
                <a:tabLst/>
              </a:pPr>
              <a:r>
                <a:rPr lang="en-US" sz="1200" b="1" dirty="0" smtClean="0">
                  <a:latin typeface="Arial" panose="020B0604020202020204" pitchFamily="34" charset="0"/>
                  <a:ea typeface="ヒラギノ角ゴ ProN W6" charset="0"/>
                  <a:cs typeface="Arial" panose="020B0604020202020204" pitchFamily="34" charset="0"/>
                  <a:sym typeface="Helvetica Neue Bold Condensed" charset="0"/>
                </a:rPr>
                <a:t>(Environment)</a:t>
              </a:r>
              <a:endParaRPr kumimoji="0" lang="en-US" sz="1200" b="1" i="0" u="none" strike="noStrike" cap="none" normalizeH="0" baseline="0" dirty="0" smtClean="0">
                <a:ln>
                  <a:noFill/>
                </a:ln>
                <a:effectLst/>
                <a:latin typeface="Arial" panose="020B0604020202020204" pitchFamily="34" charset="0"/>
                <a:ea typeface="ヒラギノ角ゴ ProN W6" charset="0"/>
                <a:cs typeface="Arial" panose="020B0604020202020204" pitchFamily="34" charset="0"/>
                <a:sym typeface="Helvetica Neue Bold Condensed" charset="0"/>
              </a:endParaRPr>
            </a:p>
          </p:txBody>
        </p:sp>
        <p:cxnSp>
          <p:nvCxnSpPr>
            <p:cNvPr id="13" name="Straight Arrow Connector 12"/>
            <p:cNvCxnSpPr>
              <a:endCxn id="9" idx="1"/>
            </p:cNvCxnSpPr>
            <p:nvPr/>
          </p:nvCxnSpPr>
          <p:spPr bwMode="auto">
            <a:xfrm>
              <a:off x="1287780" y="3657600"/>
              <a:ext cx="5699760" cy="0"/>
            </a:xfrm>
            <a:prstGeom prst="straightConnector1">
              <a:avLst/>
            </a:prstGeom>
            <a:solidFill>
              <a:srgbClr val="4D4D4D"/>
            </a:solidFill>
            <a:ln w="34925" cap="flat" cmpd="sng" algn="ctr">
              <a:solidFill>
                <a:schemeClr val="tx1"/>
              </a:solidFill>
              <a:prstDash val="solid"/>
              <a:round/>
              <a:headEnd type="none" w="med" len="med"/>
              <a:tailEnd type="triangle" w="med" len="med"/>
            </a:ln>
            <a:effectLst>
              <a:outerShdw blurRad="50800" dist="38100" dir="2700000" algn="tl" rotWithShape="0">
                <a:prstClr val="black">
                  <a:alpha val="40000"/>
                </a:prstClr>
              </a:outerShdw>
            </a:effectLst>
            <a:extLst/>
          </p:spPr>
        </p:cxnSp>
        <p:cxnSp>
          <p:nvCxnSpPr>
            <p:cNvPr id="17" name="Straight Connector 16"/>
            <p:cNvCxnSpPr>
              <a:stCxn id="11" idx="0"/>
            </p:cNvCxnSpPr>
            <p:nvPr/>
          </p:nvCxnSpPr>
          <p:spPr bwMode="auto">
            <a:xfrm flipV="1">
              <a:off x="1809750" y="3729039"/>
              <a:ext cx="847725" cy="1132521"/>
            </a:xfrm>
            <a:prstGeom prst="line">
              <a:avLst/>
            </a:prstGeom>
            <a:solidFill>
              <a:srgbClr val="4D4D4D"/>
            </a:solidFill>
            <a:ln w="34925" cap="flat" cmpd="sng" algn="ctr">
              <a:solidFill>
                <a:schemeClr val="tx1"/>
              </a:solidFill>
              <a:prstDash val="solid"/>
              <a:round/>
              <a:headEnd type="none" w="med" len="med"/>
              <a:tailEnd type="triangle" w="med" len="med"/>
            </a:ln>
            <a:effectLst>
              <a:outerShdw blurRad="50800" dist="38100" dir="2700000" algn="tl" rotWithShape="0">
                <a:prstClr val="black">
                  <a:alpha val="40000"/>
                </a:prstClr>
              </a:outerShdw>
            </a:effectLst>
            <a:extLst/>
          </p:spPr>
        </p:cxnSp>
        <p:cxnSp>
          <p:nvCxnSpPr>
            <p:cNvPr id="19" name="Straight Connector 18"/>
            <p:cNvCxnSpPr>
              <a:stCxn id="10" idx="0"/>
            </p:cNvCxnSpPr>
            <p:nvPr/>
          </p:nvCxnSpPr>
          <p:spPr bwMode="auto">
            <a:xfrm flipV="1">
              <a:off x="4720590" y="3657600"/>
              <a:ext cx="880110" cy="1173480"/>
            </a:xfrm>
            <a:prstGeom prst="line">
              <a:avLst/>
            </a:prstGeom>
            <a:solidFill>
              <a:srgbClr val="4D4D4D"/>
            </a:solidFill>
            <a:ln w="34925" cap="flat" cmpd="sng" algn="ctr">
              <a:solidFill>
                <a:schemeClr val="tx1"/>
              </a:solidFill>
              <a:prstDash val="solid"/>
              <a:round/>
              <a:headEnd type="none" w="med" len="med"/>
              <a:tailEnd type="triangle" w="med" len="med"/>
            </a:ln>
            <a:effectLst>
              <a:outerShdw blurRad="50800" dist="38100" dir="2700000" algn="tl" rotWithShape="0">
                <a:prstClr val="black">
                  <a:alpha val="40000"/>
                </a:prstClr>
              </a:outerShdw>
            </a:effectLst>
            <a:extLst/>
          </p:spPr>
        </p:cxnSp>
        <p:sp>
          <p:nvSpPr>
            <p:cNvPr id="21" name="TextBox 20"/>
            <p:cNvSpPr txBox="1"/>
            <p:nvPr/>
          </p:nvSpPr>
          <p:spPr>
            <a:xfrm>
              <a:off x="1447688" y="2358821"/>
              <a:ext cx="958093" cy="369332"/>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900" dirty="0" smtClean="0">
                  <a:latin typeface="Arial" panose="020B0604020202020204" pitchFamily="34" charset="0"/>
                  <a:cs typeface="Arial" panose="020B0604020202020204" pitchFamily="34" charset="0"/>
                </a:rPr>
                <a:t>System Medication</a:t>
              </a:r>
            </a:p>
            <a:p>
              <a:pPr algn="ctr"/>
              <a:r>
                <a:rPr lang="en-US" sz="900" dirty="0" smtClean="0">
                  <a:latin typeface="Arial" panose="020B0604020202020204" pitchFamily="34" charset="0"/>
                  <a:cs typeface="Arial" panose="020B0604020202020204" pitchFamily="34" charset="0"/>
                </a:rPr>
                <a:t>Discrepancies</a:t>
              </a:r>
              <a:endParaRPr lang="en-US" sz="900" dirty="0">
                <a:latin typeface="Arial" panose="020B0604020202020204" pitchFamily="34" charset="0"/>
                <a:cs typeface="Arial" panose="020B0604020202020204" pitchFamily="34" charset="0"/>
              </a:endParaRPr>
            </a:p>
          </p:txBody>
        </p:sp>
        <p:sp>
          <p:nvSpPr>
            <p:cNvPr id="22" name="TextBox 21"/>
            <p:cNvSpPr txBox="1"/>
            <p:nvPr/>
          </p:nvSpPr>
          <p:spPr>
            <a:xfrm>
              <a:off x="1251152" y="2758633"/>
              <a:ext cx="1371967" cy="369332"/>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900" dirty="0" smtClean="0">
                  <a:latin typeface="Arial" panose="020B0604020202020204" pitchFamily="34" charset="0"/>
                  <a:cs typeface="Arial" panose="020B0604020202020204" pitchFamily="34" charset="0"/>
                </a:rPr>
                <a:t>Inconsistent Information:</a:t>
              </a:r>
            </a:p>
            <a:p>
              <a:pPr algn="ctr"/>
              <a:r>
                <a:rPr lang="en-US" sz="900" dirty="0" smtClean="0">
                  <a:latin typeface="Arial" panose="020B0604020202020204" pitchFamily="34" charset="0"/>
                  <a:cs typeface="Arial" panose="020B0604020202020204" pitchFamily="34" charset="0"/>
                </a:rPr>
                <a:t>Among Providers &amp; Patients</a:t>
              </a:r>
              <a:endParaRPr lang="en-US" sz="900" dirty="0">
                <a:latin typeface="Arial" panose="020B0604020202020204" pitchFamily="34" charset="0"/>
                <a:cs typeface="Arial" panose="020B0604020202020204" pitchFamily="34" charset="0"/>
              </a:endParaRPr>
            </a:p>
          </p:txBody>
        </p:sp>
        <p:sp>
          <p:nvSpPr>
            <p:cNvPr id="23" name="TextBox 22"/>
            <p:cNvSpPr txBox="1"/>
            <p:nvPr/>
          </p:nvSpPr>
          <p:spPr>
            <a:xfrm>
              <a:off x="1957070" y="3111162"/>
              <a:ext cx="844055" cy="369332"/>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900" dirty="0" smtClean="0">
                  <a:latin typeface="Arial" panose="020B0604020202020204" pitchFamily="34" charset="0"/>
                  <a:cs typeface="Arial" panose="020B0604020202020204" pitchFamily="34" charset="0"/>
                </a:rPr>
                <a:t>Decrease in</a:t>
              </a:r>
            </a:p>
            <a:p>
              <a:pPr algn="ctr"/>
              <a:r>
                <a:rPr lang="en-US" sz="900" dirty="0" smtClean="0">
                  <a:latin typeface="Arial" panose="020B0604020202020204" pitchFamily="34" charset="0"/>
                  <a:cs typeface="Arial" panose="020B0604020202020204" pitchFamily="34" charset="0"/>
                </a:rPr>
                <a:t>Length of Stay</a:t>
              </a:r>
              <a:endParaRPr lang="en-US" sz="900" dirty="0">
                <a:latin typeface="Arial" panose="020B0604020202020204" pitchFamily="34" charset="0"/>
                <a:cs typeface="Arial" panose="020B0604020202020204" pitchFamily="34" charset="0"/>
              </a:endParaRPr>
            </a:p>
          </p:txBody>
        </p:sp>
        <p:sp>
          <p:nvSpPr>
            <p:cNvPr id="24" name="TextBox 23"/>
            <p:cNvSpPr txBox="1"/>
            <p:nvPr/>
          </p:nvSpPr>
          <p:spPr>
            <a:xfrm>
              <a:off x="785393" y="3777841"/>
              <a:ext cx="1090572" cy="461665"/>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900" dirty="0" smtClean="0">
                  <a:latin typeface="Arial" panose="020B0604020202020204" pitchFamily="34" charset="0"/>
                  <a:cs typeface="Arial" panose="020B0604020202020204" pitchFamily="34" charset="0"/>
                </a:rPr>
                <a:t>Physicians Not Willing</a:t>
              </a:r>
            </a:p>
            <a:p>
              <a:pPr algn="ctr"/>
              <a:r>
                <a:rPr lang="en-US" sz="900" dirty="0" smtClean="0">
                  <a:latin typeface="Arial" panose="020B0604020202020204" pitchFamily="34" charset="0"/>
                  <a:cs typeface="Arial" panose="020B0604020202020204" pitchFamily="34" charset="0"/>
                </a:rPr>
                <a:t>To Follow-up with</a:t>
              </a:r>
            </a:p>
            <a:p>
              <a:pPr algn="ctr"/>
              <a:r>
                <a:rPr lang="en-US" sz="900" dirty="0" smtClean="0">
                  <a:latin typeface="Arial" panose="020B0604020202020204" pitchFamily="34" charset="0"/>
                  <a:cs typeface="Arial" panose="020B0604020202020204" pitchFamily="34" charset="0"/>
                </a:rPr>
                <a:t>Recent Discharges</a:t>
              </a:r>
              <a:endParaRPr lang="en-US" sz="900" dirty="0">
                <a:latin typeface="Arial" panose="020B0604020202020204" pitchFamily="34" charset="0"/>
                <a:cs typeface="Arial" panose="020B0604020202020204" pitchFamily="34" charset="0"/>
              </a:endParaRPr>
            </a:p>
          </p:txBody>
        </p:sp>
        <p:sp>
          <p:nvSpPr>
            <p:cNvPr id="25" name="TextBox 24"/>
            <p:cNvSpPr txBox="1"/>
            <p:nvPr/>
          </p:nvSpPr>
          <p:spPr>
            <a:xfrm>
              <a:off x="527763" y="4240515"/>
              <a:ext cx="1118158" cy="369332"/>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900" dirty="0" smtClean="0">
                  <a:latin typeface="Arial" panose="020B0604020202020204" pitchFamily="34" charset="0"/>
                  <a:cs typeface="Arial" panose="020B0604020202020204" pitchFamily="34" charset="0"/>
                </a:rPr>
                <a:t>Inadequate Discharge</a:t>
              </a:r>
            </a:p>
            <a:p>
              <a:pPr algn="ctr"/>
              <a:r>
                <a:rPr lang="en-US" sz="900" dirty="0" smtClean="0">
                  <a:latin typeface="Arial" panose="020B0604020202020204" pitchFamily="34" charset="0"/>
                  <a:cs typeface="Arial" panose="020B0604020202020204" pitchFamily="34" charset="0"/>
                </a:rPr>
                <a:t>Follow-Up</a:t>
              </a:r>
              <a:endParaRPr lang="en-US" sz="900" dirty="0">
                <a:latin typeface="Arial" panose="020B0604020202020204" pitchFamily="34" charset="0"/>
                <a:cs typeface="Arial" panose="020B0604020202020204" pitchFamily="34" charset="0"/>
              </a:endParaRPr>
            </a:p>
          </p:txBody>
        </p:sp>
        <p:sp>
          <p:nvSpPr>
            <p:cNvPr id="26" name="TextBox 25"/>
            <p:cNvSpPr txBox="1"/>
            <p:nvPr/>
          </p:nvSpPr>
          <p:spPr>
            <a:xfrm>
              <a:off x="507763" y="4593014"/>
              <a:ext cx="943701" cy="230832"/>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900" dirty="0" smtClean="0">
                  <a:latin typeface="Arial" panose="020B0604020202020204" pitchFamily="34" charset="0"/>
                  <a:cs typeface="Arial" panose="020B0604020202020204" pitchFamily="34" charset="0"/>
                </a:rPr>
                <a:t>Economic Impact</a:t>
              </a:r>
              <a:endParaRPr lang="en-US" sz="900" dirty="0">
                <a:latin typeface="Arial" panose="020B0604020202020204" pitchFamily="34" charset="0"/>
                <a:cs typeface="Arial" panose="020B0604020202020204" pitchFamily="34" charset="0"/>
              </a:endParaRPr>
            </a:p>
          </p:txBody>
        </p:sp>
        <p:sp>
          <p:nvSpPr>
            <p:cNvPr id="27" name="TextBox 26"/>
            <p:cNvSpPr txBox="1"/>
            <p:nvPr/>
          </p:nvSpPr>
          <p:spPr>
            <a:xfrm>
              <a:off x="3488924" y="2358821"/>
              <a:ext cx="894503" cy="369332"/>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900" dirty="0" smtClean="0">
                  <a:latin typeface="Arial" panose="020B0604020202020204" pitchFamily="34" charset="0"/>
                  <a:cs typeface="Arial" panose="020B0604020202020204" pitchFamily="34" charset="0"/>
                </a:rPr>
                <a:t>Lack of Physician</a:t>
              </a:r>
            </a:p>
            <a:p>
              <a:pPr algn="ctr"/>
              <a:r>
                <a:rPr lang="en-US" sz="900" dirty="0" smtClean="0">
                  <a:latin typeface="Arial" panose="020B0604020202020204" pitchFamily="34" charset="0"/>
                  <a:cs typeface="Arial" panose="020B0604020202020204" pitchFamily="34" charset="0"/>
                </a:rPr>
                <a:t>Follow-up</a:t>
              </a:r>
              <a:endParaRPr lang="en-US" sz="900" dirty="0">
                <a:latin typeface="Arial" panose="020B0604020202020204" pitchFamily="34" charset="0"/>
                <a:cs typeface="Arial" panose="020B0604020202020204" pitchFamily="34" charset="0"/>
              </a:endParaRPr>
            </a:p>
          </p:txBody>
        </p:sp>
        <p:sp>
          <p:nvSpPr>
            <p:cNvPr id="28" name="TextBox 27"/>
            <p:cNvSpPr txBox="1"/>
            <p:nvPr/>
          </p:nvSpPr>
          <p:spPr>
            <a:xfrm>
              <a:off x="4351020" y="2419416"/>
              <a:ext cx="729687" cy="369332"/>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900" dirty="0" smtClean="0">
                  <a:latin typeface="Arial" panose="020B0604020202020204" pitchFamily="34" charset="0"/>
                  <a:cs typeface="Arial" panose="020B0604020202020204" pitchFamily="34" charset="0"/>
                </a:rPr>
                <a:t>Aging </a:t>
              </a:r>
            </a:p>
            <a:p>
              <a:pPr algn="ctr"/>
              <a:r>
                <a:rPr lang="en-US" sz="900" dirty="0" smtClean="0">
                  <a:latin typeface="Arial" panose="020B0604020202020204" pitchFamily="34" charset="0"/>
                  <a:cs typeface="Arial" panose="020B0604020202020204" pitchFamily="34" charset="0"/>
                </a:rPr>
                <a:t>Population</a:t>
              </a:r>
              <a:endParaRPr lang="en-US" sz="900" dirty="0">
                <a:latin typeface="Arial" panose="020B0604020202020204" pitchFamily="34" charset="0"/>
                <a:cs typeface="Arial" panose="020B0604020202020204" pitchFamily="34" charset="0"/>
              </a:endParaRPr>
            </a:p>
          </p:txBody>
        </p:sp>
        <p:sp>
          <p:nvSpPr>
            <p:cNvPr id="29" name="TextBox 28"/>
            <p:cNvSpPr txBox="1"/>
            <p:nvPr/>
          </p:nvSpPr>
          <p:spPr>
            <a:xfrm>
              <a:off x="4207927" y="2827883"/>
              <a:ext cx="1100535" cy="230832"/>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900" dirty="0" smtClean="0">
                  <a:latin typeface="Arial" panose="020B0604020202020204" pitchFamily="34" charset="0"/>
                  <a:cs typeface="Arial" panose="020B0604020202020204" pitchFamily="34" charset="0"/>
                </a:rPr>
                <a:t>Decreased Mortality</a:t>
              </a:r>
              <a:endParaRPr lang="en-US" sz="900" dirty="0">
                <a:latin typeface="Arial" panose="020B0604020202020204" pitchFamily="34" charset="0"/>
                <a:cs typeface="Arial" panose="020B0604020202020204" pitchFamily="34" charset="0"/>
              </a:endParaRPr>
            </a:p>
          </p:txBody>
        </p:sp>
        <p:sp>
          <p:nvSpPr>
            <p:cNvPr id="30" name="TextBox 29"/>
            <p:cNvSpPr txBox="1"/>
            <p:nvPr/>
          </p:nvSpPr>
          <p:spPr>
            <a:xfrm>
              <a:off x="4612260" y="3111162"/>
              <a:ext cx="936895" cy="369332"/>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900" dirty="0" smtClean="0">
                  <a:latin typeface="Arial" panose="020B0604020202020204" pitchFamily="34" charset="0"/>
                  <a:cs typeface="Arial" panose="020B0604020202020204" pitchFamily="34" charset="0"/>
                </a:rPr>
                <a:t>Patient Medication</a:t>
              </a:r>
            </a:p>
            <a:p>
              <a:pPr algn="ctr"/>
              <a:r>
                <a:rPr lang="en-US" sz="900" dirty="0" smtClean="0">
                  <a:latin typeface="Arial" panose="020B0604020202020204" pitchFamily="34" charset="0"/>
                  <a:cs typeface="Arial" panose="020B0604020202020204" pitchFamily="34" charset="0"/>
                </a:rPr>
                <a:t>Discrepancies</a:t>
              </a:r>
              <a:endParaRPr lang="en-US" sz="900" dirty="0">
                <a:latin typeface="Arial" panose="020B0604020202020204" pitchFamily="34" charset="0"/>
                <a:cs typeface="Arial" panose="020B0604020202020204" pitchFamily="34" charset="0"/>
              </a:endParaRPr>
            </a:p>
          </p:txBody>
        </p:sp>
        <p:sp>
          <p:nvSpPr>
            <p:cNvPr id="31" name="TextBox 30"/>
            <p:cNvSpPr txBox="1"/>
            <p:nvPr/>
          </p:nvSpPr>
          <p:spPr>
            <a:xfrm>
              <a:off x="3803112" y="3870960"/>
              <a:ext cx="902345" cy="369332"/>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900" dirty="0" smtClean="0">
                  <a:latin typeface="Arial" panose="020B0604020202020204" pitchFamily="34" charset="0"/>
                  <a:cs typeface="Arial" panose="020B0604020202020204" pitchFamily="34" charset="0"/>
                </a:rPr>
                <a:t>Increased</a:t>
              </a:r>
            </a:p>
            <a:p>
              <a:pPr algn="ctr"/>
              <a:r>
                <a:rPr lang="en-US" sz="900" dirty="0" smtClean="0">
                  <a:latin typeface="Arial" panose="020B0604020202020204" pitchFamily="34" charset="0"/>
                  <a:cs typeface="Arial" panose="020B0604020202020204" pitchFamily="34" charset="0"/>
                </a:rPr>
                <a:t>Incidence of HF</a:t>
              </a:r>
              <a:endParaRPr lang="en-US" sz="900" dirty="0">
                <a:latin typeface="Arial" panose="020B0604020202020204" pitchFamily="34" charset="0"/>
                <a:cs typeface="Arial" panose="020B0604020202020204" pitchFamily="34" charset="0"/>
              </a:endParaRPr>
            </a:p>
          </p:txBody>
        </p:sp>
        <p:sp>
          <p:nvSpPr>
            <p:cNvPr id="32" name="TextBox 31"/>
            <p:cNvSpPr txBox="1"/>
            <p:nvPr/>
          </p:nvSpPr>
          <p:spPr>
            <a:xfrm>
              <a:off x="3470212" y="4208442"/>
              <a:ext cx="887294" cy="369332"/>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900" dirty="0" smtClean="0">
                  <a:latin typeface="Arial" panose="020B0604020202020204" pitchFamily="34" charset="0"/>
                  <a:cs typeface="Arial" panose="020B0604020202020204" pitchFamily="34" charset="0"/>
                </a:rPr>
                <a:t>Nutritional</a:t>
              </a:r>
            </a:p>
            <a:p>
              <a:pPr algn="ctr"/>
              <a:r>
                <a:rPr lang="en-US" sz="900" dirty="0" smtClean="0">
                  <a:latin typeface="Arial" panose="020B0604020202020204" pitchFamily="34" charset="0"/>
                  <a:cs typeface="Arial" panose="020B0604020202020204" pitchFamily="34" charset="0"/>
                </a:rPr>
                <a:t>Deficiencies</a:t>
              </a:r>
              <a:endParaRPr lang="en-US" sz="900" dirty="0">
                <a:latin typeface="Arial" panose="020B0604020202020204" pitchFamily="34" charset="0"/>
                <a:cs typeface="Arial" panose="020B0604020202020204" pitchFamily="34" charset="0"/>
              </a:endParaRPr>
            </a:p>
          </p:txBody>
        </p:sp>
        <p:sp>
          <p:nvSpPr>
            <p:cNvPr id="33" name="TextBox 32"/>
            <p:cNvSpPr txBox="1"/>
            <p:nvPr/>
          </p:nvSpPr>
          <p:spPr>
            <a:xfrm>
              <a:off x="6142901" y="2419416"/>
              <a:ext cx="928461" cy="369332"/>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900" dirty="0" smtClean="0">
                  <a:latin typeface="Arial" panose="020B0604020202020204" pitchFamily="34" charset="0"/>
                  <a:cs typeface="Arial" panose="020B0604020202020204" pitchFamily="34" charset="0"/>
                </a:rPr>
                <a:t>Increase in </a:t>
              </a:r>
            </a:p>
            <a:p>
              <a:pPr algn="ctr"/>
              <a:r>
                <a:rPr lang="en-US" sz="900" dirty="0" smtClean="0">
                  <a:latin typeface="Arial" panose="020B0604020202020204" pitchFamily="34" charset="0"/>
                  <a:cs typeface="Arial" panose="020B0604020202020204" pitchFamily="34" charset="0"/>
                </a:rPr>
                <a:t>Co-morbidities</a:t>
              </a:r>
              <a:endParaRPr lang="en-US" sz="900" dirty="0">
                <a:latin typeface="Arial" panose="020B0604020202020204" pitchFamily="34" charset="0"/>
                <a:cs typeface="Arial" panose="020B0604020202020204" pitchFamily="34" charset="0"/>
              </a:endParaRPr>
            </a:p>
          </p:txBody>
        </p:sp>
        <p:sp>
          <p:nvSpPr>
            <p:cNvPr id="34" name="TextBox 33"/>
            <p:cNvSpPr txBox="1"/>
            <p:nvPr/>
          </p:nvSpPr>
          <p:spPr>
            <a:xfrm>
              <a:off x="6369995" y="2758633"/>
              <a:ext cx="1357015" cy="369332"/>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900" dirty="0" smtClean="0">
                  <a:latin typeface="Arial" panose="020B0604020202020204" pitchFamily="34" charset="0"/>
                  <a:cs typeface="Arial" panose="020B0604020202020204" pitchFamily="34" charset="0"/>
                </a:rPr>
                <a:t>Lack of Follow-up with</a:t>
              </a:r>
            </a:p>
            <a:p>
              <a:pPr algn="ctr"/>
              <a:r>
                <a:rPr lang="en-US" sz="900" dirty="0" smtClean="0">
                  <a:latin typeface="Arial" panose="020B0604020202020204" pitchFamily="34" charset="0"/>
                  <a:cs typeface="Arial" panose="020B0604020202020204" pitchFamily="34" charset="0"/>
                </a:rPr>
                <a:t>Physician after Discharge</a:t>
              </a:r>
              <a:endParaRPr lang="en-US" sz="900" dirty="0">
                <a:latin typeface="Arial" panose="020B0604020202020204" pitchFamily="34" charset="0"/>
                <a:cs typeface="Arial" panose="020B0604020202020204" pitchFamily="34" charset="0"/>
              </a:endParaRPr>
            </a:p>
          </p:txBody>
        </p:sp>
        <p:sp>
          <p:nvSpPr>
            <p:cNvPr id="35" name="TextBox 34"/>
            <p:cNvSpPr txBox="1"/>
            <p:nvPr/>
          </p:nvSpPr>
          <p:spPr>
            <a:xfrm>
              <a:off x="6639132" y="3111162"/>
              <a:ext cx="1053903" cy="369332"/>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900" dirty="0" smtClean="0">
                  <a:latin typeface="Arial" panose="020B0604020202020204" pitchFamily="34" charset="0"/>
                  <a:cs typeface="Arial" panose="020B0604020202020204" pitchFamily="34" charset="0"/>
                </a:rPr>
                <a:t>Poor Self-Care</a:t>
              </a:r>
            </a:p>
            <a:p>
              <a:pPr algn="ctr"/>
              <a:r>
                <a:rPr lang="en-US" sz="900" dirty="0" smtClean="0">
                  <a:latin typeface="Arial" panose="020B0604020202020204" pitchFamily="34" charset="0"/>
                  <a:cs typeface="Arial" panose="020B0604020202020204" pitchFamily="34" charset="0"/>
                </a:rPr>
                <a:t>Management Skills</a:t>
              </a:r>
              <a:endParaRPr lang="en-US" sz="900" dirty="0">
                <a:latin typeface="Arial" panose="020B0604020202020204" pitchFamily="34" charset="0"/>
                <a:cs typeface="Arial" panose="020B0604020202020204" pitchFamily="34" charset="0"/>
              </a:endParaRPr>
            </a:p>
          </p:txBody>
        </p:sp>
        <p:cxnSp>
          <p:nvCxnSpPr>
            <p:cNvPr id="39" name="Straight Connector 38"/>
            <p:cNvCxnSpPr>
              <a:stCxn id="27" idx="1"/>
            </p:cNvCxnSpPr>
            <p:nvPr/>
          </p:nvCxnSpPr>
          <p:spPr bwMode="auto">
            <a:xfrm flipH="1">
              <a:off x="2964180" y="2543487"/>
              <a:ext cx="524744" cy="0"/>
            </a:xfrm>
            <a:prstGeom prst="line">
              <a:avLst/>
            </a:prstGeom>
            <a:solidFill>
              <a:srgbClr val="4D4D4D"/>
            </a:solidFill>
            <a:ln w="34925" cap="flat" cmpd="sng" algn="ctr">
              <a:solidFill>
                <a:schemeClr val="tx1"/>
              </a:solidFill>
              <a:prstDash val="solid"/>
              <a:round/>
              <a:headEnd type="none" w="med" len="med"/>
              <a:tailEnd type="triangle" w="med" len="med"/>
            </a:ln>
            <a:effectLst>
              <a:outerShdw blurRad="50800" dist="38100" dir="2700000" algn="tl" rotWithShape="0">
                <a:prstClr val="black">
                  <a:alpha val="40000"/>
                </a:prstClr>
              </a:outerShdw>
            </a:effectLst>
            <a:extLst/>
          </p:spPr>
        </p:cxnSp>
        <p:cxnSp>
          <p:nvCxnSpPr>
            <p:cNvPr id="41" name="Straight Connector 40"/>
            <p:cNvCxnSpPr>
              <a:stCxn id="6" idx="2"/>
            </p:cNvCxnSpPr>
            <p:nvPr/>
          </p:nvCxnSpPr>
          <p:spPr bwMode="auto">
            <a:xfrm>
              <a:off x="2773680" y="2240280"/>
              <a:ext cx="776764" cy="1393508"/>
            </a:xfrm>
            <a:prstGeom prst="line">
              <a:avLst/>
            </a:prstGeom>
            <a:solidFill>
              <a:srgbClr val="4D4D4D"/>
            </a:solidFill>
            <a:ln w="34925" cap="flat" cmpd="sng" algn="ctr">
              <a:solidFill>
                <a:schemeClr val="tx1"/>
              </a:solidFill>
              <a:prstDash val="solid"/>
              <a:round/>
              <a:headEnd type="none" w="med" len="med"/>
              <a:tailEnd type="triangle" w="med" len="med"/>
            </a:ln>
            <a:effectLst>
              <a:outerShdw blurRad="50800" dist="38100" dir="2700000" algn="tl" rotWithShape="0">
                <a:prstClr val="black">
                  <a:alpha val="40000"/>
                </a:prstClr>
              </a:outerShdw>
            </a:effectLst>
            <a:extLst/>
          </p:spPr>
        </p:cxnSp>
        <p:cxnSp>
          <p:nvCxnSpPr>
            <p:cNvPr id="50" name="Straight Connector 49"/>
            <p:cNvCxnSpPr>
              <a:stCxn id="21" idx="3"/>
            </p:cNvCxnSpPr>
            <p:nvPr/>
          </p:nvCxnSpPr>
          <p:spPr bwMode="auto">
            <a:xfrm>
              <a:off x="2405781" y="2543487"/>
              <a:ext cx="508869" cy="0"/>
            </a:xfrm>
            <a:prstGeom prst="line">
              <a:avLst/>
            </a:prstGeom>
            <a:solidFill>
              <a:srgbClr val="4D4D4D"/>
            </a:solidFill>
            <a:ln w="34925" cap="flat" cmpd="sng" algn="ctr">
              <a:solidFill>
                <a:schemeClr val="tx1"/>
              </a:solidFill>
              <a:prstDash val="solid"/>
              <a:round/>
              <a:headEnd type="none" w="med" len="med"/>
              <a:tailEnd type="triangle" w="med" len="med"/>
            </a:ln>
            <a:effectLst>
              <a:outerShdw blurRad="50800" dist="38100" dir="2700000" algn="tl" rotWithShape="0">
                <a:prstClr val="black">
                  <a:alpha val="40000"/>
                </a:prstClr>
              </a:outerShdw>
            </a:effectLst>
            <a:extLst/>
          </p:spPr>
        </p:cxnSp>
        <p:cxnSp>
          <p:nvCxnSpPr>
            <p:cNvPr id="52" name="Straight Connector 51"/>
            <p:cNvCxnSpPr>
              <a:stCxn id="22" idx="3"/>
            </p:cNvCxnSpPr>
            <p:nvPr/>
          </p:nvCxnSpPr>
          <p:spPr bwMode="auto">
            <a:xfrm>
              <a:off x="2623119" y="2943299"/>
              <a:ext cx="538943" cy="0"/>
            </a:xfrm>
            <a:prstGeom prst="line">
              <a:avLst/>
            </a:prstGeom>
            <a:solidFill>
              <a:srgbClr val="4D4D4D"/>
            </a:solidFill>
            <a:ln w="34925" cap="flat" cmpd="sng" algn="ctr">
              <a:solidFill>
                <a:schemeClr val="tx1"/>
              </a:solidFill>
              <a:prstDash val="solid"/>
              <a:round/>
              <a:headEnd type="none" w="med" len="med"/>
              <a:tailEnd type="triangle" w="med" len="med"/>
            </a:ln>
            <a:effectLst>
              <a:outerShdw blurRad="50800" dist="38100" dir="2700000" algn="tl" rotWithShape="0">
                <a:prstClr val="black">
                  <a:alpha val="40000"/>
                </a:prstClr>
              </a:outerShdw>
            </a:effectLst>
            <a:extLst/>
          </p:spPr>
        </p:cxnSp>
        <p:cxnSp>
          <p:nvCxnSpPr>
            <p:cNvPr id="54" name="Straight Connector 53"/>
            <p:cNvCxnSpPr/>
            <p:nvPr/>
          </p:nvCxnSpPr>
          <p:spPr bwMode="auto">
            <a:xfrm>
              <a:off x="2801125" y="3295828"/>
              <a:ext cx="532625" cy="0"/>
            </a:xfrm>
            <a:prstGeom prst="line">
              <a:avLst/>
            </a:prstGeom>
            <a:solidFill>
              <a:srgbClr val="4D4D4D"/>
            </a:solidFill>
            <a:ln w="34925" cap="flat" cmpd="sng" algn="ctr">
              <a:solidFill>
                <a:schemeClr val="tx1"/>
              </a:solidFill>
              <a:prstDash val="solid"/>
              <a:round/>
              <a:headEnd type="none" w="med" len="med"/>
              <a:tailEnd type="triangle" w="med" len="med"/>
            </a:ln>
            <a:effectLst>
              <a:outerShdw blurRad="50800" dist="38100" dir="2700000" algn="tl" rotWithShape="0">
                <a:prstClr val="black">
                  <a:alpha val="40000"/>
                </a:prstClr>
              </a:outerShdw>
            </a:effectLst>
            <a:extLst/>
          </p:spPr>
        </p:cxnSp>
        <p:cxnSp>
          <p:nvCxnSpPr>
            <p:cNvPr id="56" name="Straight Connector 55"/>
            <p:cNvCxnSpPr>
              <a:stCxn id="24" idx="3"/>
            </p:cNvCxnSpPr>
            <p:nvPr/>
          </p:nvCxnSpPr>
          <p:spPr bwMode="auto">
            <a:xfrm>
              <a:off x="1875965" y="4008674"/>
              <a:ext cx="509095" cy="0"/>
            </a:xfrm>
            <a:prstGeom prst="line">
              <a:avLst/>
            </a:prstGeom>
            <a:solidFill>
              <a:srgbClr val="4D4D4D"/>
            </a:solidFill>
            <a:ln w="34925" cap="flat" cmpd="sng" algn="ctr">
              <a:solidFill>
                <a:schemeClr val="tx1"/>
              </a:solidFill>
              <a:prstDash val="solid"/>
              <a:round/>
              <a:headEnd type="none" w="med" len="med"/>
              <a:tailEnd type="triangle" w="med" len="med"/>
            </a:ln>
            <a:effectLst>
              <a:outerShdw blurRad="50800" dist="38100" dir="2700000" algn="tl" rotWithShape="0">
                <a:prstClr val="black">
                  <a:alpha val="40000"/>
                </a:prstClr>
              </a:outerShdw>
            </a:effectLst>
            <a:extLst/>
          </p:spPr>
        </p:cxnSp>
        <p:cxnSp>
          <p:nvCxnSpPr>
            <p:cNvPr id="59" name="Straight Connector 58"/>
            <p:cNvCxnSpPr/>
            <p:nvPr/>
          </p:nvCxnSpPr>
          <p:spPr bwMode="auto">
            <a:xfrm>
              <a:off x="1645921" y="4425181"/>
              <a:ext cx="449579" cy="0"/>
            </a:xfrm>
            <a:prstGeom prst="line">
              <a:avLst/>
            </a:prstGeom>
            <a:solidFill>
              <a:srgbClr val="4D4D4D"/>
            </a:solidFill>
            <a:ln w="34925" cap="flat" cmpd="sng" algn="ctr">
              <a:solidFill>
                <a:schemeClr val="tx1"/>
              </a:solidFill>
              <a:prstDash val="solid"/>
              <a:round/>
              <a:headEnd type="none" w="med" len="med"/>
              <a:tailEnd type="triangle" w="med" len="med"/>
            </a:ln>
            <a:effectLst>
              <a:outerShdw blurRad="50800" dist="38100" dir="2700000" algn="tl" rotWithShape="0">
                <a:prstClr val="black">
                  <a:alpha val="40000"/>
                </a:prstClr>
              </a:outerShdw>
            </a:effectLst>
            <a:extLst/>
          </p:spPr>
        </p:cxnSp>
        <p:cxnSp>
          <p:nvCxnSpPr>
            <p:cNvPr id="61" name="Straight Connector 60"/>
            <p:cNvCxnSpPr>
              <a:stCxn id="26" idx="3"/>
            </p:cNvCxnSpPr>
            <p:nvPr/>
          </p:nvCxnSpPr>
          <p:spPr bwMode="auto">
            <a:xfrm>
              <a:off x="1451464" y="4708430"/>
              <a:ext cx="424501" cy="0"/>
            </a:xfrm>
            <a:prstGeom prst="line">
              <a:avLst/>
            </a:prstGeom>
            <a:solidFill>
              <a:srgbClr val="4D4D4D"/>
            </a:solidFill>
            <a:ln w="34925" cap="flat" cmpd="sng" algn="ctr">
              <a:solidFill>
                <a:schemeClr val="tx1"/>
              </a:solidFill>
              <a:prstDash val="solid"/>
              <a:round/>
              <a:headEnd type="none" w="med" len="med"/>
              <a:tailEnd type="triangle" w="med" len="med"/>
            </a:ln>
            <a:effectLst>
              <a:outerShdw blurRad="50800" dist="38100" dir="2700000" algn="tl" rotWithShape="0">
                <a:prstClr val="black">
                  <a:alpha val="40000"/>
                </a:prstClr>
              </a:outerShdw>
            </a:effectLst>
            <a:extLst/>
          </p:spPr>
        </p:cxnSp>
        <p:cxnSp>
          <p:nvCxnSpPr>
            <p:cNvPr id="63" name="Straight Connector 62"/>
            <p:cNvCxnSpPr>
              <a:stCxn id="31" idx="3"/>
            </p:cNvCxnSpPr>
            <p:nvPr/>
          </p:nvCxnSpPr>
          <p:spPr bwMode="auto">
            <a:xfrm>
              <a:off x="4705457" y="4055626"/>
              <a:ext cx="552980" cy="0"/>
            </a:xfrm>
            <a:prstGeom prst="line">
              <a:avLst/>
            </a:prstGeom>
            <a:solidFill>
              <a:srgbClr val="4D4D4D"/>
            </a:solidFill>
            <a:ln w="34925" cap="flat" cmpd="sng" algn="ctr">
              <a:solidFill>
                <a:schemeClr val="tx1"/>
              </a:solidFill>
              <a:prstDash val="solid"/>
              <a:round/>
              <a:headEnd type="none" w="med" len="med"/>
              <a:tailEnd type="triangle" w="med" len="med"/>
            </a:ln>
            <a:effectLst>
              <a:outerShdw blurRad="50800" dist="38100" dir="2700000" algn="tl" rotWithShape="0">
                <a:prstClr val="black">
                  <a:alpha val="40000"/>
                </a:prstClr>
              </a:outerShdw>
            </a:effectLst>
            <a:extLst/>
          </p:spPr>
        </p:cxnSp>
        <p:cxnSp>
          <p:nvCxnSpPr>
            <p:cNvPr id="65" name="Straight Connector 64"/>
            <p:cNvCxnSpPr>
              <a:stCxn id="32" idx="3"/>
            </p:cNvCxnSpPr>
            <p:nvPr/>
          </p:nvCxnSpPr>
          <p:spPr bwMode="auto">
            <a:xfrm>
              <a:off x="4357506" y="4393108"/>
              <a:ext cx="676457" cy="0"/>
            </a:xfrm>
            <a:prstGeom prst="line">
              <a:avLst/>
            </a:prstGeom>
            <a:solidFill>
              <a:srgbClr val="4D4D4D"/>
            </a:solidFill>
            <a:ln w="34925" cap="flat" cmpd="sng" algn="ctr">
              <a:solidFill>
                <a:schemeClr val="tx1"/>
              </a:solidFill>
              <a:prstDash val="solid"/>
              <a:round/>
              <a:headEnd type="none" w="med" len="med"/>
              <a:tailEnd type="triangle" w="med" len="med"/>
            </a:ln>
            <a:effectLst>
              <a:outerShdw blurRad="50800" dist="38100" dir="2700000" algn="tl" rotWithShape="0">
                <a:prstClr val="black">
                  <a:alpha val="40000"/>
                </a:prstClr>
              </a:outerShdw>
            </a:effectLst>
            <a:extLst/>
          </p:spPr>
        </p:cxnSp>
        <p:cxnSp>
          <p:nvCxnSpPr>
            <p:cNvPr id="67" name="Straight Connector 66"/>
            <p:cNvCxnSpPr>
              <a:stCxn id="8" idx="2"/>
            </p:cNvCxnSpPr>
            <p:nvPr/>
          </p:nvCxnSpPr>
          <p:spPr bwMode="auto">
            <a:xfrm>
              <a:off x="5387340" y="2362200"/>
              <a:ext cx="982655" cy="1249680"/>
            </a:xfrm>
            <a:prstGeom prst="line">
              <a:avLst/>
            </a:prstGeom>
            <a:solidFill>
              <a:srgbClr val="4D4D4D"/>
            </a:solidFill>
            <a:ln w="34925" cap="flat" cmpd="sng" algn="ctr">
              <a:solidFill>
                <a:schemeClr val="tx1"/>
              </a:solidFill>
              <a:prstDash val="solid"/>
              <a:round/>
              <a:headEnd type="none" w="med" len="med"/>
              <a:tailEnd type="triangle" w="med" len="med"/>
            </a:ln>
            <a:effectLst>
              <a:outerShdw blurRad="50800" dist="38100" dir="2700000" algn="tl" rotWithShape="0">
                <a:prstClr val="black">
                  <a:alpha val="40000"/>
                </a:prstClr>
              </a:outerShdw>
            </a:effectLst>
            <a:extLst/>
          </p:spPr>
        </p:cxnSp>
        <p:cxnSp>
          <p:nvCxnSpPr>
            <p:cNvPr id="69" name="Straight Connector 68"/>
            <p:cNvCxnSpPr/>
            <p:nvPr/>
          </p:nvCxnSpPr>
          <p:spPr bwMode="auto">
            <a:xfrm>
              <a:off x="5080707" y="2604082"/>
              <a:ext cx="468448" cy="0"/>
            </a:xfrm>
            <a:prstGeom prst="line">
              <a:avLst/>
            </a:prstGeom>
            <a:solidFill>
              <a:srgbClr val="4D4D4D"/>
            </a:solidFill>
            <a:ln w="34925" cap="flat" cmpd="sng" algn="ctr">
              <a:solidFill>
                <a:schemeClr val="tx1"/>
              </a:solidFill>
              <a:prstDash val="solid"/>
              <a:round/>
              <a:headEnd type="none" w="med" len="med"/>
              <a:tailEnd type="triangle" w="med" len="med"/>
            </a:ln>
            <a:effectLst>
              <a:outerShdw blurRad="50800" dist="38100" dir="2700000" algn="tl" rotWithShape="0">
                <a:prstClr val="black">
                  <a:alpha val="40000"/>
                </a:prstClr>
              </a:outerShdw>
            </a:effectLst>
            <a:extLst/>
          </p:spPr>
        </p:cxnSp>
        <p:cxnSp>
          <p:nvCxnSpPr>
            <p:cNvPr id="71" name="Straight Connector 70"/>
            <p:cNvCxnSpPr>
              <a:stCxn id="29" idx="3"/>
            </p:cNvCxnSpPr>
            <p:nvPr/>
          </p:nvCxnSpPr>
          <p:spPr bwMode="auto">
            <a:xfrm>
              <a:off x="5308462" y="2943299"/>
              <a:ext cx="444638" cy="0"/>
            </a:xfrm>
            <a:prstGeom prst="line">
              <a:avLst/>
            </a:prstGeom>
            <a:solidFill>
              <a:srgbClr val="4D4D4D"/>
            </a:solidFill>
            <a:ln w="34925" cap="flat" cmpd="sng" algn="ctr">
              <a:solidFill>
                <a:schemeClr val="tx1"/>
              </a:solidFill>
              <a:prstDash val="solid"/>
              <a:round/>
              <a:headEnd type="none" w="med" len="med"/>
              <a:tailEnd type="triangle" w="med" len="med"/>
            </a:ln>
            <a:effectLst>
              <a:outerShdw blurRad="50800" dist="38100" dir="2700000" algn="tl" rotWithShape="0">
                <a:prstClr val="black">
                  <a:alpha val="40000"/>
                </a:prstClr>
              </a:outerShdw>
            </a:effectLst>
            <a:extLst/>
          </p:spPr>
        </p:cxnSp>
        <p:cxnSp>
          <p:nvCxnSpPr>
            <p:cNvPr id="73" name="Straight Connector 72"/>
            <p:cNvCxnSpPr>
              <a:stCxn id="30" idx="3"/>
            </p:cNvCxnSpPr>
            <p:nvPr/>
          </p:nvCxnSpPr>
          <p:spPr bwMode="auto">
            <a:xfrm>
              <a:off x="5549155" y="3295828"/>
              <a:ext cx="515095" cy="0"/>
            </a:xfrm>
            <a:prstGeom prst="line">
              <a:avLst/>
            </a:prstGeom>
            <a:solidFill>
              <a:srgbClr val="4D4D4D"/>
            </a:solidFill>
            <a:ln w="34925" cap="flat" cmpd="sng" algn="ctr">
              <a:solidFill>
                <a:schemeClr val="tx1"/>
              </a:solidFill>
              <a:prstDash val="solid"/>
              <a:round/>
              <a:headEnd type="none" w="med" len="med"/>
              <a:tailEnd type="triangle" w="med" len="med"/>
            </a:ln>
            <a:effectLst>
              <a:outerShdw blurRad="50800" dist="38100" dir="2700000" algn="tl" rotWithShape="0">
                <a:prstClr val="black">
                  <a:alpha val="40000"/>
                </a:prstClr>
              </a:outerShdw>
            </a:effectLst>
            <a:extLst/>
          </p:spPr>
        </p:cxnSp>
        <p:cxnSp>
          <p:nvCxnSpPr>
            <p:cNvPr id="75" name="Straight Connector 74"/>
            <p:cNvCxnSpPr>
              <a:stCxn id="33" idx="1"/>
            </p:cNvCxnSpPr>
            <p:nvPr/>
          </p:nvCxnSpPr>
          <p:spPr bwMode="auto">
            <a:xfrm flipH="1">
              <a:off x="5600700" y="2604082"/>
              <a:ext cx="542201" cy="0"/>
            </a:xfrm>
            <a:prstGeom prst="line">
              <a:avLst/>
            </a:prstGeom>
            <a:solidFill>
              <a:srgbClr val="4D4D4D"/>
            </a:solidFill>
            <a:ln w="34925" cap="flat" cmpd="sng" algn="ctr">
              <a:solidFill>
                <a:schemeClr val="tx1"/>
              </a:solidFill>
              <a:prstDash val="solid"/>
              <a:round/>
              <a:headEnd type="none" w="med" len="med"/>
              <a:tailEnd type="triangle" w="med" len="med"/>
            </a:ln>
            <a:effectLst>
              <a:outerShdw blurRad="50800" dist="38100" dir="2700000" algn="tl" rotWithShape="0">
                <a:prstClr val="black">
                  <a:alpha val="40000"/>
                </a:prstClr>
              </a:outerShdw>
            </a:effectLst>
            <a:extLst/>
          </p:spPr>
        </p:cxnSp>
        <p:cxnSp>
          <p:nvCxnSpPr>
            <p:cNvPr id="77" name="Straight Connector 76"/>
            <p:cNvCxnSpPr>
              <a:stCxn id="34" idx="1"/>
            </p:cNvCxnSpPr>
            <p:nvPr/>
          </p:nvCxnSpPr>
          <p:spPr bwMode="auto">
            <a:xfrm flipH="1">
              <a:off x="5871800" y="2943299"/>
              <a:ext cx="498195" cy="0"/>
            </a:xfrm>
            <a:prstGeom prst="line">
              <a:avLst/>
            </a:prstGeom>
            <a:solidFill>
              <a:srgbClr val="4D4D4D"/>
            </a:solidFill>
            <a:ln w="34925" cap="flat" cmpd="sng" algn="ctr">
              <a:solidFill>
                <a:schemeClr val="tx1"/>
              </a:solidFill>
              <a:prstDash val="solid"/>
              <a:round/>
              <a:headEnd type="none" w="med" len="med"/>
              <a:tailEnd type="triangle" w="med" len="med"/>
            </a:ln>
            <a:effectLst>
              <a:outerShdw blurRad="50800" dist="38100" dir="2700000" algn="tl" rotWithShape="0">
                <a:prstClr val="black">
                  <a:alpha val="40000"/>
                </a:prstClr>
              </a:outerShdw>
            </a:effectLst>
            <a:extLst/>
          </p:spPr>
        </p:cxnSp>
        <p:cxnSp>
          <p:nvCxnSpPr>
            <p:cNvPr id="79" name="Straight Connector 78"/>
            <p:cNvCxnSpPr>
              <a:stCxn id="35" idx="1"/>
            </p:cNvCxnSpPr>
            <p:nvPr/>
          </p:nvCxnSpPr>
          <p:spPr bwMode="auto">
            <a:xfrm flipH="1">
              <a:off x="6142901" y="3295828"/>
              <a:ext cx="496231" cy="0"/>
            </a:xfrm>
            <a:prstGeom prst="line">
              <a:avLst/>
            </a:prstGeom>
            <a:solidFill>
              <a:srgbClr val="4D4D4D"/>
            </a:solidFill>
            <a:ln w="34925" cap="flat" cmpd="sng" algn="ctr">
              <a:solidFill>
                <a:schemeClr val="tx1"/>
              </a:solidFill>
              <a:prstDash val="solid"/>
              <a:round/>
              <a:headEnd type="none" w="med" len="med"/>
              <a:tailEnd type="triangle" w="med" len="med"/>
            </a:ln>
            <a:effectLst>
              <a:outerShdw blurRad="50800" dist="38100" dir="2700000" algn="tl" rotWithShape="0">
                <a:prstClr val="black">
                  <a:alpha val="40000"/>
                </a:prstClr>
              </a:outerShdw>
            </a:effectLst>
            <a:extLst/>
          </p:spPr>
        </p:cxnSp>
      </p:grpSp>
    </p:spTree>
    <p:extLst>
      <p:ext uri="{BB962C8B-B14F-4D97-AF65-F5344CB8AC3E}">
        <p14:creationId xmlns:p14="http://schemas.microsoft.com/office/powerpoint/2010/main" val="1777596334"/>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Creativity </a:t>
            </a:r>
            <a:r>
              <a:rPr lang="en-US" dirty="0" smtClean="0"/>
              <a:t>Science</a:t>
            </a:r>
            <a:endParaRPr lang="en-US" dirty="0"/>
          </a:p>
        </p:txBody>
      </p:sp>
      <p:sp>
        <p:nvSpPr>
          <p:cNvPr id="3" name="Content Placeholder 2"/>
          <p:cNvSpPr>
            <a:spLocks noGrp="1"/>
          </p:cNvSpPr>
          <p:nvPr>
            <p:ph idx="1"/>
          </p:nvPr>
        </p:nvSpPr>
        <p:spPr>
          <a:xfrm>
            <a:off x="-300420" y="1295608"/>
            <a:ext cx="9266620" cy="4911328"/>
          </a:xfrm>
        </p:spPr>
        <p:txBody>
          <a:bodyPr/>
          <a:lstStyle/>
          <a:p>
            <a:pPr lvl="1"/>
            <a:endParaRPr lang="en-US" sz="2800" b="1" dirty="0" smtClean="0">
              <a:solidFill>
                <a:schemeClr val="tx1"/>
              </a:solidFill>
              <a:latin typeface="+mj-lt"/>
              <a:ea typeface="+mn-ea"/>
              <a:cs typeface="Helvetica Neue"/>
              <a:sym typeface="Helvetica Neue Bold Condensed" charset="0"/>
            </a:endParaRPr>
          </a:p>
          <a:p>
            <a:pPr marL="535631" lvl="1" indent="0" algn="ctr">
              <a:buNone/>
            </a:pPr>
            <a:r>
              <a:rPr lang="en-US" sz="6600" b="1" dirty="0" smtClean="0">
                <a:solidFill>
                  <a:schemeClr val="tx1"/>
                </a:solidFill>
                <a:effectLst>
                  <a:outerShdw blurRad="38100" dist="38100" dir="2700000" algn="tl">
                    <a:srgbClr val="000000">
                      <a:alpha val="43137"/>
                    </a:srgbClr>
                  </a:outerShdw>
                </a:effectLst>
              </a:rPr>
              <a:t>Failure 101</a:t>
            </a:r>
          </a:p>
          <a:p>
            <a:pPr marL="535631" lvl="1" indent="0" algn="ctr">
              <a:buNone/>
            </a:pPr>
            <a:r>
              <a:rPr lang="en-US" sz="3200" b="1" dirty="0" smtClean="0">
                <a:solidFill>
                  <a:schemeClr val="tx1"/>
                </a:solidFill>
                <a:effectLst>
                  <a:outerShdw blurRad="38100" dist="38100" dir="2700000" algn="tl">
                    <a:srgbClr val="000000">
                      <a:alpha val="43137"/>
                    </a:srgbClr>
                  </a:outerShdw>
                </a:effectLst>
              </a:rPr>
              <a:t>(missing the engineer)</a:t>
            </a:r>
            <a:endParaRPr lang="en-US" sz="3200" b="1" dirty="0">
              <a:solidFill>
                <a:schemeClr val="tx1"/>
              </a:solidFill>
              <a:effectLst>
                <a:outerShdw blurRad="38100" dist="38100" dir="2700000" algn="tl">
                  <a:srgbClr val="000000">
                    <a:alpha val="43137"/>
                  </a:srgbClr>
                </a:outerShdw>
              </a:effectLst>
            </a:endParaRPr>
          </a:p>
          <a:p>
            <a:pPr marL="535631" lvl="1" indent="0">
              <a:buNone/>
            </a:pPr>
            <a:endParaRPr lang="en-US" dirty="0"/>
          </a:p>
        </p:txBody>
      </p:sp>
      <p:sp>
        <p:nvSpPr>
          <p:cNvPr id="4" name="Slide Number Placeholder 3"/>
          <p:cNvSpPr>
            <a:spLocks noGrp="1"/>
          </p:cNvSpPr>
          <p:nvPr>
            <p:ph type="sldNum" sz="quarter" idx="10"/>
          </p:nvPr>
        </p:nvSpPr>
        <p:spPr/>
        <p:txBody>
          <a:bodyPr/>
          <a:lstStyle/>
          <a:p>
            <a:fld id="{69233210-FD1D-4643-A408-4B2BDEE02D8B}" type="slidenum">
              <a:rPr lang="en-US" smtClean="0"/>
              <a:pPr/>
              <a:t>46</a:t>
            </a:fld>
            <a:endParaRPr lang="en-US"/>
          </a:p>
        </p:txBody>
      </p:sp>
      <p:sp>
        <p:nvSpPr>
          <p:cNvPr id="5" name="Text Placeholder 4"/>
          <p:cNvSpPr>
            <a:spLocks noGrp="1"/>
          </p:cNvSpPr>
          <p:nvPr>
            <p:ph type="body" sz="quarter" idx="11"/>
          </p:nvPr>
        </p:nvSpPr>
        <p:spPr/>
        <p:txBody>
          <a:bodyPr/>
          <a:lstStyle/>
          <a:p>
            <a:r>
              <a:rPr lang="en-US" dirty="0" smtClean="0"/>
              <a:t>My Approach</a:t>
            </a:r>
            <a:endParaRPr lang="en-US" dirty="0"/>
          </a:p>
        </p:txBody>
      </p:sp>
    </p:spTree>
    <p:extLst>
      <p:ext uri="{BB962C8B-B14F-4D97-AF65-F5344CB8AC3E}">
        <p14:creationId xmlns:p14="http://schemas.microsoft.com/office/powerpoint/2010/main" val="848951785"/>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Readmissions</a:t>
            </a:r>
            <a:endParaRPr lang="en-US" dirty="0"/>
          </a:p>
        </p:txBody>
      </p:sp>
      <p:sp>
        <p:nvSpPr>
          <p:cNvPr id="3" name="Content Placeholder 2"/>
          <p:cNvSpPr>
            <a:spLocks noGrp="1"/>
          </p:cNvSpPr>
          <p:nvPr>
            <p:ph idx="1"/>
          </p:nvPr>
        </p:nvSpPr>
        <p:spPr>
          <a:xfrm>
            <a:off x="178596" y="1785938"/>
            <a:ext cx="8506274" cy="4911328"/>
          </a:xfrm>
        </p:spPr>
        <p:txBody>
          <a:bodyPr/>
          <a:lstStyle/>
          <a:p>
            <a:pPr marL="535631" lvl="1" indent="0">
              <a:buNone/>
            </a:pPr>
            <a:r>
              <a:rPr lang="en-US" sz="3200" b="1" dirty="0" smtClean="0">
                <a:solidFill>
                  <a:schemeClr val="tx1"/>
                </a:solidFill>
              </a:rPr>
              <a:t>“</a:t>
            </a:r>
            <a:r>
              <a:rPr lang="en-US" sz="3200" b="1" dirty="0">
                <a:solidFill>
                  <a:schemeClr val="tx1"/>
                </a:solidFill>
              </a:rPr>
              <a:t>This is a classic example of impoverished data, on a huge, intractable problem, with poorly defined hypotheses, for which we have no useful tools or </a:t>
            </a:r>
            <a:r>
              <a:rPr lang="en-US" sz="3200" b="1" dirty="0" smtClean="0">
                <a:solidFill>
                  <a:schemeClr val="tx1"/>
                </a:solidFill>
              </a:rPr>
              <a:t>interventions.”</a:t>
            </a:r>
          </a:p>
          <a:p>
            <a:pPr marL="535631" lvl="1" indent="0">
              <a:buNone/>
            </a:pPr>
            <a:endParaRPr lang="en-US" dirty="0"/>
          </a:p>
          <a:p>
            <a:pPr marL="535631" lvl="1" indent="0">
              <a:buNone/>
            </a:pPr>
            <a:endParaRPr lang="en-US" dirty="0" smtClean="0"/>
          </a:p>
          <a:p>
            <a:pPr marL="535631" lvl="1" indent="0">
              <a:buNone/>
            </a:pPr>
            <a:endParaRPr lang="en-US" dirty="0"/>
          </a:p>
          <a:p>
            <a:pPr marL="535631" lvl="1" indent="0">
              <a:buNone/>
            </a:pPr>
            <a:endParaRPr lang="en-US" dirty="0"/>
          </a:p>
        </p:txBody>
      </p:sp>
      <p:sp>
        <p:nvSpPr>
          <p:cNvPr id="4" name="Slide Number Placeholder 3"/>
          <p:cNvSpPr>
            <a:spLocks noGrp="1"/>
          </p:cNvSpPr>
          <p:nvPr>
            <p:ph type="sldNum" sz="quarter" idx="10"/>
          </p:nvPr>
        </p:nvSpPr>
        <p:spPr/>
        <p:txBody>
          <a:bodyPr/>
          <a:lstStyle/>
          <a:p>
            <a:fld id="{69233210-FD1D-4643-A408-4B2BDEE02D8B}" type="slidenum">
              <a:rPr lang="en-US" smtClean="0"/>
              <a:pPr/>
              <a:t>47</a:t>
            </a:fld>
            <a:endParaRPr lang="en-US"/>
          </a:p>
        </p:txBody>
      </p:sp>
      <p:sp>
        <p:nvSpPr>
          <p:cNvPr id="5" name="Text Placeholder 4"/>
          <p:cNvSpPr>
            <a:spLocks noGrp="1"/>
          </p:cNvSpPr>
          <p:nvPr>
            <p:ph type="body" sz="quarter" idx="11"/>
          </p:nvPr>
        </p:nvSpPr>
        <p:spPr/>
        <p:txBody>
          <a:bodyPr/>
          <a:lstStyle/>
          <a:p>
            <a:r>
              <a:rPr lang="en-US" dirty="0" smtClean="0"/>
              <a:t>Intractable problem?</a:t>
            </a:r>
            <a:endParaRPr lang="en-US" dirty="0"/>
          </a:p>
        </p:txBody>
      </p:sp>
    </p:spTree>
    <p:extLst>
      <p:ext uri="{BB962C8B-B14F-4D97-AF65-F5344CB8AC3E}">
        <p14:creationId xmlns:p14="http://schemas.microsoft.com/office/powerpoint/2010/main" val="1650265792"/>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Readmissions</a:t>
            </a:r>
            <a:endParaRPr lang="en-US" dirty="0"/>
          </a:p>
        </p:txBody>
      </p:sp>
      <p:sp>
        <p:nvSpPr>
          <p:cNvPr id="4" name="Slide Number Placeholder 3"/>
          <p:cNvSpPr>
            <a:spLocks noGrp="1"/>
          </p:cNvSpPr>
          <p:nvPr>
            <p:ph type="sldNum" sz="quarter" idx="10"/>
          </p:nvPr>
        </p:nvSpPr>
        <p:spPr/>
        <p:txBody>
          <a:bodyPr/>
          <a:lstStyle/>
          <a:p>
            <a:fld id="{69233210-FD1D-4643-A408-4B2BDEE02D8B}" type="slidenum">
              <a:rPr lang="en-US" smtClean="0"/>
              <a:pPr/>
              <a:t>48</a:t>
            </a:fld>
            <a:endParaRPr lang="en-US"/>
          </a:p>
        </p:txBody>
      </p:sp>
      <p:sp>
        <p:nvSpPr>
          <p:cNvPr id="5" name="Text Placeholder 4"/>
          <p:cNvSpPr>
            <a:spLocks noGrp="1"/>
          </p:cNvSpPr>
          <p:nvPr>
            <p:ph type="body" sz="quarter" idx="11"/>
          </p:nvPr>
        </p:nvSpPr>
        <p:spPr/>
        <p:txBody>
          <a:bodyPr/>
          <a:lstStyle/>
          <a:p>
            <a:r>
              <a:rPr lang="en-US" dirty="0" smtClean="0"/>
              <a:t>A Complex Phenomenon</a:t>
            </a:r>
            <a:endParaRPr lang="en-US" dirty="0"/>
          </a:p>
        </p:txBody>
      </p:sp>
      <p:pic>
        <p:nvPicPr>
          <p:cNvPr id="3" name="Picture 2"/>
          <p:cNvPicPr>
            <a:picLocks noChangeAspect="1"/>
          </p:cNvPicPr>
          <p:nvPr/>
        </p:nvPicPr>
        <p:blipFill>
          <a:blip r:embed="rId3"/>
          <a:stretch>
            <a:fillRect/>
          </a:stretch>
        </p:blipFill>
        <p:spPr>
          <a:xfrm>
            <a:off x="1037120" y="1241526"/>
            <a:ext cx="7167164" cy="5375373"/>
          </a:xfrm>
          <a:prstGeom prst="rect">
            <a:avLst/>
          </a:prstGeom>
        </p:spPr>
      </p:pic>
    </p:spTree>
    <p:extLst>
      <p:ext uri="{BB962C8B-B14F-4D97-AF65-F5344CB8AC3E}">
        <p14:creationId xmlns:p14="http://schemas.microsoft.com/office/powerpoint/2010/main" val="2714731813"/>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Weather Forecasting</a:t>
            </a:r>
            <a:endParaRPr lang="en-US" dirty="0"/>
          </a:p>
        </p:txBody>
      </p:sp>
      <p:sp>
        <p:nvSpPr>
          <p:cNvPr id="3" name="Content Placeholder 2"/>
          <p:cNvSpPr>
            <a:spLocks noGrp="1"/>
          </p:cNvSpPr>
          <p:nvPr>
            <p:ph idx="1"/>
          </p:nvPr>
        </p:nvSpPr>
        <p:spPr/>
        <p:txBody>
          <a:bodyPr/>
          <a:lstStyle/>
          <a:p>
            <a:r>
              <a:rPr lang="en-US" dirty="0" err="1" smtClean="0"/>
              <a:t>LaPlace’s</a:t>
            </a:r>
            <a:r>
              <a:rPr lang="en-US" dirty="0" smtClean="0"/>
              <a:t> Demon</a:t>
            </a:r>
          </a:p>
          <a:p>
            <a:pPr lvl="1"/>
            <a:r>
              <a:rPr lang="en-US" dirty="0" smtClean="0"/>
              <a:t>If “all positions of all items of which nature is composed” can be known, and if the knowledge of laws of physics is perfect, then weather can be predicted perfectly</a:t>
            </a:r>
          </a:p>
          <a:p>
            <a:pPr lvl="1"/>
            <a:endParaRPr lang="en-US" dirty="0" smtClean="0"/>
          </a:p>
          <a:p>
            <a:r>
              <a:rPr lang="en-US" dirty="0" smtClean="0"/>
              <a:t>Weather forecasting</a:t>
            </a:r>
          </a:p>
          <a:p>
            <a:pPr lvl="1"/>
            <a:r>
              <a:rPr lang="en-US" dirty="0" smtClean="0"/>
              <a:t>Non-linear process and chaos theory</a:t>
            </a:r>
          </a:p>
          <a:p>
            <a:pPr lvl="1"/>
            <a:r>
              <a:rPr lang="en-US" dirty="0" smtClean="0"/>
              <a:t>… but has improved tremendously due improved data collection and analysis</a:t>
            </a:r>
          </a:p>
          <a:p>
            <a:pPr lvl="1"/>
            <a:endParaRPr lang="en-US" dirty="0"/>
          </a:p>
        </p:txBody>
      </p:sp>
      <p:sp>
        <p:nvSpPr>
          <p:cNvPr id="4" name="Slide Number Placeholder 3"/>
          <p:cNvSpPr>
            <a:spLocks noGrp="1"/>
          </p:cNvSpPr>
          <p:nvPr>
            <p:ph type="sldNum" sz="quarter" idx="10"/>
          </p:nvPr>
        </p:nvSpPr>
        <p:spPr/>
        <p:txBody>
          <a:bodyPr/>
          <a:lstStyle/>
          <a:p>
            <a:fld id="{69233210-FD1D-4643-A408-4B2BDEE02D8B}" type="slidenum">
              <a:rPr lang="en-US" smtClean="0"/>
              <a:pPr/>
              <a:t>49</a:t>
            </a:fld>
            <a:endParaRPr lang="en-US"/>
          </a:p>
        </p:txBody>
      </p:sp>
      <p:sp>
        <p:nvSpPr>
          <p:cNvPr id="5" name="Text Placeholder 4"/>
          <p:cNvSpPr>
            <a:spLocks noGrp="1"/>
          </p:cNvSpPr>
          <p:nvPr>
            <p:ph type="body" sz="quarter" idx="11"/>
          </p:nvPr>
        </p:nvSpPr>
        <p:spPr/>
        <p:txBody>
          <a:bodyPr/>
          <a:lstStyle/>
          <a:p>
            <a:r>
              <a:rPr lang="en-US" dirty="0" smtClean="0"/>
              <a:t>How to Approach Complexity</a:t>
            </a:r>
            <a:endParaRPr lang="en-US" dirty="0"/>
          </a:p>
        </p:txBody>
      </p:sp>
    </p:spTree>
    <p:extLst>
      <p:ext uri="{BB962C8B-B14F-4D97-AF65-F5344CB8AC3E}">
        <p14:creationId xmlns:p14="http://schemas.microsoft.com/office/powerpoint/2010/main" val="254526697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50BDE99-815A-4B5E-8388-A20F2EA3EC42}" type="slidenum">
              <a:rPr lang="en-US" smtClean="0">
                <a:solidFill>
                  <a:schemeClr val="bg1"/>
                </a:solidFill>
              </a:rPr>
              <a:t>5</a:t>
            </a:fld>
            <a:endParaRPr lang="en-US" dirty="0">
              <a:solidFill>
                <a:schemeClr val="bg1"/>
              </a:solidFill>
            </a:endParaRPr>
          </a:p>
        </p:txBody>
      </p:sp>
      <p:pic>
        <p:nvPicPr>
          <p:cNvPr id="2050" name="Picture 2" descr="C:\Users\lm3165\Desktop\cloud_re.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887" y="685800"/>
            <a:ext cx="9133114" cy="5385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50169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Weather Forecasting</a:t>
            </a:r>
            <a:endParaRPr lang="en-US" dirty="0"/>
          </a:p>
        </p:txBody>
      </p:sp>
      <p:sp>
        <p:nvSpPr>
          <p:cNvPr id="4" name="Slide Number Placeholder 3"/>
          <p:cNvSpPr>
            <a:spLocks noGrp="1"/>
          </p:cNvSpPr>
          <p:nvPr>
            <p:ph type="sldNum" sz="quarter" idx="10"/>
          </p:nvPr>
        </p:nvSpPr>
        <p:spPr/>
        <p:txBody>
          <a:bodyPr/>
          <a:lstStyle/>
          <a:p>
            <a:fld id="{69233210-FD1D-4643-A408-4B2BDEE02D8B}" type="slidenum">
              <a:rPr lang="en-US" smtClean="0"/>
              <a:pPr/>
              <a:t>50</a:t>
            </a:fld>
            <a:endParaRPr lang="en-US"/>
          </a:p>
        </p:txBody>
      </p:sp>
      <p:sp>
        <p:nvSpPr>
          <p:cNvPr id="5" name="Text Placeholder 4"/>
          <p:cNvSpPr>
            <a:spLocks noGrp="1"/>
          </p:cNvSpPr>
          <p:nvPr>
            <p:ph type="body" sz="quarter" idx="11"/>
          </p:nvPr>
        </p:nvSpPr>
        <p:spPr/>
        <p:txBody>
          <a:bodyPr/>
          <a:lstStyle/>
          <a:p>
            <a:r>
              <a:rPr lang="en-US" dirty="0" smtClean="0"/>
              <a:t>Complexity and non-linearity</a:t>
            </a:r>
            <a:endParaRPr lang="en-US" dirty="0"/>
          </a:p>
        </p:txBody>
      </p:sp>
      <p:pic>
        <p:nvPicPr>
          <p:cNvPr id="6" name="Picture 5"/>
          <p:cNvPicPr>
            <a:picLocks noChangeAspect="1"/>
          </p:cNvPicPr>
          <p:nvPr/>
        </p:nvPicPr>
        <p:blipFill>
          <a:blip r:embed="rId3"/>
          <a:stretch>
            <a:fillRect/>
          </a:stretch>
        </p:blipFill>
        <p:spPr>
          <a:xfrm>
            <a:off x="114655" y="1520222"/>
            <a:ext cx="8926509" cy="4537642"/>
          </a:xfrm>
          <a:prstGeom prst="rect">
            <a:avLst/>
          </a:prstGeom>
        </p:spPr>
      </p:pic>
    </p:spTree>
    <p:extLst>
      <p:ext uri="{BB962C8B-B14F-4D97-AF65-F5344CB8AC3E}">
        <p14:creationId xmlns:p14="http://schemas.microsoft.com/office/powerpoint/2010/main" val="862941220"/>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ocial-Medi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9884" y="3783884"/>
            <a:ext cx="3074116" cy="3074116"/>
          </a:xfrm>
          <a:prstGeom prst="rect">
            <a:avLst/>
          </a:prstGeom>
        </p:spPr>
      </p:pic>
      <p:pic>
        <p:nvPicPr>
          <p:cNvPr id="11" name="Picture 10" descr="45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3678" y="4140368"/>
            <a:ext cx="2476531" cy="2476531"/>
          </a:xfrm>
          <a:prstGeom prst="rect">
            <a:avLst/>
          </a:prstGeom>
        </p:spPr>
      </p:pic>
      <p:pic>
        <p:nvPicPr>
          <p:cNvPr id="12" name="Picture 11" descr="icZwDU54N2o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7298" y="1536193"/>
            <a:ext cx="3527315" cy="2342358"/>
          </a:xfrm>
          <a:prstGeom prst="rect">
            <a:avLst/>
          </a:prstGeom>
        </p:spPr>
      </p:pic>
      <p:sp>
        <p:nvSpPr>
          <p:cNvPr id="2" name="Title 1"/>
          <p:cNvSpPr>
            <a:spLocks noGrp="1"/>
          </p:cNvSpPr>
          <p:nvPr>
            <p:ph type="title"/>
          </p:nvPr>
        </p:nvSpPr>
        <p:spPr/>
        <p:txBody>
          <a:bodyPr/>
          <a:lstStyle/>
          <a:p>
            <a:r>
              <a:rPr lang="en-US" dirty="0" smtClean="0"/>
              <a:t>Re-admission Data as Big Data</a:t>
            </a:r>
            <a:endParaRPr lang="en-US" dirty="0"/>
          </a:p>
        </p:txBody>
      </p:sp>
      <p:sp>
        <p:nvSpPr>
          <p:cNvPr id="4" name="Slide Number Placeholder 3"/>
          <p:cNvSpPr>
            <a:spLocks noGrp="1"/>
          </p:cNvSpPr>
          <p:nvPr>
            <p:ph type="sldNum" sz="quarter" idx="10"/>
          </p:nvPr>
        </p:nvSpPr>
        <p:spPr/>
        <p:txBody>
          <a:bodyPr/>
          <a:lstStyle/>
          <a:p>
            <a:fld id="{69233210-FD1D-4643-A408-4B2BDEE02D8B}" type="slidenum">
              <a:rPr lang="en-US" smtClean="0"/>
              <a:pPr/>
              <a:t>51</a:t>
            </a:fld>
            <a:endParaRPr lang="en-US"/>
          </a:p>
        </p:txBody>
      </p:sp>
      <p:sp>
        <p:nvSpPr>
          <p:cNvPr id="5" name="Text Placeholder 4"/>
          <p:cNvSpPr>
            <a:spLocks noGrp="1"/>
          </p:cNvSpPr>
          <p:nvPr>
            <p:ph type="body" sz="quarter" idx="11"/>
          </p:nvPr>
        </p:nvSpPr>
        <p:spPr/>
        <p:txBody>
          <a:bodyPr/>
          <a:lstStyle/>
          <a:p>
            <a:r>
              <a:rPr lang="en-US" dirty="0" smtClean="0"/>
              <a:t>Similar to weather analogy we are collecting more data on patients, providers, and systems than ever before</a:t>
            </a:r>
            <a:endParaRPr lang="en-US" dirty="0"/>
          </a:p>
        </p:txBody>
      </p:sp>
      <p:pic>
        <p:nvPicPr>
          <p:cNvPr id="8" name="Content Placeholder 7" descr="big health data-body.jpg"/>
          <p:cNvPicPr>
            <a:picLocks noGrp="1" noChangeAspect="1"/>
          </p:cNvPicPr>
          <p:nvPr>
            <p:ph idx="1"/>
          </p:nvPr>
        </p:nvPicPr>
        <p:blipFill>
          <a:blip r:embed="rId6">
            <a:extLst>
              <a:ext uri="{28A0092B-C50C-407E-A947-70E740481C1C}">
                <a14:useLocalDpi xmlns:a14="http://schemas.microsoft.com/office/drawing/2010/main" val="0"/>
              </a:ext>
            </a:extLst>
          </a:blip>
          <a:srcRect l="2004" r="2004"/>
          <a:stretch>
            <a:fillRect/>
          </a:stretch>
        </p:blipFill>
        <p:spPr>
          <a:xfrm>
            <a:off x="1" y="1651659"/>
            <a:ext cx="3793678" cy="2120451"/>
          </a:xfrm>
        </p:spPr>
      </p:pic>
      <p:pic>
        <p:nvPicPr>
          <p:cNvPr id="13" name="Picture 12" descr="Allscripts Wand Photo.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3772110"/>
            <a:ext cx="3946537" cy="3083232"/>
          </a:xfrm>
          <a:prstGeom prst="rect">
            <a:avLst/>
          </a:prstGeom>
        </p:spPr>
      </p:pic>
      <p:pic>
        <p:nvPicPr>
          <p:cNvPr id="14" name="Picture 13" descr="health cost.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58015" y="1536192"/>
            <a:ext cx="2485985" cy="2485985"/>
          </a:xfrm>
          <a:prstGeom prst="rect">
            <a:avLst/>
          </a:prstGeom>
        </p:spPr>
      </p:pic>
    </p:spTree>
    <p:extLst>
      <p:ext uri="{BB962C8B-B14F-4D97-AF65-F5344CB8AC3E}">
        <p14:creationId xmlns:p14="http://schemas.microsoft.com/office/powerpoint/2010/main" val="26430960"/>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Readmissions</a:t>
            </a:r>
            <a:endParaRPr lang="en-US" dirty="0"/>
          </a:p>
        </p:txBody>
      </p:sp>
      <p:sp>
        <p:nvSpPr>
          <p:cNvPr id="3" name="Content Placeholder 2"/>
          <p:cNvSpPr>
            <a:spLocks noGrp="1"/>
          </p:cNvSpPr>
          <p:nvPr>
            <p:ph idx="1"/>
          </p:nvPr>
        </p:nvSpPr>
        <p:spPr>
          <a:xfrm>
            <a:off x="178596" y="1785938"/>
            <a:ext cx="7717324" cy="4911328"/>
          </a:xfrm>
        </p:spPr>
        <p:txBody>
          <a:bodyPr/>
          <a:lstStyle/>
          <a:p>
            <a:r>
              <a:rPr lang="en-US" dirty="0" smtClean="0"/>
              <a:t>Better data for patient behavior / exposures</a:t>
            </a:r>
          </a:p>
          <a:p>
            <a:pPr lvl="1"/>
            <a:r>
              <a:rPr lang="en-US" dirty="0" smtClean="0"/>
              <a:t>Hospitalization related stressors, such as noise, light, sleep disruption</a:t>
            </a:r>
            <a:endParaRPr lang="en-US" b="0" dirty="0" smtClean="0"/>
          </a:p>
          <a:p>
            <a:pPr lvl="1"/>
            <a:r>
              <a:rPr lang="en-US" dirty="0" smtClean="0">
                <a:solidFill>
                  <a:srgbClr val="000000"/>
                </a:solidFill>
              </a:rPr>
              <a:t>Post-discharge behavior, such as medication adherence,  and physical activity</a:t>
            </a:r>
          </a:p>
          <a:p>
            <a:pPr lvl="1"/>
            <a:r>
              <a:rPr lang="en-US" dirty="0" smtClean="0">
                <a:solidFill>
                  <a:srgbClr val="000000"/>
                </a:solidFill>
              </a:rPr>
              <a:t>Identifying “triggers” that initiate sequent of events leading to readmissions</a:t>
            </a:r>
            <a:endParaRPr lang="en-US" dirty="0">
              <a:solidFill>
                <a:srgbClr val="000000"/>
              </a:solidFill>
            </a:endParaRPr>
          </a:p>
          <a:p>
            <a:pPr lvl="1"/>
            <a:endParaRPr lang="en-US" dirty="0" smtClean="0"/>
          </a:p>
          <a:p>
            <a:r>
              <a:rPr lang="en-US" dirty="0" smtClean="0"/>
              <a:t>Real-time feedback to patients and providers</a:t>
            </a:r>
          </a:p>
          <a:p>
            <a:pPr lvl="1"/>
            <a:endParaRPr lang="en-US" dirty="0"/>
          </a:p>
        </p:txBody>
      </p:sp>
      <p:sp>
        <p:nvSpPr>
          <p:cNvPr id="4" name="Slide Number Placeholder 3"/>
          <p:cNvSpPr>
            <a:spLocks noGrp="1"/>
          </p:cNvSpPr>
          <p:nvPr>
            <p:ph type="sldNum" sz="quarter" idx="10"/>
          </p:nvPr>
        </p:nvSpPr>
        <p:spPr/>
        <p:txBody>
          <a:bodyPr/>
          <a:lstStyle/>
          <a:p>
            <a:fld id="{69233210-FD1D-4643-A408-4B2BDEE02D8B}" type="slidenum">
              <a:rPr lang="en-US" smtClean="0"/>
              <a:pPr/>
              <a:t>52</a:t>
            </a:fld>
            <a:endParaRPr lang="en-US"/>
          </a:p>
        </p:txBody>
      </p:sp>
      <p:sp>
        <p:nvSpPr>
          <p:cNvPr id="5" name="Text Placeholder 4"/>
          <p:cNvSpPr>
            <a:spLocks noGrp="1"/>
          </p:cNvSpPr>
          <p:nvPr>
            <p:ph type="body" sz="quarter" idx="11"/>
          </p:nvPr>
        </p:nvSpPr>
        <p:spPr/>
        <p:txBody>
          <a:bodyPr/>
          <a:lstStyle/>
          <a:p>
            <a:r>
              <a:rPr lang="en-US" dirty="0" smtClean="0"/>
              <a:t>Another Approach for Patient Level Behavior Change?</a:t>
            </a:r>
            <a:endParaRPr lang="en-US" dirty="0"/>
          </a:p>
        </p:txBody>
      </p:sp>
      <p:pic>
        <p:nvPicPr>
          <p:cNvPr id="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95920" y="5165795"/>
            <a:ext cx="1033769" cy="120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1232" y="2756225"/>
            <a:ext cx="559435" cy="1437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11232" y="376559"/>
            <a:ext cx="718457" cy="1409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3615578"/>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approaches</a:t>
            </a:r>
            <a:endParaRPr lang="en-US" dirty="0"/>
          </a:p>
        </p:txBody>
      </p:sp>
      <p:sp>
        <p:nvSpPr>
          <p:cNvPr id="3" name="Content Placeholder 2"/>
          <p:cNvSpPr>
            <a:spLocks noGrp="1"/>
          </p:cNvSpPr>
          <p:nvPr>
            <p:ph idx="1"/>
          </p:nvPr>
        </p:nvSpPr>
        <p:spPr>
          <a:xfrm>
            <a:off x="178595" y="1015712"/>
            <a:ext cx="8786813" cy="5681554"/>
          </a:xfrm>
        </p:spPr>
        <p:txBody>
          <a:bodyPr>
            <a:normAutofit fontScale="85000" lnSpcReduction="20000"/>
          </a:bodyPr>
          <a:lstStyle/>
          <a:p>
            <a:pPr>
              <a:spcBef>
                <a:spcPts val="600"/>
              </a:spcBef>
            </a:pPr>
            <a:r>
              <a:rPr lang="en-US" sz="3600" dirty="0" smtClean="0"/>
              <a:t>Understanding hospital stressors</a:t>
            </a:r>
          </a:p>
          <a:p>
            <a:pPr lvl="1">
              <a:spcBef>
                <a:spcPts val="600"/>
              </a:spcBef>
            </a:pPr>
            <a:r>
              <a:rPr lang="en-US" sz="3600" dirty="0" smtClean="0"/>
              <a:t>Using sensors to monitor sound and light exposure</a:t>
            </a:r>
          </a:p>
          <a:p>
            <a:pPr lvl="1">
              <a:spcBef>
                <a:spcPts val="600"/>
              </a:spcBef>
            </a:pPr>
            <a:r>
              <a:rPr lang="en-US" sz="3600" dirty="0" smtClean="0"/>
              <a:t>Devices to monitor sleep </a:t>
            </a:r>
            <a:r>
              <a:rPr lang="en-US" sz="3600" dirty="0"/>
              <a:t>disruption, </a:t>
            </a:r>
            <a:r>
              <a:rPr lang="en-US" sz="3600" dirty="0" smtClean="0"/>
              <a:t>walking</a:t>
            </a:r>
          </a:p>
          <a:p>
            <a:pPr lvl="1">
              <a:spcBef>
                <a:spcPts val="600"/>
              </a:spcBef>
            </a:pPr>
            <a:r>
              <a:rPr lang="en-US" sz="3600" dirty="0" smtClean="0"/>
              <a:t>Smartphone to assess subjective stress</a:t>
            </a:r>
            <a:endParaRPr lang="en-US" sz="3600" dirty="0"/>
          </a:p>
          <a:p>
            <a:pPr>
              <a:spcBef>
                <a:spcPts val="600"/>
              </a:spcBef>
            </a:pPr>
            <a:r>
              <a:rPr lang="en-US" sz="3600" dirty="0" smtClean="0"/>
              <a:t>Improve risk prediction</a:t>
            </a:r>
          </a:p>
          <a:p>
            <a:pPr lvl="1">
              <a:spcBef>
                <a:spcPts val="600"/>
              </a:spcBef>
            </a:pPr>
            <a:r>
              <a:rPr lang="en-US" sz="3600" dirty="0" smtClean="0"/>
              <a:t>Robust electronic health records data</a:t>
            </a:r>
          </a:p>
          <a:p>
            <a:pPr lvl="1">
              <a:spcBef>
                <a:spcPts val="600"/>
              </a:spcBef>
            </a:pPr>
            <a:r>
              <a:rPr lang="en-US" sz="3600" dirty="0" smtClean="0"/>
              <a:t>Natural language processing</a:t>
            </a:r>
          </a:p>
          <a:p>
            <a:pPr lvl="1">
              <a:spcBef>
                <a:spcPts val="600"/>
              </a:spcBef>
            </a:pPr>
            <a:r>
              <a:rPr lang="en-US" sz="3600" dirty="0" smtClean="0"/>
              <a:t>Focus on modifiable mechanisms or processes</a:t>
            </a:r>
            <a:endParaRPr lang="en-US" sz="3600" dirty="0"/>
          </a:p>
          <a:p>
            <a:pPr>
              <a:spcBef>
                <a:spcPts val="600"/>
              </a:spcBef>
            </a:pPr>
            <a:r>
              <a:rPr lang="en-US" sz="3600" dirty="0" smtClean="0"/>
              <a:t>Better transitions</a:t>
            </a:r>
          </a:p>
          <a:p>
            <a:pPr lvl="1">
              <a:spcBef>
                <a:spcPts val="600"/>
              </a:spcBef>
            </a:pPr>
            <a:r>
              <a:rPr lang="en-US" sz="3600" dirty="0" smtClean="0"/>
              <a:t>Improved, user-tested decision support</a:t>
            </a:r>
          </a:p>
          <a:p>
            <a:pPr lvl="1">
              <a:spcBef>
                <a:spcPts val="600"/>
              </a:spcBef>
            </a:pPr>
            <a:r>
              <a:rPr lang="en-US" sz="3600" dirty="0" smtClean="0"/>
              <a:t>EHR tools to improve communication between providers</a:t>
            </a:r>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0057" y="84716"/>
            <a:ext cx="559435" cy="116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25044" y="8543"/>
            <a:ext cx="718457" cy="123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54130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approaches</a:t>
            </a:r>
            <a:endParaRPr lang="en-US" dirty="0"/>
          </a:p>
        </p:txBody>
      </p:sp>
      <p:sp>
        <p:nvSpPr>
          <p:cNvPr id="3" name="Content Placeholder 2"/>
          <p:cNvSpPr>
            <a:spLocks noGrp="1"/>
          </p:cNvSpPr>
          <p:nvPr>
            <p:ph idx="1"/>
          </p:nvPr>
        </p:nvSpPr>
        <p:spPr>
          <a:xfrm>
            <a:off x="178595" y="1378226"/>
            <a:ext cx="8786813" cy="5319040"/>
          </a:xfrm>
        </p:spPr>
        <p:txBody>
          <a:bodyPr>
            <a:normAutofit/>
          </a:bodyPr>
          <a:lstStyle/>
          <a:p>
            <a:pPr marL="91440">
              <a:spcBef>
                <a:spcPts val="600"/>
              </a:spcBef>
            </a:pPr>
            <a:r>
              <a:rPr lang="en-US" dirty="0" smtClean="0"/>
              <a:t>Home environment</a:t>
            </a:r>
          </a:p>
          <a:p>
            <a:pPr marL="91440" lvl="1">
              <a:spcBef>
                <a:spcPts val="600"/>
              </a:spcBef>
            </a:pPr>
            <a:r>
              <a:rPr lang="en-US" sz="3100" dirty="0" smtClean="0"/>
              <a:t>Automated hovering</a:t>
            </a:r>
            <a:endParaRPr lang="en-US" sz="3100" dirty="0"/>
          </a:p>
          <a:p>
            <a:pPr marL="91440" lvl="1">
              <a:spcBef>
                <a:spcPts val="600"/>
              </a:spcBef>
            </a:pPr>
            <a:r>
              <a:rPr lang="en-US" sz="3100" dirty="0" smtClean="0"/>
              <a:t>Physical </a:t>
            </a:r>
            <a:r>
              <a:rPr lang="en-US" sz="3100" dirty="0"/>
              <a:t>activity, medication </a:t>
            </a:r>
            <a:r>
              <a:rPr lang="en-US" sz="3100" dirty="0" smtClean="0"/>
              <a:t>adherence,   subjective </a:t>
            </a:r>
            <a:r>
              <a:rPr lang="en-US" sz="3100" dirty="0"/>
              <a:t>stress, sleep patterns, adherence with discharge instructions</a:t>
            </a:r>
          </a:p>
          <a:p>
            <a:pPr marL="91440" lvl="1">
              <a:spcBef>
                <a:spcPts val="600"/>
              </a:spcBef>
            </a:pPr>
            <a:r>
              <a:rPr lang="en-US" sz="3100" dirty="0"/>
              <a:t>Complement existing home nurse visits</a:t>
            </a:r>
          </a:p>
          <a:p>
            <a:pPr marL="91440" lvl="1">
              <a:spcBef>
                <a:spcPts val="600"/>
              </a:spcBef>
            </a:pPr>
            <a:r>
              <a:rPr lang="en-US" sz="3100" dirty="0"/>
              <a:t>Focus on clinically actionable data</a:t>
            </a:r>
          </a:p>
          <a:p>
            <a:pPr marL="91440">
              <a:spcBef>
                <a:spcPts val="600"/>
              </a:spcBef>
            </a:pPr>
            <a:r>
              <a:rPr lang="en-US" dirty="0" smtClean="0"/>
              <a:t>Improve patient access and engagement</a:t>
            </a:r>
          </a:p>
          <a:p>
            <a:pPr marL="91440" lvl="1">
              <a:spcBef>
                <a:spcPts val="600"/>
              </a:spcBef>
            </a:pPr>
            <a:r>
              <a:rPr lang="en-US" sz="3100" dirty="0"/>
              <a:t>Remotely deliver educational material</a:t>
            </a:r>
          </a:p>
          <a:p>
            <a:pPr marL="91440" lvl="1">
              <a:spcBef>
                <a:spcPts val="600"/>
              </a:spcBef>
            </a:pPr>
            <a:r>
              <a:rPr lang="en-US" sz="3100" dirty="0"/>
              <a:t>Connect patients to providers at needed moments</a:t>
            </a:r>
          </a:p>
          <a:p>
            <a:pPr marL="91440" lvl="1">
              <a:spcBef>
                <a:spcPts val="600"/>
              </a:spcBef>
            </a:pPr>
            <a:endParaRPr lang="en-US" dirty="0"/>
          </a:p>
        </p:txBody>
      </p:sp>
      <p:pic>
        <p:nvPicPr>
          <p:cNvPr id="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80263" y="1086414"/>
            <a:ext cx="1033769" cy="120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79896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Behavior Matters:</a:t>
            </a:r>
            <a:endParaRPr lang="en-US" sz="3200" dirty="0"/>
          </a:p>
        </p:txBody>
      </p:sp>
      <p:sp>
        <p:nvSpPr>
          <p:cNvPr id="3" name="Content Placeholder 2"/>
          <p:cNvSpPr>
            <a:spLocks noGrp="1"/>
          </p:cNvSpPr>
          <p:nvPr>
            <p:ph idx="1"/>
          </p:nvPr>
        </p:nvSpPr>
        <p:spPr/>
        <p:txBody>
          <a:bodyPr/>
          <a:lstStyle/>
          <a:p>
            <a:pPr marL="223180" indent="0">
              <a:buNone/>
            </a:pPr>
            <a:endParaRPr lang="en-US" b="1" i="1" dirty="0" smtClean="0"/>
          </a:p>
          <a:p>
            <a:pPr lvl="1"/>
            <a:endParaRPr lang="en-US" dirty="0" smtClean="0"/>
          </a:p>
          <a:p>
            <a:r>
              <a:rPr lang="en-US" b="0" dirty="0" smtClean="0"/>
              <a:t>We have the CMO taking all responsible out for positive affect inducing dinners</a:t>
            </a:r>
          </a:p>
          <a:p>
            <a:r>
              <a:rPr lang="en-US" b="0" dirty="0" smtClean="0"/>
              <a:t>We have 180 house staff randomized to 2 different team care approaches they created</a:t>
            </a:r>
          </a:p>
          <a:p>
            <a:r>
              <a:rPr lang="en-US" b="0" dirty="0" smtClean="0"/>
              <a:t>We have RFID bracelets about to be placed on all ED admitted patients (through 30 day readmission)</a:t>
            </a:r>
          </a:p>
          <a:p>
            <a:r>
              <a:rPr lang="en-US" b="0" dirty="0" smtClean="0"/>
              <a:t>We will fail, but we will persist until we can help improve the behavior of the scientists, patients, providers and system</a:t>
            </a:r>
          </a:p>
          <a:p>
            <a:endParaRPr lang="en-US" dirty="0" smtClean="0"/>
          </a:p>
          <a:p>
            <a:pPr lvl="1"/>
            <a:endParaRPr lang="en-US" dirty="0"/>
          </a:p>
        </p:txBody>
      </p:sp>
      <p:sp>
        <p:nvSpPr>
          <p:cNvPr id="4" name="Slide Number Placeholder 3"/>
          <p:cNvSpPr>
            <a:spLocks noGrp="1"/>
          </p:cNvSpPr>
          <p:nvPr>
            <p:ph type="sldNum" sz="quarter" idx="10"/>
          </p:nvPr>
        </p:nvSpPr>
        <p:spPr/>
        <p:txBody>
          <a:bodyPr/>
          <a:lstStyle/>
          <a:p>
            <a:fld id="{69233210-FD1D-4643-A408-4B2BDEE02D8B}" type="slidenum">
              <a:rPr lang="en-US" smtClean="0"/>
              <a:pPr/>
              <a:t>55</a:t>
            </a:fld>
            <a:endParaRPr lang="en-US"/>
          </a:p>
        </p:txBody>
      </p:sp>
      <p:sp>
        <p:nvSpPr>
          <p:cNvPr id="5" name="Text Placeholder 4"/>
          <p:cNvSpPr>
            <a:spLocks noGrp="1"/>
          </p:cNvSpPr>
          <p:nvPr>
            <p:ph type="body" sz="quarter" idx="11"/>
          </p:nvPr>
        </p:nvSpPr>
        <p:spPr/>
        <p:txBody>
          <a:bodyPr/>
          <a:lstStyle/>
          <a:p>
            <a:r>
              <a:rPr lang="en-US" sz="2800" dirty="0"/>
              <a:t>Can We Integrate Novel Paradigms into our Science?</a:t>
            </a:r>
            <a:endParaRPr lang="en-US" dirty="0"/>
          </a:p>
        </p:txBody>
      </p:sp>
    </p:spTree>
    <p:extLst>
      <p:ext uri="{BB962C8B-B14F-4D97-AF65-F5344CB8AC3E}">
        <p14:creationId xmlns:p14="http://schemas.microsoft.com/office/powerpoint/2010/main" val="295501532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ounded Rectangle 17"/>
          <p:cNvSpPr/>
          <p:nvPr/>
        </p:nvSpPr>
        <p:spPr>
          <a:xfrm>
            <a:off x="143186" y="1276972"/>
            <a:ext cx="4480560" cy="457200"/>
          </a:xfrm>
          <a:prstGeom prst="roundRect">
            <a:avLst/>
          </a:prstGeom>
          <a:solidFill>
            <a:srgbClr val="6699FF"/>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a:r>
              <a:rPr lang="en-US" sz="900" b="1" dirty="0" smtClean="0">
                <a:solidFill>
                  <a:prstClr val="black"/>
                </a:solidFill>
                <a:latin typeface="Franklin Gothic Book" panose="020B0503020102020204" pitchFamily="34" charset="0"/>
                <a:cs typeface="Arial" panose="020B0604020202020204" pitchFamily="34" charset="0"/>
              </a:rPr>
              <a:t>CBCH Director of Operations: </a:t>
            </a:r>
            <a:r>
              <a:rPr lang="en-US" sz="900" dirty="0" smtClean="0">
                <a:solidFill>
                  <a:prstClr val="black"/>
                </a:solidFill>
                <a:latin typeface="Franklin Gothic Book" panose="020B0503020102020204" pitchFamily="34" charset="0"/>
                <a:cs typeface="Arial" panose="020B0604020202020204" pitchFamily="34" charset="0"/>
              </a:rPr>
              <a:t>Joan Duer-Hefele</a:t>
            </a:r>
          </a:p>
          <a:p>
            <a:pPr algn="ctr" defTabSz="914400"/>
            <a:r>
              <a:rPr lang="en-US" sz="900" dirty="0" smtClean="0">
                <a:solidFill>
                  <a:prstClr val="black"/>
                </a:solidFill>
                <a:latin typeface="Franklin Gothic Book" panose="020B0503020102020204" pitchFamily="34" charset="0"/>
                <a:cs typeface="Arial" panose="020B0604020202020204" pitchFamily="34" charset="0"/>
              </a:rPr>
              <a:t>Officer</a:t>
            </a:r>
          </a:p>
          <a:p>
            <a:pPr algn="ctr" defTabSz="914400"/>
            <a:r>
              <a:rPr lang="en-US" sz="900" i="1" dirty="0" smtClean="0">
                <a:solidFill>
                  <a:prstClr val="black"/>
                </a:solidFill>
                <a:latin typeface="Franklin Gothic Book" panose="020B0503020102020204" pitchFamily="34" charset="0"/>
                <a:cs typeface="Arial" panose="020B0604020202020204" pitchFamily="34" charset="0"/>
              </a:rPr>
              <a:t>Nurse Manager</a:t>
            </a:r>
          </a:p>
        </p:txBody>
      </p:sp>
      <p:sp>
        <p:nvSpPr>
          <p:cNvPr id="44" name="Rounded Rectangle 43"/>
          <p:cNvSpPr/>
          <p:nvPr/>
        </p:nvSpPr>
        <p:spPr>
          <a:xfrm>
            <a:off x="4852346" y="1276972"/>
            <a:ext cx="4206240" cy="457200"/>
          </a:xfrm>
          <a:prstGeom prst="roundRect">
            <a:avLst/>
          </a:prstGeom>
          <a:solidFill>
            <a:srgbClr val="6699FF"/>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a:r>
              <a:rPr lang="en-US" sz="900" b="1" dirty="0" smtClean="0">
                <a:solidFill>
                  <a:prstClr val="black"/>
                </a:solidFill>
                <a:latin typeface="Franklin Gothic Book" panose="020B0503020102020204" pitchFamily="34" charset="0"/>
                <a:cs typeface="Arial" panose="020B0604020202020204" pitchFamily="34" charset="0"/>
              </a:rPr>
              <a:t>CBCH Director of Administration &amp; Production: </a:t>
            </a:r>
            <a:r>
              <a:rPr lang="en-US" sz="900" dirty="0" smtClean="0">
                <a:solidFill>
                  <a:prstClr val="black"/>
                </a:solidFill>
                <a:latin typeface="Franklin Gothic Book" panose="020B0503020102020204" pitchFamily="34" charset="0"/>
                <a:cs typeface="Arial" panose="020B0604020202020204" pitchFamily="34" charset="0"/>
              </a:rPr>
              <a:t>Gabrielle Osorio</a:t>
            </a:r>
          </a:p>
          <a:p>
            <a:pPr algn="ctr" defTabSz="914400"/>
            <a:r>
              <a:rPr lang="en-US" sz="900" dirty="0" smtClean="0">
                <a:solidFill>
                  <a:prstClr val="black"/>
                </a:solidFill>
                <a:latin typeface="Franklin Gothic Book" panose="020B0503020102020204" pitchFamily="34" charset="0"/>
                <a:cs typeface="Arial" panose="020B0604020202020204" pitchFamily="34" charset="0"/>
              </a:rPr>
              <a:t>Officer 105</a:t>
            </a:r>
          </a:p>
          <a:p>
            <a:pPr algn="ctr" defTabSz="914400"/>
            <a:r>
              <a:rPr lang="en-US" sz="900" i="1" dirty="0" smtClean="0">
                <a:solidFill>
                  <a:prstClr val="black"/>
                </a:solidFill>
                <a:latin typeface="Franklin Gothic Book" panose="020B0503020102020204" pitchFamily="34" charset="0"/>
                <a:cs typeface="Arial" panose="020B0604020202020204" pitchFamily="34" charset="0"/>
              </a:rPr>
              <a:t>Program Administrator</a:t>
            </a:r>
          </a:p>
        </p:txBody>
      </p:sp>
      <p:sp>
        <p:nvSpPr>
          <p:cNvPr id="17" name="Rounded Rectangle 16"/>
          <p:cNvSpPr/>
          <p:nvPr/>
        </p:nvSpPr>
        <p:spPr>
          <a:xfrm>
            <a:off x="3560843" y="461338"/>
            <a:ext cx="1005840" cy="274320"/>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400"/>
            <a:r>
              <a:rPr lang="en-US" sz="650" b="1" dirty="0" smtClean="0">
                <a:solidFill>
                  <a:prstClr val="black"/>
                </a:solidFill>
                <a:latin typeface="Franklin Gothic Book" panose="020B0503020102020204" pitchFamily="34" charset="0"/>
                <a:cs typeface="Arial" panose="020B0604020202020204" pitchFamily="34" charset="0"/>
              </a:rPr>
              <a:t>J Schwartz, PhD</a:t>
            </a:r>
          </a:p>
          <a:p>
            <a:pPr algn="ctr" defTabSz="914400"/>
            <a:r>
              <a:rPr lang="en-US" sz="650" i="1" dirty="0" smtClean="0">
                <a:solidFill>
                  <a:prstClr val="black"/>
                </a:solidFill>
                <a:latin typeface="Franklin Gothic Book" panose="020B0503020102020204" pitchFamily="34" charset="0"/>
                <a:cs typeface="Arial" panose="020B0604020202020204" pitchFamily="34" charset="0"/>
              </a:rPr>
              <a:t>Visiting Lecturer</a:t>
            </a:r>
            <a:endParaRPr lang="en-US" sz="650" i="1" dirty="0">
              <a:solidFill>
                <a:prstClr val="black"/>
              </a:solidFill>
              <a:latin typeface="Franklin Gothic Book" panose="020B0503020102020204" pitchFamily="34" charset="0"/>
              <a:cs typeface="Arial" panose="020B0604020202020204" pitchFamily="34" charset="0"/>
            </a:endParaRPr>
          </a:p>
        </p:txBody>
      </p:sp>
      <p:sp>
        <p:nvSpPr>
          <p:cNvPr id="23" name="Rounded Rectangle 22"/>
          <p:cNvSpPr/>
          <p:nvPr/>
        </p:nvSpPr>
        <p:spPr>
          <a:xfrm>
            <a:off x="1338066" y="469488"/>
            <a:ext cx="1005840" cy="274320"/>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400"/>
            <a:r>
              <a:rPr lang="en-US" sz="650" b="1" dirty="0" smtClean="0">
                <a:solidFill>
                  <a:prstClr val="black"/>
                </a:solidFill>
                <a:latin typeface="Franklin Gothic Book" panose="020B0503020102020204" pitchFamily="34" charset="0"/>
                <a:cs typeface="Arial" panose="020B0604020202020204" pitchFamily="34" charset="0"/>
              </a:rPr>
              <a:t>D Edmondson, PhD</a:t>
            </a:r>
          </a:p>
          <a:p>
            <a:pPr algn="ctr" defTabSz="914400"/>
            <a:r>
              <a:rPr lang="en-US" sz="650" i="1" dirty="0" err="1" smtClean="0">
                <a:solidFill>
                  <a:prstClr val="black"/>
                </a:solidFill>
                <a:latin typeface="Franklin Gothic Book" panose="020B0503020102020204" pitchFamily="34" charset="0"/>
                <a:cs typeface="Arial" panose="020B0604020202020204" pitchFamily="34" charset="0"/>
              </a:rPr>
              <a:t>Asst</a:t>
            </a:r>
            <a:r>
              <a:rPr lang="en-US" sz="650" i="1" dirty="0" smtClean="0">
                <a:solidFill>
                  <a:prstClr val="black"/>
                </a:solidFill>
                <a:latin typeface="Franklin Gothic Book" panose="020B0503020102020204" pitchFamily="34" charset="0"/>
                <a:cs typeface="Arial" panose="020B0604020202020204" pitchFamily="34" charset="0"/>
              </a:rPr>
              <a:t> Prof</a:t>
            </a:r>
            <a:endParaRPr lang="en-US" sz="650" i="1" dirty="0">
              <a:solidFill>
                <a:prstClr val="black"/>
              </a:solidFill>
              <a:latin typeface="Franklin Gothic Book" panose="020B0503020102020204" pitchFamily="34" charset="0"/>
              <a:cs typeface="Arial" panose="020B0604020202020204" pitchFamily="34" charset="0"/>
            </a:endParaRPr>
          </a:p>
        </p:txBody>
      </p:sp>
      <p:sp>
        <p:nvSpPr>
          <p:cNvPr id="24" name="Rounded Rectangle 23"/>
          <p:cNvSpPr/>
          <p:nvPr/>
        </p:nvSpPr>
        <p:spPr>
          <a:xfrm>
            <a:off x="2454743" y="461338"/>
            <a:ext cx="1005840" cy="274320"/>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400"/>
            <a:r>
              <a:rPr lang="en-US" sz="650" b="1" dirty="0" smtClean="0">
                <a:solidFill>
                  <a:prstClr val="black"/>
                </a:solidFill>
                <a:latin typeface="Franklin Gothic Book" panose="020B0503020102020204" pitchFamily="34" charset="0"/>
                <a:cs typeface="Arial" panose="020B0604020202020204" pitchFamily="34" charset="0"/>
              </a:rPr>
              <a:t>I Kronish, MD</a:t>
            </a:r>
          </a:p>
          <a:p>
            <a:pPr algn="ctr" defTabSz="914400"/>
            <a:r>
              <a:rPr lang="en-US" sz="650" i="1" dirty="0" err="1" smtClean="0">
                <a:solidFill>
                  <a:prstClr val="black"/>
                </a:solidFill>
                <a:latin typeface="Franklin Gothic Book" panose="020B0503020102020204" pitchFamily="34" charset="0"/>
                <a:cs typeface="Arial" panose="020B0604020202020204" pitchFamily="34" charset="0"/>
              </a:rPr>
              <a:t>Asst</a:t>
            </a:r>
            <a:r>
              <a:rPr lang="en-US" sz="650" i="1" dirty="0" smtClean="0">
                <a:solidFill>
                  <a:prstClr val="black"/>
                </a:solidFill>
                <a:latin typeface="Franklin Gothic Book" panose="020B0503020102020204" pitchFamily="34" charset="0"/>
                <a:cs typeface="Arial" panose="020B0604020202020204" pitchFamily="34" charset="0"/>
              </a:rPr>
              <a:t> Prof</a:t>
            </a:r>
            <a:endParaRPr lang="en-US" sz="650" i="1" dirty="0">
              <a:solidFill>
                <a:prstClr val="black"/>
              </a:solidFill>
              <a:latin typeface="Franklin Gothic Book" panose="020B0503020102020204" pitchFamily="34" charset="0"/>
              <a:cs typeface="Arial" panose="020B0604020202020204" pitchFamily="34" charset="0"/>
            </a:endParaRPr>
          </a:p>
        </p:txBody>
      </p:sp>
      <p:sp>
        <p:nvSpPr>
          <p:cNvPr id="25" name="Rounded Rectangle 24"/>
          <p:cNvSpPr/>
          <p:nvPr/>
        </p:nvSpPr>
        <p:spPr>
          <a:xfrm>
            <a:off x="8007619" y="461338"/>
            <a:ext cx="1005840" cy="274320"/>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400"/>
            <a:r>
              <a:rPr lang="en-US" sz="650" b="1" dirty="0" smtClean="0">
                <a:solidFill>
                  <a:prstClr val="black"/>
                </a:solidFill>
                <a:latin typeface="Franklin Gothic Book" panose="020B0503020102020204" pitchFamily="34" charset="0"/>
                <a:cs typeface="Arial" panose="020B0604020202020204" pitchFamily="34" charset="0"/>
              </a:rPr>
              <a:t>J Sumner, PhD</a:t>
            </a:r>
          </a:p>
          <a:p>
            <a:pPr algn="ctr" defTabSz="914400"/>
            <a:r>
              <a:rPr lang="en-US" sz="650" i="1" dirty="0" smtClean="0">
                <a:solidFill>
                  <a:prstClr val="black"/>
                </a:solidFill>
                <a:latin typeface="Franklin Gothic Book" panose="020B0503020102020204" pitchFamily="34" charset="0"/>
                <a:cs typeface="Arial" panose="020B0604020202020204" pitchFamily="34" charset="0"/>
              </a:rPr>
              <a:t>Instructor</a:t>
            </a:r>
            <a:endParaRPr lang="en-US" sz="650" i="1" dirty="0">
              <a:solidFill>
                <a:prstClr val="black"/>
              </a:solidFill>
              <a:latin typeface="Franklin Gothic Book" panose="020B0503020102020204" pitchFamily="34" charset="0"/>
              <a:cs typeface="Arial" panose="020B0604020202020204" pitchFamily="34" charset="0"/>
            </a:endParaRPr>
          </a:p>
        </p:txBody>
      </p:sp>
      <p:sp>
        <p:nvSpPr>
          <p:cNvPr id="26" name="Rounded Rectangle 25"/>
          <p:cNvSpPr/>
          <p:nvPr/>
        </p:nvSpPr>
        <p:spPr>
          <a:xfrm>
            <a:off x="6911872" y="469488"/>
            <a:ext cx="1005840" cy="274320"/>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400"/>
            <a:r>
              <a:rPr lang="en-US" sz="650" b="1" dirty="0" smtClean="0">
                <a:solidFill>
                  <a:prstClr val="black"/>
                </a:solidFill>
                <a:latin typeface="Franklin Gothic Book" panose="020B0503020102020204" pitchFamily="34" charset="0"/>
                <a:cs typeface="Arial" panose="020B0604020202020204" pitchFamily="34" charset="0"/>
              </a:rPr>
              <a:t>D Shimbo, MD</a:t>
            </a:r>
          </a:p>
          <a:p>
            <a:pPr algn="ctr" defTabSz="914400"/>
            <a:r>
              <a:rPr lang="en-US" sz="650" i="1" dirty="0" err="1" smtClean="0">
                <a:solidFill>
                  <a:prstClr val="black"/>
                </a:solidFill>
                <a:latin typeface="Franklin Gothic Book" panose="020B0503020102020204" pitchFamily="34" charset="0"/>
                <a:cs typeface="Arial" panose="020B0604020202020204" pitchFamily="34" charset="0"/>
              </a:rPr>
              <a:t>Assoc</a:t>
            </a:r>
            <a:r>
              <a:rPr lang="en-US" sz="650" i="1" dirty="0" smtClean="0">
                <a:solidFill>
                  <a:prstClr val="black"/>
                </a:solidFill>
                <a:latin typeface="Franklin Gothic Book" panose="020B0503020102020204" pitchFamily="34" charset="0"/>
                <a:cs typeface="Arial" panose="020B0604020202020204" pitchFamily="34" charset="0"/>
              </a:rPr>
              <a:t> Prof</a:t>
            </a:r>
            <a:endParaRPr lang="en-US" sz="650" i="1" dirty="0">
              <a:solidFill>
                <a:prstClr val="black"/>
              </a:solidFill>
              <a:latin typeface="Franklin Gothic Book" panose="020B0503020102020204" pitchFamily="34" charset="0"/>
              <a:cs typeface="Arial" panose="020B0604020202020204" pitchFamily="34" charset="0"/>
            </a:endParaRPr>
          </a:p>
        </p:txBody>
      </p:sp>
      <p:sp>
        <p:nvSpPr>
          <p:cNvPr id="27" name="Rounded Rectangle 26"/>
          <p:cNvSpPr/>
          <p:nvPr/>
        </p:nvSpPr>
        <p:spPr>
          <a:xfrm>
            <a:off x="5781986" y="469488"/>
            <a:ext cx="1005840" cy="274320"/>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400"/>
            <a:r>
              <a:rPr lang="en-US" sz="650" b="1" dirty="0" smtClean="0">
                <a:solidFill>
                  <a:prstClr val="black"/>
                </a:solidFill>
                <a:latin typeface="Franklin Gothic Book" panose="020B0503020102020204" pitchFamily="34" charset="0"/>
                <a:cs typeface="Arial" panose="020B0604020202020204" pitchFamily="34" charset="0"/>
              </a:rPr>
              <a:t>K Diaz, PhD</a:t>
            </a:r>
          </a:p>
          <a:p>
            <a:pPr algn="ctr" defTabSz="914400"/>
            <a:r>
              <a:rPr lang="en-US" sz="650" i="1" dirty="0" err="1" smtClean="0">
                <a:solidFill>
                  <a:prstClr val="black"/>
                </a:solidFill>
                <a:latin typeface="Franklin Gothic Book" panose="020B0503020102020204" pitchFamily="34" charset="0"/>
                <a:cs typeface="Arial" panose="020B0604020202020204" pitchFamily="34" charset="0"/>
              </a:rPr>
              <a:t>Assoc</a:t>
            </a:r>
            <a:r>
              <a:rPr lang="en-US" sz="650" i="1" dirty="0" smtClean="0">
                <a:solidFill>
                  <a:prstClr val="black"/>
                </a:solidFill>
                <a:latin typeface="Franklin Gothic Book" panose="020B0503020102020204" pitchFamily="34" charset="0"/>
                <a:cs typeface="Arial" panose="020B0604020202020204" pitchFamily="34" charset="0"/>
              </a:rPr>
              <a:t> </a:t>
            </a:r>
            <a:r>
              <a:rPr lang="en-US" sz="650" i="1" dirty="0" err="1" smtClean="0">
                <a:solidFill>
                  <a:prstClr val="black"/>
                </a:solidFill>
                <a:latin typeface="Franklin Gothic Book" panose="020B0503020102020204" pitchFamily="34" charset="0"/>
                <a:cs typeface="Arial" panose="020B0604020202020204" pitchFamily="34" charset="0"/>
              </a:rPr>
              <a:t>Rsch</a:t>
            </a:r>
            <a:r>
              <a:rPr lang="en-US" sz="650" i="1" dirty="0" smtClean="0">
                <a:solidFill>
                  <a:prstClr val="black"/>
                </a:solidFill>
                <a:latin typeface="Franklin Gothic Book" panose="020B0503020102020204" pitchFamily="34" charset="0"/>
                <a:cs typeface="Arial" panose="020B0604020202020204" pitchFamily="34" charset="0"/>
              </a:rPr>
              <a:t> </a:t>
            </a:r>
            <a:r>
              <a:rPr lang="en-US" sz="650" i="1" dirty="0" err="1" smtClean="0">
                <a:solidFill>
                  <a:prstClr val="black"/>
                </a:solidFill>
                <a:latin typeface="Franklin Gothic Book" panose="020B0503020102020204" pitchFamily="34" charset="0"/>
                <a:cs typeface="Arial" panose="020B0604020202020204" pitchFamily="34" charset="0"/>
              </a:rPr>
              <a:t>Sci</a:t>
            </a:r>
            <a:endParaRPr lang="en-US" sz="650" i="1" dirty="0">
              <a:solidFill>
                <a:prstClr val="black"/>
              </a:solidFill>
              <a:latin typeface="Franklin Gothic Book" panose="020B0503020102020204" pitchFamily="34" charset="0"/>
              <a:cs typeface="Arial" panose="020B0604020202020204" pitchFamily="34" charset="0"/>
            </a:endParaRPr>
          </a:p>
        </p:txBody>
      </p:sp>
      <p:sp>
        <p:nvSpPr>
          <p:cNvPr id="32" name="Rounded Rectangle 31"/>
          <p:cNvSpPr/>
          <p:nvPr/>
        </p:nvSpPr>
        <p:spPr>
          <a:xfrm>
            <a:off x="4671625" y="469488"/>
            <a:ext cx="1005840" cy="274320"/>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400"/>
            <a:r>
              <a:rPr lang="en-US" sz="650" b="1" dirty="0" smtClean="0">
                <a:solidFill>
                  <a:prstClr val="black"/>
                </a:solidFill>
                <a:latin typeface="Franklin Gothic Book" panose="020B0503020102020204" pitchFamily="34" charset="0"/>
                <a:cs typeface="Arial" panose="020B0604020202020204" pitchFamily="34" charset="0"/>
              </a:rPr>
              <a:t>N Moise, MD</a:t>
            </a:r>
          </a:p>
          <a:p>
            <a:pPr algn="ctr" defTabSz="914400"/>
            <a:r>
              <a:rPr lang="en-US" sz="650" i="1" dirty="0" err="1" smtClean="0">
                <a:solidFill>
                  <a:prstClr val="black"/>
                </a:solidFill>
                <a:latin typeface="Franklin Gothic Book" panose="020B0503020102020204" pitchFamily="34" charset="0"/>
                <a:cs typeface="Arial" panose="020B0604020202020204" pitchFamily="34" charset="0"/>
              </a:rPr>
              <a:t>Asst</a:t>
            </a:r>
            <a:r>
              <a:rPr lang="en-US" sz="650" i="1" dirty="0" smtClean="0">
                <a:solidFill>
                  <a:prstClr val="black"/>
                </a:solidFill>
                <a:latin typeface="Franklin Gothic Book" panose="020B0503020102020204" pitchFamily="34" charset="0"/>
                <a:cs typeface="Arial" panose="020B0604020202020204" pitchFamily="34" charset="0"/>
              </a:rPr>
              <a:t> Prof</a:t>
            </a:r>
            <a:endParaRPr lang="en-US" sz="650" i="1" dirty="0">
              <a:solidFill>
                <a:prstClr val="black"/>
              </a:solidFill>
              <a:latin typeface="Franklin Gothic Book" panose="020B0503020102020204" pitchFamily="34" charset="0"/>
              <a:cs typeface="Arial" panose="020B0604020202020204" pitchFamily="34" charset="0"/>
            </a:endParaRPr>
          </a:p>
        </p:txBody>
      </p:sp>
      <p:cxnSp>
        <p:nvCxnSpPr>
          <p:cNvPr id="5" name="Straight Arrow Connector 4"/>
          <p:cNvCxnSpPr>
            <a:stCxn id="18" idx="3"/>
            <a:endCxn id="44" idx="1"/>
          </p:cNvCxnSpPr>
          <p:nvPr/>
        </p:nvCxnSpPr>
        <p:spPr>
          <a:xfrm>
            <a:off x="4623746" y="1505572"/>
            <a:ext cx="228600" cy="0"/>
          </a:xfrm>
          <a:prstGeom prst="straightConnector1">
            <a:avLst/>
          </a:prstGeom>
          <a:ln>
            <a:noFill/>
            <a:headEnd type="arrow"/>
            <a:tailEnd type="arrow"/>
          </a:ln>
        </p:spPr>
        <p:style>
          <a:lnRef idx="2">
            <a:schemeClr val="accent4">
              <a:shade val="50000"/>
            </a:schemeClr>
          </a:lnRef>
          <a:fillRef idx="1">
            <a:schemeClr val="accent4"/>
          </a:fillRef>
          <a:effectRef idx="0">
            <a:schemeClr val="accent4"/>
          </a:effectRef>
          <a:fontRef idx="minor">
            <a:schemeClr val="lt1"/>
          </a:fontRef>
        </p:style>
      </p:cxnSp>
      <p:sp>
        <p:nvSpPr>
          <p:cNvPr id="33" name="Rounded Rectangle 32"/>
          <p:cNvSpPr/>
          <p:nvPr/>
        </p:nvSpPr>
        <p:spPr>
          <a:xfrm>
            <a:off x="156626" y="1776704"/>
            <a:ext cx="2377440" cy="640080"/>
          </a:xfrm>
          <a:prstGeom prst="roundRect">
            <a:avLst/>
          </a:prstGeom>
          <a:solidFill>
            <a:schemeClr val="bg1">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r>
              <a:rPr lang="en-US" sz="800" dirty="0" smtClean="0">
                <a:solidFill>
                  <a:prstClr val="black">
                    <a:lumMod val="95000"/>
                    <a:lumOff val="5000"/>
                  </a:prstClr>
                </a:solidFill>
                <a:latin typeface="Franklin Gothic Book" panose="020B0503020102020204" pitchFamily="34" charset="0"/>
                <a:cs typeface="Arial" panose="020B0604020202020204" pitchFamily="34" charset="0"/>
              </a:rPr>
              <a:t>RESEARCH EXECUTION CORE</a:t>
            </a:r>
          </a:p>
          <a:p>
            <a:pPr algn="ctr" defTabSz="914400"/>
            <a:r>
              <a:rPr lang="en-US" sz="800" i="1" dirty="0">
                <a:solidFill>
                  <a:prstClr val="black">
                    <a:lumMod val="95000"/>
                    <a:lumOff val="5000"/>
                  </a:prstClr>
                </a:solidFill>
                <a:latin typeface="Franklin Gothic Book" panose="020B0503020102020204" pitchFamily="34" charset="0"/>
                <a:cs typeface="Arial" panose="020B0604020202020204" pitchFamily="34" charset="0"/>
              </a:rPr>
              <a:t>Responsible for: Research resource allocation, coordinator management and performance, devices, ABP, </a:t>
            </a:r>
            <a:r>
              <a:rPr lang="en-US" sz="800" i="1" dirty="0" smtClean="0">
                <a:solidFill>
                  <a:prstClr val="black">
                    <a:lumMod val="95000"/>
                    <a:lumOff val="5000"/>
                  </a:prstClr>
                </a:solidFill>
                <a:latin typeface="Franklin Gothic Book" panose="020B0503020102020204" pitchFamily="34" charset="0"/>
                <a:cs typeface="Arial" panose="020B0604020202020204" pitchFamily="34" charset="0"/>
              </a:rPr>
              <a:t>lab</a:t>
            </a:r>
            <a:endParaRPr lang="en-US" sz="800" i="1" dirty="0">
              <a:solidFill>
                <a:prstClr val="black">
                  <a:lumMod val="95000"/>
                  <a:lumOff val="5000"/>
                </a:prstClr>
              </a:solidFill>
              <a:latin typeface="Franklin Gothic Book" panose="020B0503020102020204" pitchFamily="34" charset="0"/>
              <a:cs typeface="Arial" panose="020B0604020202020204" pitchFamily="34" charset="0"/>
            </a:endParaRPr>
          </a:p>
        </p:txBody>
      </p:sp>
      <p:sp>
        <p:nvSpPr>
          <p:cNvPr id="34" name="Rounded Rectangle 33"/>
          <p:cNvSpPr/>
          <p:nvPr/>
        </p:nvSpPr>
        <p:spPr>
          <a:xfrm>
            <a:off x="2602852" y="1776704"/>
            <a:ext cx="2057400" cy="640080"/>
          </a:xfrm>
          <a:prstGeom prst="roundRect">
            <a:avLst/>
          </a:prstGeom>
          <a:solidFill>
            <a:schemeClr val="bg1">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r>
              <a:rPr lang="en-US" sz="800" dirty="0" smtClean="0">
                <a:solidFill>
                  <a:prstClr val="black">
                    <a:lumMod val="95000"/>
                    <a:lumOff val="5000"/>
                  </a:prstClr>
                </a:solidFill>
                <a:latin typeface="Franklin Gothic Book" panose="020B0503020102020204" pitchFamily="34" charset="0"/>
                <a:cs typeface="Arial" panose="020B0604020202020204" pitchFamily="34" charset="0"/>
              </a:rPr>
              <a:t>DATA CORE</a:t>
            </a:r>
          </a:p>
          <a:p>
            <a:pPr algn="ctr" defTabSz="914400"/>
            <a:r>
              <a:rPr lang="en-US" sz="800" i="1" dirty="0" smtClean="0">
                <a:solidFill>
                  <a:prstClr val="black">
                    <a:lumMod val="95000"/>
                    <a:lumOff val="5000"/>
                  </a:prstClr>
                </a:solidFill>
                <a:latin typeface="Franklin Gothic Book" panose="020B0503020102020204" pitchFamily="34" charset="0"/>
                <a:cs typeface="Arial" panose="020B0604020202020204" pitchFamily="34" charset="0"/>
              </a:rPr>
              <a:t>Responsible for: data management and analytics</a:t>
            </a:r>
          </a:p>
        </p:txBody>
      </p:sp>
      <p:sp>
        <p:nvSpPr>
          <p:cNvPr id="35" name="Rounded Rectangle 34"/>
          <p:cNvSpPr/>
          <p:nvPr/>
        </p:nvSpPr>
        <p:spPr>
          <a:xfrm>
            <a:off x="4872193" y="1776704"/>
            <a:ext cx="2057400" cy="640080"/>
          </a:xfrm>
          <a:prstGeom prst="roundRect">
            <a:avLst/>
          </a:prstGeom>
          <a:solidFill>
            <a:schemeClr val="bg1">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r>
              <a:rPr lang="en-US" sz="800" dirty="0" smtClean="0">
                <a:solidFill>
                  <a:prstClr val="black">
                    <a:lumMod val="95000"/>
                    <a:lumOff val="5000"/>
                  </a:prstClr>
                </a:solidFill>
                <a:latin typeface="Franklin Gothic Book" panose="020B0503020102020204" pitchFamily="34" charset="0"/>
                <a:cs typeface="Arial" panose="020B0604020202020204" pitchFamily="34" charset="0"/>
              </a:rPr>
              <a:t>ADMINISTRATIVE CORE</a:t>
            </a:r>
          </a:p>
          <a:p>
            <a:pPr algn="ctr" defTabSz="914400"/>
            <a:r>
              <a:rPr lang="en-US" sz="800" i="1" dirty="0" smtClean="0">
                <a:solidFill>
                  <a:prstClr val="black">
                    <a:lumMod val="95000"/>
                    <a:lumOff val="5000"/>
                  </a:prstClr>
                </a:solidFill>
                <a:latin typeface="Franklin Gothic Book" panose="020B0503020102020204" pitchFamily="34" charset="0"/>
                <a:cs typeface="Arial" panose="020B0604020202020204" pitchFamily="34" charset="0"/>
              </a:rPr>
              <a:t>Responsible for: administrative management and performance, finance, HR, grant/regulatory oversight</a:t>
            </a:r>
            <a:endParaRPr lang="en-US" sz="800" i="1" dirty="0">
              <a:solidFill>
                <a:prstClr val="black">
                  <a:lumMod val="95000"/>
                  <a:lumOff val="5000"/>
                </a:prstClr>
              </a:solidFill>
              <a:latin typeface="Franklin Gothic Book" panose="020B0503020102020204" pitchFamily="34" charset="0"/>
              <a:cs typeface="Arial" panose="020B0604020202020204" pitchFamily="34" charset="0"/>
            </a:endParaRPr>
          </a:p>
        </p:txBody>
      </p:sp>
      <p:sp>
        <p:nvSpPr>
          <p:cNvPr id="36" name="Rounded Rectangle 35"/>
          <p:cNvSpPr/>
          <p:nvPr/>
        </p:nvSpPr>
        <p:spPr>
          <a:xfrm>
            <a:off x="6991972" y="1776704"/>
            <a:ext cx="2057400" cy="640080"/>
          </a:xfrm>
          <a:prstGeom prst="roundRect">
            <a:avLst/>
          </a:prstGeom>
          <a:solidFill>
            <a:schemeClr val="bg1">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r>
              <a:rPr lang="en-US" sz="800" dirty="0" smtClean="0">
                <a:solidFill>
                  <a:prstClr val="black">
                    <a:lumMod val="95000"/>
                    <a:lumOff val="5000"/>
                  </a:prstClr>
                </a:solidFill>
                <a:latin typeface="Franklin Gothic Book" panose="020B0503020102020204" pitchFamily="34" charset="0"/>
                <a:cs typeface="Arial" pitchFamily="34" charset="0"/>
              </a:rPr>
              <a:t>RESEARCH PRODUCTION CORE</a:t>
            </a:r>
          </a:p>
          <a:p>
            <a:pPr algn="ctr" defTabSz="914400"/>
            <a:r>
              <a:rPr lang="en-US" sz="800" i="1" dirty="0" smtClean="0">
                <a:solidFill>
                  <a:prstClr val="black">
                    <a:lumMod val="95000"/>
                    <a:lumOff val="5000"/>
                  </a:prstClr>
                </a:solidFill>
                <a:latin typeface="Franklin Gothic Book" panose="020B0503020102020204" pitchFamily="34" charset="0"/>
                <a:cs typeface="Arial" pitchFamily="34" charset="0"/>
              </a:rPr>
              <a:t>Responsible for: Literature reviews, manuscript/grant preparation, productivity metrics, and library services</a:t>
            </a:r>
            <a:endParaRPr lang="en-US" sz="800" i="1" dirty="0">
              <a:solidFill>
                <a:prstClr val="black">
                  <a:lumMod val="95000"/>
                  <a:lumOff val="5000"/>
                </a:prstClr>
              </a:solidFill>
              <a:latin typeface="Franklin Gothic Book" panose="020B0503020102020204" pitchFamily="34" charset="0"/>
              <a:cs typeface="Arial" pitchFamily="34" charset="0"/>
            </a:endParaRPr>
          </a:p>
        </p:txBody>
      </p:sp>
      <p:sp>
        <p:nvSpPr>
          <p:cNvPr id="37" name="Rounded Rectangle 36"/>
          <p:cNvSpPr/>
          <p:nvPr/>
        </p:nvSpPr>
        <p:spPr>
          <a:xfrm>
            <a:off x="138713" y="2462504"/>
            <a:ext cx="1188720" cy="365760"/>
          </a:xfrm>
          <a:prstGeom prst="roundRect">
            <a:avLst/>
          </a:prstGeom>
          <a:solidFill>
            <a:srgbClr val="0099F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800" b="1" dirty="0" smtClean="0">
                <a:solidFill>
                  <a:prstClr val="black"/>
                </a:solidFill>
                <a:latin typeface="Franklin Gothic Book" panose="020B0503020102020204" pitchFamily="34" charset="0"/>
                <a:cs typeface="Arial" panose="020B0604020202020204" pitchFamily="34" charset="0"/>
              </a:rPr>
              <a:t>Head</a:t>
            </a:r>
            <a:r>
              <a:rPr lang="en-US" sz="800" dirty="0" smtClean="0">
                <a:solidFill>
                  <a:prstClr val="black"/>
                </a:solidFill>
                <a:latin typeface="Franklin Gothic Book" panose="020B0503020102020204" pitchFamily="34" charset="0"/>
                <a:cs typeface="Arial" panose="020B0604020202020204" pitchFamily="34" charset="0"/>
              </a:rPr>
              <a:t>: D. Hiti</a:t>
            </a:r>
          </a:p>
          <a:p>
            <a:pPr algn="ctr" defTabSz="914400"/>
            <a:r>
              <a:rPr lang="en-US" sz="800" i="1" dirty="0" smtClean="0">
                <a:solidFill>
                  <a:prstClr val="black"/>
                </a:solidFill>
                <a:latin typeface="Franklin Gothic Book" panose="020B0503020102020204" pitchFamily="34" charset="0"/>
                <a:cs typeface="Arial" panose="020B0604020202020204" pitchFamily="34" charset="0"/>
              </a:rPr>
              <a:t>Officer 105</a:t>
            </a:r>
          </a:p>
          <a:p>
            <a:pPr algn="ctr" defTabSz="914400"/>
            <a:r>
              <a:rPr lang="en-US" sz="800" i="1" dirty="0" smtClean="0">
                <a:solidFill>
                  <a:prstClr val="black"/>
                </a:solidFill>
                <a:latin typeface="Franklin Gothic Book" panose="020B0503020102020204" pitchFamily="34" charset="0"/>
                <a:cs typeface="Arial" panose="020B0604020202020204" pitchFamily="34" charset="0"/>
              </a:rPr>
              <a:t>Project Manager</a:t>
            </a:r>
            <a:endParaRPr lang="en-US" sz="800" i="1" dirty="0">
              <a:solidFill>
                <a:prstClr val="black"/>
              </a:solidFill>
              <a:latin typeface="Franklin Gothic Book" panose="020B0503020102020204" pitchFamily="34" charset="0"/>
              <a:cs typeface="Arial" panose="020B0604020202020204" pitchFamily="34" charset="0"/>
            </a:endParaRPr>
          </a:p>
        </p:txBody>
      </p:sp>
      <p:sp>
        <p:nvSpPr>
          <p:cNvPr id="38" name="Rounded Rectangle 37"/>
          <p:cNvSpPr/>
          <p:nvPr/>
        </p:nvSpPr>
        <p:spPr>
          <a:xfrm>
            <a:off x="2610207" y="2462504"/>
            <a:ext cx="2057400" cy="365760"/>
          </a:xfrm>
          <a:prstGeom prst="roundRect">
            <a:avLst/>
          </a:prstGeom>
          <a:solidFill>
            <a:srgbClr val="0099F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800" b="1" dirty="0" smtClean="0">
                <a:solidFill>
                  <a:prstClr val="black"/>
                </a:solidFill>
                <a:latin typeface="Franklin Gothic Book" panose="020B0503020102020204" pitchFamily="34" charset="0"/>
                <a:cs typeface="Arial" panose="020B0604020202020204" pitchFamily="34" charset="0"/>
              </a:rPr>
              <a:t>Head</a:t>
            </a:r>
            <a:r>
              <a:rPr lang="en-US" sz="800" dirty="0" smtClean="0">
                <a:solidFill>
                  <a:prstClr val="black"/>
                </a:solidFill>
                <a:latin typeface="Franklin Gothic Book" panose="020B0503020102020204" pitchFamily="34" charset="0"/>
                <a:cs typeface="Arial" panose="020B0604020202020204" pitchFamily="34" charset="0"/>
              </a:rPr>
              <a:t>: F. Parsons</a:t>
            </a:r>
          </a:p>
          <a:p>
            <a:pPr algn="ctr" defTabSz="914400"/>
            <a:r>
              <a:rPr lang="en-US" sz="800" i="1" dirty="0" smtClean="0">
                <a:solidFill>
                  <a:prstClr val="black"/>
                </a:solidFill>
                <a:latin typeface="Franklin Gothic Book" panose="020B0503020102020204" pitchFamily="34" charset="0"/>
                <a:cs typeface="Arial" panose="020B0604020202020204" pitchFamily="34" charset="0"/>
              </a:rPr>
              <a:t>Officer 105</a:t>
            </a:r>
          </a:p>
          <a:p>
            <a:pPr algn="ctr" defTabSz="914400"/>
            <a:r>
              <a:rPr lang="en-US" sz="800" i="1" dirty="0" smtClean="0">
                <a:solidFill>
                  <a:prstClr val="black"/>
                </a:solidFill>
                <a:latin typeface="Franklin Gothic Book" panose="020B0503020102020204" pitchFamily="34" charset="0"/>
                <a:cs typeface="Arial" panose="020B0604020202020204" pitchFamily="34" charset="0"/>
              </a:rPr>
              <a:t>Data Manager</a:t>
            </a:r>
            <a:endParaRPr lang="en-US" sz="800" i="1" dirty="0">
              <a:solidFill>
                <a:prstClr val="black"/>
              </a:solidFill>
              <a:latin typeface="Franklin Gothic Book" panose="020B0503020102020204" pitchFamily="34" charset="0"/>
              <a:cs typeface="Arial" panose="020B0604020202020204" pitchFamily="34" charset="0"/>
            </a:endParaRPr>
          </a:p>
        </p:txBody>
      </p:sp>
      <p:sp>
        <p:nvSpPr>
          <p:cNvPr id="39" name="Rounded Rectangle 38"/>
          <p:cNvSpPr/>
          <p:nvPr/>
        </p:nvSpPr>
        <p:spPr>
          <a:xfrm>
            <a:off x="4872193" y="2462504"/>
            <a:ext cx="2057400" cy="365760"/>
          </a:xfrm>
          <a:prstGeom prst="roundRect">
            <a:avLst/>
          </a:prstGeom>
          <a:solidFill>
            <a:srgbClr val="0099F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800" b="1" dirty="0" smtClean="0">
                <a:solidFill>
                  <a:prstClr val="black"/>
                </a:solidFill>
                <a:latin typeface="Franklin Gothic Book" panose="020B0503020102020204" pitchFamily="34" charset="0"/>
                <a:cs typeface="Arial" panose="020B0604020202020204" pitchFamily="34" charset="0"/>
              </a:rPr>
              <a:t>Head</a:t>
            </a:r>
            <a:r>
              <a:rPr lang="en-US" sz="800" dirty="0" smtClean="0">
                <a:solidFill>
                  <a:prstClr val="black"/>
                </a:solidFill>
                <a:latin typeface="Franklin Gothic Book" panose="020B0503020102020204" pitchFamily="34" charset="0"/>
                <a:cs typeface="Arial" panose="020B0604020202020204" pitchFamily="34" charset="0"/>
              </a:rPr>
              <a:t>: TBD</a:t>
            </a:r>
          </a:p>
        </p:txBody>
      </p:sp>
      <p:sp>
        <p:nvSpPr>
          <p:cNvPr id="40" name="Rounded Rectangle 39"/>
          <p:cNvSpPr/>
          <p:nvPr/>
        </p:nvSpPr>
        <p:spPr>
          <a:xfrm>
            <a:off x="6991972" y="2462504"/>
            <a:ext cx="2057400" cy="365760"/>
          </a:xfrm>
          <a:prstGeom prst="roundRect">
            <a:avLst/>
          </a:prstGeom>
          <a:solidFill>
            <a:srgbClr val="0099F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800" b="1" dirty="0" smtClean="0">
                <a:solidFill>
                  <a:prstClr val="black"/>
                </a:solidFill>
                <a:latin typeface="Franklin Gothic Book" panose="020B0503020102020204" pitchFamily="34" charset="0"/>
                <a:cs typeface="Arial" pitchFamily="34" charset="0"/>
              </a:rPr>
              <a:t>Head</a:t>
            </a:r>
            <a:r>
              <a:rPr lang="en-US" sz="800" dirty="0" smtClean="0">
                <a:solidFill>
                  <a:prstClr val="black"/>
                </a:solidFill>
                <a:latin typeface="Franklin Gothic Book" panose="020B0503020102020204" pitchFamily="34" charset="0"/>
                <a:cs typeface="Arial" pitchFamily="34" charset="0"/>
              </a:rPr>
              <a:t>: A.L. Falzon</a:t>
            </a:r>
          </a:p>
          <a:p>
            <a:pPr algn="ctr" defTabSz="914400"/>
            <a:r>
              <a:rPr lang="en-US" sz="800" i="1" dirty="0" smtClean="0">
                <a:solidFill>
                  <a:prstClr val="black"/>
                </a:solidFill>
                <a:latin typeface="Franklin Gothic Book" panose="020B0503020102020204" pitchFamily="34" charset="0"/>
                <a:cs typeface="Arial" pitchFamily="34" charset="0"/>
              </a:rPr>
              <a:t>Staff Associate</a:t>
            </a:r>
          </a:p>
          <a:p>
            <a:pPr algn="ctr" defTabSz="914400"/>
            <a:r>
              <a:rPr lang="en-US" sz="800" i="1" dirty="0" smtClean="0">
                <a:solidFill>
                  <a:prstClr val="black"/>
                </a:solidFill>
                <a:latin typeface="Franklin Gothic Book" panose="020B0503020102020204" pitchFamily="34" charset="0"/>
                <a:cs typeface="Arial" pitchFamily="34" charset="0"/>
              </a:rPr>
              <a:t>Librarian</a:t>
            </a:r>
            <a:endParaRPr lang="en-US" sz="800" i="1" dirty="0">
              <a:solidFill>
                <a:prstClr val="black"/>
              </a:solidFill>
              <a:latin typeface="Franklin Gothic Book" panose="020B0503020102020204" pitchFamily="34" charset="0"/>
              <a:cs typeface="Arial" pitchFamily="34" charset="0"/>
            </a:endParaRPr>
          </a:p>
        </p:txBody>
      </p:sp>
      <p:sp>
        <p:nvSpPr>
          <p:cNvPr id="41" name="Rounded Rectangle 40"/>
          <p:cNvSpPr/>
          <p:nvPr/>
        </p:nvSpPr>
        <p:spPr>
          <a:xfrm>
            <a:off x="1385260" y="2462504"/>
            <a:ext cx="1188720" cy="365760"/>
          </a:xfrm>
          <a:prstGeom prst="roundRect">
            <a:avLst/>
          </a:prstGeom>
          <a:solidFill>
            <a:srgbClr val="0099F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800" b="1" dirty="0" smtClean="0">
                <a:solidFill>
                  <a:prstClr val="black"/>
                </a:solidFill>
                <a:latin typeface="Franklin Gothic Book" panose="020B0503020102020204" pitchFamily="34" charset="0"/>
                <a:cs typeface="Arial" panose="020B0604020202020204" pitchFamily="34" charset="0"/>
              </a:rPr>
              <a:t>Head</a:t>
            </a:r>
            <a:r>
              <a:rPr lang="en-US" sz="800" dirty="0" smtClean="0">
                <a:solidFill>
                  <a:prstClr val="black"/>
                </a:solidFill>
                <a:latin typeface="Franklin Gothic Book" panose="020B0503020102020204" pitchFamily="34" charset="0"/>
                <a:cs typeface="Arial" panose="020B0604020202020204" pitchFamily="34" charset="0"/>
              </a:rPr>
              <a:t>: A. Cather</a:t>
            </a:r>
          </a:p>
          <a:p>
            <a:pPr algn="ctr" defTabSz="914400"/>
            <a:r>
              <a:rPr lang="en-US" sz="800" i="1" dirty="0" smtClean="0">
                <a:solidFill>
                  <a:prstClr val="black"/>
                </a:solidFill>
                <a:latin typeface="Franklin Gothic Book" panose="020B0503020102020204" pitchFamily="34" charset="0"/>
                <a:cs typeface="Arial" panose="020B0604020202020204" pitchFamily="34" charset="0"/>
              </a:rPr>
              <a:t>Officer 105</a:t>
            </a:r>
          </a:p>
          <a:p>
            <a:pPr algn="ctr" defTabSz="914400"/>
            <a:r>
              <a:rPr lang="en-US" sz="800" i="1" dirty="0" smtClean="0">
                <a:solidFill>
                  <a:prstClr val="black"/>
                </a:solidFill>
                <a:latin typeface="Franklin Gothic Book" panose="020B0503020102020204" pitchFamily="34" charset="0"/>
                <a:cs typeface="Arial" panose="020B0604020202020204" pitchFamily="34" charset="0"/>
              </a:rPr>
              <a:t>Project Manager</a:t>
            </a:r>
            <a:endParaRPr lang="en-US" sz="800" i="1" dirty="0">
              <a:solidFill>
                <a:prstClr val="black"/>
              </a:solidFill>
              <a:latin typeface="Franklin Gothic Book" panose="020B0503020102020204" pitchFamily="34" charset="0"/>
              <a:cs typeface="Arial" panose="020B0604020202020204" pitchFamily="34" charset="0"/>
            </a:endParaRPr>
          </a:p>
        </p:txBody>
      </p:sp>
      <p:sp>
        <p:nvSpPr>
          <p:cNvPr id="28" name="Rounded Rectangle 27"/>
          <p:cNvSpPr/>
          <p:nvPr/>
        </p:nvSpPr>
        <p:spPr>
          <a:xfrm>
            <a:off x="2599574" y="3186312"/>
            <a:ext cx="2057400" cy="256032"/>
          </a:xfrm>
          <a:prstGeom prst="round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800" b="1" dirty="0" smtClean="0">
                <a:solidFill>
                  <a:prstClr val="black"/>
                </a:solidFill>
                <a:latin typeface="Franklin Gothic Book" panose="020B0503020102020204" pitchFamily="34" charset="0"/>
                <a:cs typeface="Arial" panose="020B0604020202020204" pitchFamily="34" charset="0"/>
              </a:rPr>
              <a:t>S. Grossman</a:t>
            </a:r>
          </a:p>
          <a:p>
            <a:pPr algn="ctr" defTabSz="914400"/>
            <a:r>
              <a:rPr lang="en-US" sz="800" i="1" dirty="0" smtClean="0">
                <a:solidFill>
                  <a:prstClr val="black"/>
                </a:solidFill>
                <a:latin typeface="Franklin Gothic Book" panose="020B0503020102020204" pitchFamily="34" charset="0"/>
                <a:cs typeface="Arial" panose="020B0604020202020204" pitchFamily="34" charset="0"/>
              </a:rPr>
              <a:t>Officer 104,  PT Data Manager</a:t>
            </a:r>
            <a:endParaRPr lang="en-US" sz="800" i="1" dirty="0">
              <a:solidFill>
                <a:prstClr val="black"/>
              </a:solidFill>
              <a:latin typeface="Franklin Gothic Book" panose="020B0503020102020204" pitchFamily="34" charset="0"/>
              <a:cs typeface="Arial" panose="020B0604020202020204" pitchFamily="34" charset="0"/>
            </a:endParaRPr>
          </a:p>
        </p:txBody>
      </p:sp>
      <p:sp>
        <p:nvSpPr>
          <p:cNvPr id="29" name="Rounded Rectangle 28"/>
          <p:cNvSpPr/>
          <p:nvPr/>
        </p:nvSpPr>
        <p:spPr>
          <a:xfrm>
            <a:off x="4877509" y="3486772"/>
            <a:ext cx="2057400" cy="256032"/>
          </a:xfrm>
          <a:prstGeom prst="round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800" b="1" dirty="0" smtClean="0">
                <a:solidFill>
                  <a:prstClr val="black"/>
                </a:solidFill>
                <a:latin typeface="Franklin Gothic Book" panose="020B0503020102020204" pitchFamily="34" charset="0"/>
                <a:cs typeface="Arial" panose="020B0604020202020204" pitchFamily="34" charset="0"/>
              </a:rPr>
              <a:t>A. Cusmano</a:t>
            </a:r>
            <a:endParaRPr lang="en-US" sz="800" dirty="0" smtClean="0">
              <a:solidFill>
                <a:prstClr val="black"/>
              </a:solidFill>
              <a:latin typeface="Franklin Gothic Book" panose="020B0503020102020204" pitchFamily="34" charset="0"/>
              <a:cs typeface="Arial" panose="020B0604020202020204" pitchFamily="34" charset="0"/>
            </a:endParaRPr>
          </a:p>
          <a:p>
            <a:pPr algn="ctr" defTabSz="914400"/>
            <a:r>
              <a:rPr lang="en-US" sz="800" i="1" dirty="0" smtClean="0">
                <a:solidFill>
                  <a:prstClr val="black"/>
                </a:solidFill>
                <a:latin typeface="Franklin Gothic Book" panose="020B0503020102020204" pitchFamily="34" charset="0"/>
                <a:cs typeface="Arial" panose="020B0604020202020204" pitchFamily="34" charset="0"/>
              </a:rPr>
              <a:t>Officer 103, Grant Coordinator</a:t>
            </a:r>
            <a:endParaRPr lang="en-US" sz="800" i="1" dirty="0">
              <a:solidFill>
                <a:prstClr val="black"/>
              </a:solidFill>
              <a:latin typeface="Franklin Gothic Book" panose="020B0503020102020204" pitchFamily="34" charset="0"/>
              <a:cs typeface="Arial" panose="020B0604020202020204" pitchFamily="34" charset="0"/>
            </a:endParaRPr>
          </a:p>
        </p:txBody>
      </p:sp>
      <p:sp>
        <p:nvSpPr>
          <p:cNvPr id="30" name="Rounded Rectangle 29"/>
          <p:cNvSpPr/>
          <p:nvPr/>
        </p:nvSpPr>
        <p:spPr>
          <a:xfrm>
            <a:off x="7001186" y="2877172"/>
            <a:ext cx="2057400" cy="256032"/>
          </a:xfrm>
          <a:prstGeom prst="round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800" b="1" dirty="0" smtClean="0">
                <a:solidFill>
                  <a:prstClr val="black"/>
                </a:solidFill>
                <a:latin typeface="Franklin Gothic Book" panose="020B0503020102020204" pitchFamily="34" charset="0"/>
                <a:cs typeface="Arial" pitchFamily="34" charset="0"/>
              </a:rPr>
              <a:t>L. Meli</a:t>
            </a:r>
            <a:endParaRPr lang="en-US" sz="800" dirty="0" smtClean="0">
              <a:solidFill>
                <a:prstClr val="black"/>
              </a:solidFill>
              <a:latin typeface="Franklin Gothic Book" panose="020B0503020102020204" pitchFamily="34" charset="0"/>
              <a:cs typeface="Arial" pitchFamily="34" charset="0"/>
            </a:endParaRPr>
          </a:p>
          <a:p>
            <a:pPr algn="ctr" defTabSz="914400"/>
            <a:r>
              <a:rPr lang="en-US" sz="800" i="1" dirty="0" smtClean="0">
                <a:solidFill>
                  <a:prstClr val="black"/>
                </a:solidFill>
                <a:latin typeface="Franklin Gothic Book" panose="020B0503020102020204" pitchFamily="34" charset="0"/>
                <a:cs typeface="Arial" pitchFamily="34" charset="0"/>
              </a:rPr>
              <a:t>Officer 103, Dissemination Coordinator</a:t>
            </a:r>
            <a:endParaRPr lang="en-US" sz="800" i="1" dirty="0">
              <a:solidFill>
                <a:prstClr val="black"/>
              </a:solidFill>
              <a:latin typeface="Franklin Gothic Book" panose="020B0503020102020204" pitchFamily="34" charset="0"/>
              <a:cs typeface="Arial" pitchFamily="34" charset="0"/>
            </a:endParaRPr>
          </a:p>
        </p:txBody>
      </p:sp>
      <p:sp>
        <p:nvSpPr>
          <p:cNvPr id="31" name="Rounded Rectangle 30"/>
          <p:cNvSpPr/>
          <p:nvPr/>
        </p:nvSpPr>
        <p:spPr>
          <a:xfrm>
            <a:off x="4872193" y="3795038"/>
            <a:ext cx="2057400" cy="256032"/>
          </a:xfrm>
          <a:prstGeom prst="round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800" b="1" dirty="0" smtClean="0">
                <a:solidFill>
                  <a:prstClr val="black"/>
                </a:solidFill>
                <a:latin typeface="Franklin Gothic Book" panose="020B0503020102020204" pitchFamily="34" charset="0"/>
                <a:cs typeface="Arial" panose="020B0604020202020204" pitchFamily="34" charset="0"/>
              </a:rPr>
              <a:t>M. Mendoza</a:t>
            </a:r>
            <a:endParaRPr lang="en-US" sz="800" dirty="0" smtClean="0">
              <a:solidFill>
                <a:prstClr val="black"/>
              </a:solidFill>
              <a:latin typeface="Franklin Gothic Book" panose="020B0503020102020204" pitchFamily="34" charset="0"/>
              <a:cs typeface="Arial" panose="020B0604020202020204" pitchFamily="34" charset="0"/>
            </a:endParaRPr>
          </a:p>
          <a:p>
            <a:pPr algn="ctr" defTabSz="914400"/>
            <a:r>
              <a:rPr lang="en-US" sz="800" i="1" dirty="0" smtClean="0">
                <a:solidFill>
                  <a:prstClr val="black"/>
                </a:solidFill>
                <a:latin typeface="Franklin Gothic Book" panose="020B0503020102020204" pitchFamily="34" charset="0"/>
                <a:cs typeface="Arial" panose="020B0604020202020204" pitchFamily="34" charset="0"/>
              </a:rPr>
              <a:t>Officer 103, Admin Assistant</a:t>
            </a:r>
            <a:endParaRPr lang="en-US" sz="800" i="1" dirty="0">
              <a:solidFill>
                <a:prstClr val="black"/>
              </a:solidFill>
              <a:latin typeface="Franklin Gothic Book" panose="020B0503020102020204" pitchFamily="34" charset="0"/>
              <a:cs typeface="Arial" panose="020B0604020202020204" pitchFamily="34" charset="0"/>
            </a:endParaRPr>
          </a:p>
        </p:txBody>
      </p:sp>
      <p:sp>
        <p:nvSpPr>
          <p:cNvPr id="42" name="Rounded Rectangle 41"/>
          <p:cNvSpPr/>
          <p:nvPr/>
        </p:nvSpPr>
        <p:spPr>
          <a:xfrm>
            <a:off x="4877509" y="4099053"/>
            <a:ext cx="2057400" cy="256032"/>
          </a:xfrm>
          <a:prstGeom prst="round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800" b="1" dirty="0" smtClean="0">
                <a:solidFill>
                  <a:prstClr val="black"/>
                </a:solidFill>
                <a:latin typeface="Franklin Gothic Book" panose="020B0503020102020204" pitchFamily="34" charset="0"/>
                <a:cs typeface="Arial" panose="020B0604020202020204" pitchFamily="34" charset="0"/>
              </a:rPr>
              <a:t>E. Santana</a:t>
            </a:r>
            <a:endParaRPr lang="en-US" sz="800" dirty="0" smtClean="0">
              <a:solidFill>
                <a:prstClr val="black"/>
              </a:solidFill>
              <a:latin typeface="Franklin Gothic Book" panose="020B0503020102020204" pitchFamily="34" charset="0"/>
              <a:cs typeface="Arial" panose="020B0604020202020204" pitchFamily="34" charset="0"/>
            </a:endParaRPr>
          </a:p>
          <a:p>
            <a:pPr algn="ctr" defTabSz="914400"/>
            <a:r>
              <a:rPr lang="en-US" sz="800" i="1" dirty="0" smtClean="0">
                <a:solidFill>
                  <a:prstClr val="black"/>
                </a:solidFill>
                <a:latin typeface="Franklin Gothic Book" panose="020B0503020102020204" pitchFamily="34" charset="0"/>
                <a:cs typeface="Arial" panose="020B0604020202020204" pitchFamily="34" charset="0"/>
              </a:rPr>
              <a:t>Officer 103, Admin Assistant</a:t>
            </a:r>
            <a:endParaRPr lang="en-US" sz="800" i="1" dirty="0">
              <a:solidFill>
                <a:prstClr val="black"/>
              </a:solidFill>
              <a:latin typeface="Franklin Gothic Book" panose="020B0503020102020204" pitchFamily="34" charset="0"/>
              <a:cs typeface="Arial" panose="020B0604020202020204" pitchFamily="34" charset="0"/>
            </a:endParaRPr>
          </a:p>
        </p:txBody>
      </p:sp>
      <p:sp>
        <p:nvSpPr>
          <p:cNvPr id="43" name="Rounded Rectangle 42"/>
          <p:cNvSpPr/>
          <p:nvPr/>
        </p:nvSpPr>
        <p:spPr>
          <a:xfrm>
            <a:off x="138713" y="2877172"/>
            <a:ext cx="1188720" cy="256032"/>
          </a:xfrm>
          <a:prstGeom prst="round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800" b="1" dirty="0" smtClean="0">
                <a:solidFill>
                  <a:prstClr val="black"/>
                </a:solidFill>
                <a:latin typeface="Franklin Gothic Book" panose="020B0503020102020204" pitchFamily="34" charset="0"/>
                <a:cs typeface="Arial" panose="020B0604020202020204" pitchFamily="34" charset="0"/>
              </a:rPr>
              <a:t>M. Chang</a:t>
            </a:r>
            <a:endParaRPr lang="en-US" sz="800" dirty="0" smtClean="0">
              <a:solidFill>
                <a:prstClr val="black"/>
              </a:solidFill>
              <a:latin typeface="Franklin Gothic Book" panose="020B0503020102020204" pitchFamily="34" charset="0"/>
              <a:cs typeface="Arial" panose="020B0604020202020204" pitchFamily="34" charset="0"/>
            </a:endParaRPr>
          </a:p>
          <a:p>
            <a:pPr algn="ctr" defTabSz="914400"/>
            <a:r>
              <a:rPr lang="en-US" sz="800" i="1" dirty="0" smtClean="0">
                <a:solidFill>
                  <a:prstClr val="black"/>
                </a:solidFill>
                <a:latin typeface="Franklin Gothic Book" panose="020B0503020102020204" pitchFamily="34" charset="0"/>
                <a:cs typeface="Arial" panose="020B0604020202020204" pitchFamily="34" charset="0"/>
              </a:rPr>
              <a:t>PT Of105, </a:t>
            </a:r>
            <a:r>
              <a:rPr lang="en-US" sz="800" i="1" dirty="0" err="1" smtClean="0">
                <a:solidFill>
                  <a:prstClr val="black"/>
                </a:solidFill>
                <a:latin typeface="Franklin Gothic Book" panose="020B0503020102020204" pitchFamily="34" charset="0"/>
                <a:cs typeface="Arial" panose="020B0604020202020204" pitchFamily="34" charset="0"/>
              </a:rPr>
              <a:t>Rsc</a:t>
            </a:r>
            <a:r>
              <a:rPr lang="en-US" sz="800" i="1" dirty="0" smtClean="0">
                <a:solidFill>
                  <a:prstClr val="black"/>
                </a:solidFill>
                <a:latin typeface="Franklin Gothic Book" panose="020B0503020102020204" pitchFamily="34" charset="0"/>
                <a:cs typeface="Arial" panose="020B0604020202020204" pitchFamily="34" charset="0"/>
              </a:rPr>
              <a:t> Nurse</a:t>
            </a:r>
            <a:endParaRPr lang="en-US" sz="800" i="1" dirty="0">
              <a:solidFill>
                <a:prstClr val="black"/>
              </a:solidFill>
              <a:latin typeface="Franklin Gothic Book" panose="020B0503020102020204" pitchFamily="34" charset="0"/>
              <a:cs typeface="Arial" panose="020B0604020202020204" pitchFamily="34" charset="0"/>
            </a:endParaRPr>
          </a:p>
        </p:txBody>
      </p:sp>
      <p:sp>
        <p:nvSpPr>
          <p:cNvPr id="45" name="Rounded Rectangle 44"/>
          <p:cNvSpPr/>
          <p:nvPr/>
        </p:nvSpPr>
        <p:spPr>
          <a:xfrm>
            <a:off x="138713" y="3186312"/>
            <a:ext cx="1188720" cy="256032"/>
          </a:xfrm>
          <a:prstGeom prst="round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800" b="1" dirty="0" smtClean="0">
                <a:solidFill>
                  <a:prstClr val="black"/>
                </a:solidFill>
                <a:latin typeface="Franklin Gothic Book" panose="020B0503020102020204" pitchFamily="34" charset="0"/>
                <a:cs typeface="Arial" panose="020B0604020202020204" pitchFamily="34" charset="0"/>
              </a:rPr>
              <a:t>V. Medina</a:t>
            </a:r>
            <a:endParaRPr lang="en-US" sz="800" dirty="0" smtClean="0">
              <a:solidFill>
                <a:prstClr val="black"/>
              </a:solidFill>
              <a:latin typeface="Franklin Gothic Book" panose="020B0503020102020204" pitchFamily="34" charset="0"/>
              <a:cs typeface="Arial" panose="020B0604020202020204" pitchFamily="34" charset="0"/>
            </a:endParaRPr>
          </a:p>
          <a:p>
            <a:pPr algn="ctr" defTabSz="914400"/>
            <a:r>
              <a:rPr lang="en-US" sz="800" i="1" dirty="0" smtClean="0">
                <a:solidFill>
                  <a:prstClr val="black"/>
                </a:solidFill>
                <a:latin typeface="Franklin Gothic Book" panose="020B0503020102020204" pitchFamily="34" charset="0"/>
                <a:cs typeface="Arial" panose="020B0604020202020204" pitchFamily="34" charset="0"/>
              </a:rPr>
              <a:t>Officer 105, CCIII</a:t>
            </a:r>
            <a:endParaRPr lang="en-US" sz="800" i="1" dirty="0">
              <a:solidFill>
                <a:prstClr val="black"/>
              </a:solidFill>
              <a:latin typeface="Franklin Gothic Book" panose="020B0503020102020204" pitchFamily="34" charset="0"/>
              <a:cs typeface="Arial" panose="020B0604020202020204" pitchFamily="34" charset="0"/>
            </a:endParaRPr>
          </a:p>
        </p:txBody>
      </p:sp>
      <p:sp>
        <p:nvSpPr>
          <p:cNvPr id="46" name="Rounded Rectangle 45"/>
          <p:cNvSpPr/>
          <p:nvPr/>
        </p:nvSpPr>
        <p:spPr>
          <a:xfrm>
            <a:off x="1385260" y="2877172"/>
            <a:ext cx="1188720" cy="256032"/>
          </a:xfrm>
          <a:prstGeom prst="round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800" b="1" dirty="0" smtClean="0">
                <a:solidFill>
                  <a:prstClr val="black"/>
                </a:solidFill>
                <a:latin typeface="Franklin Gothic Book" panose="020B0503020102020204" pitchFamily="34" charset="0"/>
                <a:cs typeface="Arial" panose="020B0604020202020204" pitchFamily="34" charset="0"/>
              </a:rPr>
              <a:t>M. Moran</a:t>
            </a:r>
            <a:endParaRPr lang="en-US" sz="800" dirty="0" smtClean="0">
              <a:solidFill>
                <a:prstClr val="black"/>
              </a:solidFill>
              <a:latin typeface="Franklin Gothic Book" panose="020B0503020102020204" pitchFamily="34" charset="0"/>
              <a:cs typeface="Arial" panose="020B0604020202020204" pitchFamily="34" charset="0"/>
            </a:endParaRPr>
          </a:p>
          <a:p>
            <a:pPr algn="ctr" defTabSz="914400"/>
            <a:r>
              <a:rPr lang="en-US" sz="800" i="1" dirty="0" smtClean="0">
                <a:solidFill>
                  <a:prstClr val="black"/>
                </a:solidFill>
                <a:latin typeface="Franklin Gothic Book" panose="020B0503020102020204" pitchFamily="34" charset="0"/>
                <a:cs typeface="Arial" panose="020B0604020202020204" pitchFamily="34" charset="0"/>
              </a:rPr>
              <a:t>Of105, </a:t>
            </a:r>
            <a:r>
              <a:rPr lang="en-US" sz="800" i="1" dirty="0" err="1" smtClean="0">
                <a:solidFill>
                  <a:prstClr val="black"/>
                </a:solidFill>
                <a:latin typeface="Franklin Gothic Book" panose="020B0503020102020204" pitchFamily="34" charset="0"/>
                <a:cs typeface="Arial" panose="020B0604020202020204" pitchFamily="34" charset="0"/>
              </a:rPr>
              <a:t>Rsc</a:t>
            </a:r>
            <a:r>
              <a:rPr lang="en-US" sz="800" i="1" dirty="0" smtClean="0">
                <a:solidFill>
                  <a:prstClr val="black"/>
                </a:solidFill>
                <a:latin typeface="Franklin Gothic Book" panose="020B0503020102020204" pitchFamily="34" charset="0"/>
                <a:cs typeface="Arial" panose="020B0604020202020204" pitchFamily="34" charset="0"/>
              </a:rPr>
              <a:t> Nurse</a:t>
            </a:r>
            <a:endParaRPr lang="en-US" sz="800" i="1" dirty="0">
              <a:solidFill>
                <a:prstClr val="black"/>
              </a:solidFill>
              <a:latin typeface="Franklin Gothic Book" panose="020B0503020102020204" pitchFamily="34" charset="0"/>
              <a:cs typeface="Arial" panose="020B0604020202020204" pitchFamily="34" charset="0"/>
            </a:endParaRPr>
          </a:p>
        </p:txBody>
      </p:sp>
      <p:sp>
        <p:nvSpPr>
          <p:cNvPr id="48" name="Rounded Rectangle 47"/>
          <p:cNvSpPr/>
          <p:nvPr/>
        </p:nvSpPr>
        <p:spPr>
          <a:xfrm>
            <a:off x="1385260" y="3494578"/>
            <a:ext cx="1188720" cy="256032"/>
          </a:xfrm>
          <a:prstGeom prst="round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800" b="1" dirty="0" smtClean="0">
                <a:solidFill>
                  <a:prstClr val="black"/>
                </a:solidFill>
                <a:latin typeface="Franklin Gothic Book" panose="020B0503020102020204" pitchFamily="34" charset="0"/>
                <a:cs typeface="Arial" panose="020B0604020202020204" pitchFamily="34" charset="0"/>
              </a:rPr>
              <a:t>S. Zhao</a:t>
            </a:r>
            <a:endParaRPr lang="en-US" sz="800" dirty="0" smtClean="0">
              <a:solidFill>
                <a:prstClr val="black"/>
              </a:solidFill>
              <a:latin typeface="Franklin Gothic Book" panose="020B0503020102020204" pitchFamily="34" charset="0"/>
              <a:cs typeface="Arial" panose="020B0604020202020204" pitchFamily="34" charset="0"/>
            </a:endParaRPr>
          </a:p>
          <a:p>
            <a:pPr algn="ctr" defTabSz="914400"/>
            <a:r>
              <a:rPr lang="en-US" sz="800" i="1" dirty="0" smtClean="0">
                <a:solidFill>
                  <a:prstClr val="black"/>
                </a:solidFill>
                <a:latin typeface="Franklin Gothic Book" panose="020B0503020102020204" pitchFamily="34" charset="0"/>
                <a:cs typeface="Arial" panose="020B0604020202020204" pitchFamily="34" charset="0"/>
              </a:rPr>
              <a:t>Officer 104, Lab </a:t>
            </a:r>
            <a:r>
              <a:rPr lang="en-US" sz="800" i="1" dirty="0" err="1" smtClean="0">
                <a:solidFill>
                  <a:prstClr val="black"/>
                </a:solidFill>
                <a:latin typeface="Franklin Gothic Book" panose="020B0503020102020204" pitchFamily="34" charset="0"/>
                <a:cs typeface="Arial" panose="020B0604020202020204" pitchFamily="34" charset="0"/>
              </a:rPr>
              <a:t>Mng</a:t>
            </a:r>
            <a:endParaRPr lang="en-US" sz="800" i="1" dirty="0">
              <a:solidFill>
                <a:prstClr val="black"/>
              </a:solidFill>
              <a:latin typeface="Franklin Gothic Book" panose="020B0503020102020204" pitchFamily="34" charset="0"/>
              <a:cs typeface="Arial" panose="020B0604020202020204" pitchFamily="34" charset="0"/>
            </a:endParaRPr>
          </a:p>
        </p:txBody>
      </p:sp>
      <p:sp>
        <p:nvSpPr>
          <p:cNvPr id="50" name="Rounded Rectangle 49"/>
          <p:cNvSpPr/>
          <p:nvPr/>
        </p:nvSpPr>
        <p:spPr>
          <a:xfrm>
            <a:off x="138713" y="4422438"/>
            <a:ext cx="1188720" cy="256032"/>
          </a:xfrm>
          <a:prstGeom prst="round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800" b="1" dirty="0" smtClean="0">
                <a:solidFill>
                  <a:prstClr val="black"/>
                </a:solidFill>
                <a:latin typeface="Franklin Gothic Book" panose="020B0503020102020204" pitchFamily="34" charset="0"/>
                <a:cs typeface="Arial" panose="020B0604020202020204" pitchFamily="34" charset="0"/>
              </a:rPr>
              <a:t>B. Swan</a:t>
            </a:r>
            <a:endParaRPr lang="en-US" sz="800" dirty="0" smtClean="0">
              <a:solidFill>
                <a:prstClr val="black"/>
              </a:solidFill>
              <a:latin typeface="Franklin Gothic Book" panose="020B0503020102020204" pitchFamily="34" charset="0"/>
              <a:cs typeface="Arial" panose="020B0604020202020204" pitchFamily="34" charset="0"/>
            </a:endParaRPr>
          </a:p>
          <a:p>
            <a:pPr algn="ctr" defTabSz="914400"/>
            <a:r>
              <a:rPr lang="en-US" sz="800" i="1" dirty="0" smtClean="0">
                <a:solidFill>
                  <a:prstClr val="black"/>
                </a:solidFill>
                <a:latin typeface="Franklin Gothic Book" panose="020B0503020102020204" pitchFamily="34" charset="0"/>
                <a:cs typeface="Arial" panose="020B0604020202020204" pitchFamily="34" charset="0"/>
              </a:rPr>
              <a:t>Officer 103, CRCI</a:t>
            </a:r>
            <a:endParaRPr lang="en-US" sz="800" i="1" dirty="0">
              <a:solidFill>
                <a:prstClr val="black"/>
              </a:solidFill>
              <a:latin typeface="Franklin Gothic Book" panose="020B0503020102020204" pitchFamily="34" charset="0"/>
              <a:cs typeface="Arial" panose="020B0604020202020204" pitchFamily="34" charset="0"/>
            </a:endParaRPr>
          </a:p>
        </p:txBody>
      </p:sp>
      <p:sp>
        <p:nvSpPr>
          <p:cNvPr id="51" name="Rounded Rectangle 50"/>
          <p:cNvSpPr/>
          <p:nvPr/>
        </p:nvSpPr>
        <p:spPr>
          <a:xfrm>
            <a:off x="138713" y="4113241"/>
            <a:ext cx="1188720" cy="256032"/>
          </a:xfrm>
          <a:prstGeom prst="round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800" b="1" dirty="0" smtClean="0">
                <a:solidFill>
                  <a:prstClr val="black"/>
                </a:solidFill>
                <a:latin typeface="Franklin Gothic Book" panose="020B0503020102020204" pitchFamily="34" charset="0"/>
                <a:cs typeface="Arial" panose="020B0604020202020204" pitchFamily="34" charset="0"/>
              </a:rPr>
              <a:t>J. Retuerto</a:t>
            </a:r>
            <a:endParaRPr lang="en-US" sz="800" dirty="0" smtClean="0">
              <a:solidFill>
                <a:prstClr val="black"/>
              </a:solidFill>
              <a:latin typeface="Franklin Gothic Book" panose="020B0503020102020204" pitchFamily="34" charset="0"/>
              <a:cs typeface="Arial" panose="020B0604020202020204" pitchFamily="34" charset="0"/>
            </a:endParaRPr>
          </a:p>
          <a:p>
            <a:pPr algn="ctr" defTabSz="914400"/>
            <a:r>
              <a:rPr lang="en-US" sz="800" i="1" dirty="0" smtClean="0">
                <a:solidFill>
                  <a:prstClr val="black"/>
                </a:solidFill>
                <a:latin typeface="Franklin Gothic Book" panose="020B0503020102020204" pitchFamily="34" charset="0"/>
                <a:cs typeface="Arial" panose="020B0604020202020204" pitchFamily="34" charset="0"/>
              </a:rPr>
              <a:t>Officer 103, CRCI</a:t>
            </a:r>
            <a:endParaRPr lang="en-US" sz="800" i="1" dirty="0">
              <a:solidFill>
                <a:prstClr val="black"/>
              </a:solidFill>
              <a:latin typeface="Franklin Gothic Book" panose="020B0503020102020204" pitchFamily="34" charset="0"/>
              <a:cs typeface="Arial" panose="020B0604020202020204" pitchFamily="34" charset="0"/>
            </a:endParaRPr>
          </a:p>
        </p:txBody>
      </p:sp>
      <p:sp>
        <p:nvSpPr>
          <p:cNvPr id="52" name="Rounded Rectangle 51"/>
          <p:cNvSpPr/>
          <p:nvPr/>
        </p:nvSpPr>
        <p:spPr>
          <a:xfrm>
            <a:off x="138713" y="3798593"/>
            <a:ext cx="1188720" cy="256032"/>
          </a:xfrm>
          <a:prstGeom prst="round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800" b="1" dirty="0" smtClean="0">
                <a:solidFill>
                  <a:prstClr val="black"/>
                </a:solidFill>
                <a:latin typeface="Franklin Gothic Book" panose="020B0503020102020204" pitchFamily="34" charset="0"/>
                <a:cs typeface="Arial" panose="020B0604020202020204" pitchFamily="34" charset="0"/>
              </a:rPr>
              <a:t>D. Mangan</a:t>
            </a:r>
            <a:endParaRPr lang="en-US" sz="800" dirty="0" smtClean="0">
              <a:solidFill>
                <a:prstClr val="black"/>
              </a:solidFill>
              <a:latin typeface="Franklin Gothic Book" panose="020B0503020102020204" pitchFamily="34" charset="0"/>
              <a:cs typeface="Arial" panose="020B0604020202020204" pitchFamily="34" charset="0"/>
            </a:endParaRPr>
          </a:p>
          <a:p>
            <a:pPr algn="ctr" defTabSz="914400"/>
            <a:r>
              <a:rPr lang="en-US" sz="800" i="1" dirty="0" smtClean="0">
                <a:solidFill>
                  <a:prstClr val="black"/>
                </a:solidFill>
                <a:latin typeface="Franklin Gothic Book" panose="020B0503020102020204" pitchFamily="34" charset="0"/>
                <a:cs typeface="Arial" panose="020B0604020202020204" pitchFamily="34" charset="0"/>
              </a:rPr>
              <a:t>Officer 103, CRCI</a:t>
            </a:r>
            <a:endParaRPr lang="en-US" sz="800" i="1" dirty="0">
              <a:solidFill>
                <a:prstClr val="black"/>
              </a:solidFill>
              <a:latin typeface="Franklin Gothic Book" panose="020B0503020102020204" pitchFamily="34" charset="0"/>
              <a:cs typeface="Arial" panose="020B0604020202020204" pitchFamily="34" charset="0"/>
            </a:endParaRPr>
          </a:p>
        </p:txBody>
      </p:sp>
      <p:sp>
        <p:nvSpPr>
          <p:cNvPr id="53" name="Rounded Rectangle 52"/>
          <p:cNvSpPr/>
          <p:nvPr/>
        </p:nvSpPr>
        <p:spPr>
          <a:xfrm>
            <a:off x="4872193" y="4413701"/>
            <a:ext cx="2057400" cy="256032"/>
          </a:xfrm>
          <a:prstGeom prst="round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800" b="1" dirty="0" smtClean="0">
                <a:solidFill>
                  <a:prstClr val="black"/>
                </a:solidFill>
                <a:latin typeface="Franklin Gothic Book" panose="020B0503020102020204" pitchFamily="34" charset="0"/>
                <a:cs typeface="Arial" panose="020B0604020202020204" pitchFamily="34" charset="0"/>
              </a:rPr>
              <a:t>D. Cannone</a:t>
            </a:r>
            <a:endParaRPr lang="en-US" sz="800" dirty="0" smtClean="0">
              <a:solidFill>
                <a:prstClr val="black"/>
              </a:solidFill>
              <a:latin typeface="Franklin Gothic Book" panose="020B0503020102020204" pitchFamily="34" charset="0"/>
              <a:cs typeface="Arial" panose="020B0604020202020204" pitchFamily="34" charset="0"/>
            </a:endParaRPr>
          </a:p>
          <a:p>
            <a:pPr algn="ctr" defTabSz="914400"/>
            <a:r>
              <a:rPr lang="en-US" sz="800" i="1" dirty="0" smtClean="0">
                <a:solidFill>
                  <a:prstClr val="black"/>
                </a:solidFill>
                <a:latin typeface="Franklin Gothic Book" panose="020B0503020102020204" pitchFamily="34" charset="0"/>
                <a:cs typeface="Arial" panose="020B0604020202020204" pitchFamily="34" charset="0"/>
              </a:rPr>
              <a:t>VHO, IRB Coordinator</a:t>
            </a:r>
            <a:endParaRPr lang="en-US" sz="800" i="1" dirty="0">
              <a:solidFill>
                <a:prstClr val="black"/>
              </a:solidFill>
              <a:latin typeface="Franklin Gothic Book" panose="020B0503020102020204" pitchFamily="34" charset="0"/>
              <a:cs typeface="Arial" panose="020B0604020202020204" pitchFamily="34" charset="0"/>
            </a:endParaRPr>
          </a:p>
        </p:txBody>
      </p:sp>
      <p:sp>
        <p:nvSpPr>
          <p:cNvPr id="54" name="Rounded Rectangle 53"/>
          <p:cNvSpPr/>
          <p:nvPr/>
        </p:nvSpPr>
        <p:spPr>
          <a:xfrm>
            <a:off x="1385260" y="4113241"/>
            <a:ext cx="1188720" cy="256032"/>
          </a:xfrm>
          <a:prstGeom prst="round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800" b="1" dirty="0" smtClean="0">
                <a:solidFill>
                  <a:prstClr val="black"/>
                </a:solidFill>
                <a:latin typeface="Franklin Gothic Book" panose="020B0503020102020204" pitchFamily="34" charset="0"/>
                <a:cs typeface="Arial" panose="020B0604020202020204" pitchFamily="34" charset="0"/>
              </a:rPr>
              <a:t>T. </a:t>
            </a:r>
            <a:r>
              <a:rPr lang="en-US" sz="800" b="1" dirty="0" err="1" smtClean="0">
                <a:solidFill>
                  <a:prstClr val="black"/>
                </a:solidFill>
                <a:latin typeface="Franklin Gothic Book" panose="020B0503020102020204" pitchFamily="34" charset="0"/>
                <a:cs typeface="Arial" panose="020B0604020202020204" pitchFamily="34" charset="0"/>
              </a:rPr>
              <a:t>St.Onge</a:t>
            </a:r>
            <a:endParaRPr lang="en-US" sz="800" dirty="0" smtClean="0">
              <a:solidFill>
                <a:prstClr val="black"/>
              </a:solidFill>
              <a:latin typeface="Franklin Gothic Book" panose="020B0503020102020204" pitchFamily="34" charset="0"/>
              <a:cs typeface="Arial" panose="020B0604020202020204" pitchFamily="34" charset="0"/>
            </a:endParaRPr>
          </a:p>
          <a:p>
            <a:pPr algn="ctr" defTabSz="914400"/>
            <a:r>
              <a:rPr lang="en-US" sz="800" i="1" dirty="0" smtClean="0">
                <a:solidFill>
                  <a:prstClr val="black"/>
                </a:solidFill>
                <a:latin typeface="Franklin Gothic Book" panose="020B0503020102020204" pitchFamily="34" charset="0"/>
                <a:cs typeface="Arial" panose="020B0604020202020204" pitchFamily="34" charset="0"/>
              </a:rPr>
              <a:t>Officer 103, CRCI</a:t>
            </a:r>
            <a:endParaRPr lang="en-US" sz="800" i="1" dirty="0">
              <a:solidFill>
                <a:prstClr val="black"/>
              </a:solidFill>
              <a:latin typeface="Franklin Gothic Book" panose="020B0503020102020204" pitchFamily="34" charset="0"/>
              <a:cs typeface="Arial" panose="020B0604020202020204" pitchFamily="34" charset="0"/>
            </a:endParaRPr>
          </a:p>
        </p:txBody>
      </p:sp>
      <p:sp>
        <p:nvSpPr>
          <p:cNvPr id="55" name="Rounded Rectangle 54"/>
          <p:cNvSpPr/>
          <p:nvPr/>
        </p:nvSpPr>
        <p:spPr>
          <a:xfrm>
            <a:off x="1385260" y="3798593"/>
            <a:ext cx="1188720" cy="256032"/>
          </a:xfrm>
          <a:prstGeom prst="round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800" b="1" dirty="0" smtClean="0">
                <a:solidFill>
                  <a:prstClr val="black"/>
                </a:solidFill>
                <a:latin typeface="Franklin Gothic Book" panose="020B0503020102020204" pitchFamily="34" charset="0"/>
                <a:cs typeface="Arial" panose="020B0604020202020204" pitchFamily="34" charset="0"/>
              </a:rPr>
              <a:t>L. Oyesiku</a:t>
            </a:r>
            <a:endParaRPr lang="en-US" sz="800" dirty="0" smtClean="0">
              <a:solidFill>
                <a:prstClr val="black"/>
              </a:solidFill>
              <a:latin typeface="Franklin Gothic Book" panose="020B0503020102020204" pitchFamily="34" charset="0"/>
              <a:cs typeface="Arial" panose="020B0604020202020204" pitchFamily="34" charset="0"/>
            </a:endParaRPr>
          </a:p>
          <a:p>
            <a:pPr algn="ctr" defTabSz="914400"/>
            <a:r>
              <a:rPr lang="en-US" sz="800" i="1" dirty="0" smtClean="0">
                <a:solidFill>
                  <a:prstClr val="black"/>
                </a:solidFill>
                <a:latin typeface="Franklin Gothic Book" panose="020B0503020102020204" pitchFamily="34" charset="0"/>
                <a:cs typeface="Arial" panose="020B0604020202020204" pitchFamily="34" charset="0"/>
              </a:rPr>
              <a:t>Officer 103, CRCI</a:t>
            </a:r>
            <a:endParaRPr lang="en-US" sz="800" i="1" dirty="0">
              <a:solidFill>
                <a:prstClr val="black"/>
              </a:solidFill>
              <a:latin typeface="Franklin Gothic Book" panose="020B0503020102020204" pitchFamily="34" charset="0"/>
              <a:cs typeface="Arial" panose="020B0604020202020204" pitchFamily="34" charset="0"/>
            </a:endParaRPr>
          </a:p>
        </p:txBody>
      </p:sp>
      <p:sp>
        <p:nvSpPr>
          <p:cNvPr id="56" name="Rounded Rectangle 55"/>
          <p:cNvSpPr/>
          <p:nvPr/>
        </p:nvSpPr>
        <p:spPr>
          <a:xfrm>
            <a:off x="1385260" y="4721537"/>
            <a:ext cx="1188720" cy="256032"/>
          </a:xfrm>
          <a:prstGeom prst="round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800" b="1" dirty="0" smtClean="0">
                <a:solidFill>
                  <a:prstClr val="black"/>
                </a:solidFill>
                <a:latin typeface="Franklin Gothic Book" panose="020B0503020102020204" pitchFamily="34" charset="0"/>
                <a:cs typeface="Arial" panose="020B0604020202020204" pitchFamily="34" charset="0"/>
              </a:rPr>
              <a:t>J. Fu</a:t>
            </a:r>
            <a:endParaRPr lang="en-US" sz="800" dirty="0" smtClean="0">
              <a:solidFill>
                <a:prstClr val="black"/>
              </a:solidFill>
              <a:latin typeface="Franklin Gothic Book" panose="020B0503020102020204" pitchFamily="34" charset="0"/>
              <a:cs typeface="Arial" panose="020B0604020202020204" pitchFamily="34" charset="0"/>
            </a:endParaRPr>
          </a:p>
          <a:p>
            <a:pPr algn="ctr" defTabSz="914400"/>
            <a:r>
              <a:rPr lang="en-US" sz="800" i="1" dirty="0" smtClean="0">
                <a:solidFill>
                  <a:prstClr val="black"/>
                </a:solidFill>
                <a:latin typeface="Franklin Gothic Book" panose="020B0503020102020204" pitchFamily="34" charset="0"/>
                <a:cs typeface="Arial" panose="020B0604020202020204" pitchFamily="34" charset="0"/>
              </a:rPr>
              <a:t>Tech 6, </a:t>
            </a:r>
            <a:r>
              <a:rPr lang="en-US" sz="800" i="1" dirty="0" err="1" smtClean="0">
                <a:solidFill>
                  <a:prstClr val="black"/>
                </a:solidFill>
                <a:latin typeface="Franklin Gothic Book" panose="020B0503020102020204" pitchFamily="34" charset="0"/>
                <a:cs typeface="Arial" panose="020B0604020202020204" pitchFamily="34" charset="0"/>
              </a:rPr>
              <a:t>Rsch</a:t>
            </a:r>
            <a:r>
              <a:rPr lang="en-US" sz="800" i="1" dirty="0" smtClean="0">
                <a:solidFill>
                  <a:prstClr val="black"/>
                </a:solidFill>
                <a:latin typeface="Franklin Gothic Book" panose="020B0503020102020204" pitchFamily="34" charset="0"/>
                <a:cs typeface="Arial" panose="020B0604020202020204" pitchFamily="34" charset="0"/>
              </a:rPr>
              <a:t> Worker</a:t>
            </a:r>
            <a:endParaRPr lang="en-US" sz="800" i="1" dirty="0">
              <a:solidFill>
                <a:prstClr val="black"/>
              </a:solidFill>
              <a:latin typeface="Franklin Gothic Book" panose="020B0503020102020204" pitchFamily="34" charset="0"/>
              <a:cs typeface="Arial" panose="020B0604020202020204" pitchFamily="34" charset="0"/>
            </a:endParaRPr>
          </a:p>
        </p:txBody>
      </p:sp>
      <p:sp>
        <p:nvSpPr>
          <p:cNvPr id="57" name="Rounded Rectangle 56"/>
          <p:cNvSpPr/>
          <p:nvPr/>
        </p:nvSpPr>
        <p:spPr>
          <a:xfrm>
            <a:off x="138713" y="5343191"/>
            <a:ext cx="1188720" cy="256032"/>
          </a:xfrm>
          <a:prstGeom prst="round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800" b="1" dirty="0" smtClean="0">
                <a:solidFill>
                  <a:prstClr val="black"/>
                </a:solidFill>
                <a:latin typeface="Franklin Gothic Book" panose="020B0503020102020204" pitchFamily="34" charset="0"/>
                <a:cs typeface="Arial" panose="020B0604020202020204" pitchFamily="34" charset="0"/>
              </a:rPr>
              <a:t>K. Homma</a:t>
            </a:r>
            <a:endParaRPr lang="en-US" sz="800" dirty="0" smtClean="0">
              <a:solidFill>
                <a:prstClr val="black"/>
              </a:solidFill>
              <a:latin typeface="Franklin Gothic Book" panose="020B0503020102020204" pitchFamily="34" charset="0"/>
              <a:cs typeface="Arial" panose="020B0604020202020204" pitchFamily="34" charset="0"/>
            </a:endParaRPr>
          </a:p>
          <a:p>
            <a:pPr algn="ctr" defTabSz="914400"/>
            <a:r>
              <a:rPr lang="en-US" sz="800" i="1" dirty="0" smtClean="0">
                <a:solidFill>
                  <a:prstClr val="black"/>
                </a:solidFill>
                <a:latin typeface="Franklin Gothic Book" panose="020B0503020102020204" pitchFamily="34" charset="0"/>
                <a:cs typeface="Arial" panose="020B0604020202020204" pitchFamily="34" charset="0"/>
              </a:rPr>
              <a:t>Tech 5, </a:t>
            </a:r>
            <a:r>
              <a:rPr lang="en-US" sz="800" i="1" dirty="0" err="1" smtClean="0">
                <a:solidFill>
                  <a:prstClr val="black"/>
                </a:solidFill>
                <a:latin typeface="Franklin Gothic Book" panose="020B0503020102020204" pitchFamily="34" charset="0"/>
                <a:cs typeface="Arial" panose="020B0604020202020204" pitchFamily="34" charset="0"/>
              </a:rPr>
              <a:t>Rsch</a:t>
            </a:r>
            <a:r>
              <a:rPr lang="en-US" sz="800" i="1" dirty="0" smtClean="0">
                <a:solidFill>
                  <a:prstClr val="black"/>
                </a:solidFill>
                <a:latin typeface="Franklin Gothic Book" panose="020B0503020102020204" pitchFamily="34" charset="0"/>
                <a:cs typeface="Arial" panose="020B0604020202020204" pitchFamily="34" charset="0"/>
              </a:rPr>
              <a:t> </a:t>
            </a:r>
            <a:r>
              <a:rPr lang="en-US" sz="800" i="1" dirty="0" err="1" smtClean="0">
                <a:solidFill>
                  <a:prstClr val="black"/>
                </a:solidFill>
                <a:latin typeface="Franklin Gothic Book" panose="020B0503020102020204" pitchFamily="34" charset="0"/>
                <a:cs typeface="Arial" panose="020B0604020202020204" pitchFamily="34" charset="0"/>
              </a:rPr>
              <a:t>Asst</a:t>
            </a:r>
            <a:endParaRPr lang="en-US" sz="800" i="1" dirty="0">
              <a:solidFill>
                <a:prstClr val="black"/>
              </a:solidFill>
              <a:latin typeface="Franklin Gothic Book" panose="020B0503020102020204" pitchFamily="34" charset="0"/>
              <a:cs typeface="Arial" panose="020B0604020202020204" pitchFamily="34" charset="0"/>
            </a:endParaRPr>
          </a:p>
        </p:txBody>
      </p:sp>
      <p:sp>
        <p:nvSpPr>
          <p:cNvPr id="58" name="Rounded Rectangle 57"/>
          <p:cNvSpPr/>
          <p:nvPr/>
        </p:nvSpPr>
        <p:spPr>
          <a:xfrm>
            <a:off x="1382619" y="5343191"/>
            <a:ext cx="1188720" cy="256032"/>
          </a:xfrm>
          <a:prstGeom prst="round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800" b="1" dirty="0" smtClean="0">
                <a:solidFill>
                  <a:prstClr val="black"/>
                </a:solidFill>
                <a:latin typeface="Franklin Gothic Book" panose="020B0503020102020204" pitchFamily="34" charset="0"/>
                <a:cs typeface="Arial" panose="020B0604020202020204" pitchFamily="34" charset="0"/>
              </a:rPr>
              <a:t>N. Habboosh</a:t>
            </a:r>
            <a:endParaRPr lang="en-US" sz="800" dirty="0" smtClean="0">
              <a:solidFill>
                <a:prstClr val="black"/>
              </a:solidFill>
              <a:latin typeface="Franklin Gothic Book" panose="020B0503020102020204" pitchFamily="34" charset="0"/>
              <a:cs typeface="Arial" panose="020B0604020202020204" pitchFamily="34" charset="0"/>
            </a:endParaRPr>
          </a:p>
          <a:p>
            <a:pPr algn="ctr" defTabSz="914400"/>
            <a:r>
              <a:rPr lang="en-US" sz="800" i="1" dirty="0" smtClean="0">
                <a:solidFill>
                  <a:prstClr val="black"/>
                </a:solidFill>
                <a:latin typeface="Franklin Gothic Book" panose="020B0503020102020204" pitchFamily="34" charset="0"/>
                <a:cs typeface="Arial" panose="020B0604020202020204" pitchFamily="34" charset="0"/>
              </a:rPr>
              <a:t>Tech 5, </a:t>
            </a:r>
            <a:r>
              <a:rPr lang="en-US" sz="800" i="1" dirty="0" err="1" smtClean="0">
                <a:solidFill>
                  <a:prstClr val="black"/>
                </a:solidFill>
                <a:latin typeface="Franklin Gothic Book" panose="020B0503020102020204" pitchFamily="34" charset="0"/>
                <a:cs typeface="Arial" panose="020B0604020202020204" pitchFamily="34" charset="0"/>
              </a:rPr>
              <a:t>Rsch</a:t>
            </a:r>
            <a:r>
              <a:rPr lang="en-US" sz="800" i="1" dirty="0" smtClean="0">
                <a:solidFill>
                  <a:prstClr val="black"/>
                </a:solidFill>
                <a:latin typeface="Franklin Gothic Book" panose="020B0503020102020204" pitchFamily="34" charset="0"/>
                <a:cs typeface="Arial" panose="020B0604020202020204" pitchFamily="34" charset="0"/>
              </a:rPr>
              <a:t> </a:t>
            </a:r>
            <a:r>
              <a:rPr lang="en-US" sz="800" i="1" dirty="0" err="1" smtClean="0">
                <a:solidFill>
                  <a:prstClr val="black"/>
                </a:solidFill>
                <a:latin typeface="Franklin Gothic Book" panose="020B0503020102020204" pitchFamily="34" charset="0"/>
                <a:cs typeface="Arial" panose="020B0604020202020204" pitchFamily="34" charset="0"/>
              </a:rPr>
              <a:t>Asst</a:t>
            </a:r>
            <a:endParaRPr lang="en-US" sz="800" i="1" dirty="0">
              <a:solidFill>
                <a:prstClr val="black"/>
              </a:solidFill>
              <a:latin typeface="Franklin Gothic Book" panose="020B0503020102020204" pitchFamily="34" charset="0"/>
              <a:cs typeface="Arial" panose="020B0604020202020204" pitchFamily="34" charset="0"/>
            </a:endParaRPr>
          </a:p>
        </p:txBody>
      </p:sp>
      <p:sp>
        <p:nvSpPr>
          <p:cNvPr id="62" name="Rounded Rectangle 61"/>
          <p:cNvSpPr/>
          <p:nvPr/>
        </p:nvSpPr>
        <p:spPr>
          <a:xfrm>
            <a:off x="2608180" y="4730850"/>
            <a:ext cx="2057400" cy="256032"/>
          </a:xfrm>
          <a:prstGeom prst="round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800" b="1" dirty="0" smtClean="0">
                <a:solidFill>
                  <a:prstClr val="black"/>
                </a:solidFill>
                <a:latin typeface="Franklin Gothic Book" panose="020B0503020102020204" pitchFamily="34" charset="0"/>
                <a:cs typeface="Arial" panose="020B0604020202020204" pitchFamily="34" charset="0"/>
              </a:rPr>
              <a:t>D. Mota</a:t>
            </a:r>
            <a:endParaRPr lang="en-US" sz="800" dirty="0" smtClean="0">
              <a:solidFill>
                <a:prstClr val="black"/>
              </a:solidFill>
              <a:latin typeface="Franklin Gothic Book" panose="020B0503020102020204" pitchFamily="34" charset="0"/>
              <a:cs typeface="Arial" panose="020B0604020202020204" pitchFamily="34" charset="0"/>
            </a:endParaRPr>
          </a:p>
          <a:p>
            <a:pPr algn="ctr" defTabSz="914400"/>
            <a:r>
              <a:rPr lang="en-US" sz="800" i="1" dirty="0" err="1" smtClean="0">
                <a:solidFill>
                  <a:prstClr val="black"/>
                </a:solidFill>
                <a:latin typeface="Franklin Gothic Book" panose="020B0503020102020204" pitchFamily="34" charset="0"/>
                <a:cs typeface="Arial" panose="020B0604020202020204" pitchFamily="34" charset="0"/>
              </a:rPr>
              <a:t>Supplementee</a:t>
            </a:r>
            <a:r>
              <a:rPr lang="en-US" sz="800" i="1" dirty="0" smtClean="0">
                <a:solidFill>
                  <a:prstClr val="black"/>
                </a:solidFill>
                <a:latin typeface="Franklin Gothic Book" panose="020B0503020102020204" pitchFamily="34" charset="0"/>
                <a:cs typeface="Arial" panose="020B0604020202020204" pitchFamily="34" charset="0"/>
              </a:rPr>
              <a:t>/Visitor</a:t>
            </a:r>
            <a:endParaRPr lang="en-US" sz="800" i="1" dirty="0">
              <a:solidFill>
                <a:prstClr val="black"/>
              </a:solidFill>
              <a:latin typeface="Franklin Gothic Book" panose="020B0503020102020204" pitchFamily="34" charset="0"/>
              <a:cs typeface="Arial" panose="020B0604020202020204" pitchFamily="34" charset="0"/>
            </a:endParaRPr>
          </a:p>
        </p:txBody>
      </p:sp>
      <p:sp>
        <p:nvSpPr>
          <p:cNvPr id="63" name="Rounded Rectangle 62"/>
          <p:cNvSpPr/>
          <p:nvPr/>
        </p:nvSpPr>
        <p:spPr>
          <a:xfrm>
            <a:off x="138713" y="5951255"/>
            <a:ext cx="1188720" cy="256032"/>
          </a:xfrm>
          <a:prstGeom prst="round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800" b="1" dirty="0" smtClean="0">
                <a:solidFill>
                  <a:prstClr val="black"/>
                </a:solidFill>
                <a:latin typeface="Franklin Gothic Book" panose="020B0503020102020204" pitchFamily="34" charset="0"/>
                <a:cs typeface="Arial" panose="020B0604020202020204" pitchFamily="34" charset="0"/>
              </a:rPr>
              <a:t>S. Trignano</a:t>
            </a:r>
            <a:endParaRPr lang="en-US" sz="800" dirty="0" smtClean="0">
              <a:solidFill>
                <a:prstClr val="black"/>
              </a:solidFill>
              <a:latin typeface="Franklin Gothic Book" panose="020B0503020102020204" pitchFamily="34" charset="0"/>
              <a:cs typeface="Arial" panose="020B0604020202020204" pitchFamily="34" charset="0"/>
            </a:endParaRPr>
          </a:p>
          <a:p>
            <a:pPr algn="ctr" defTabSz="914400"/>
            <a:r>
              <a:rPr lang="en-US" sz="800" i="1" dirty="0" smtClean="0">
                <a:solidFill>
                  <a:prstClr val="black"/>
                </a:solidFill>
                <a:latin typeface="Franklin Gothic Book" panose="020B0503020102020204" pitchFamily="34" charset="0"/>
                <a:cs typeface="Arial" panose="020B0604020202020204" pitchFamily="34" charset="0"/>
              </a:rPr>
              <a:t>VHO, CPET</a:t>
            </a:r>
            <a:endParaRPr lang="en-US" sz="800" i="1" dirty="0">
              <a:solidFill>
                <a:prstClr val="black"/>
              </a:solidFill>
              <a:latin typeface="Franklin Gothic Book" panose="020B0503020102020204" pitchFamily="34" charset="0"/>
              <a:cs typeface="Arial" panose="020B0604020202020204" pitchFamily="34" charset="0"/>
            </a:endParaRPr>
          </a:p>
        </p:txBody>
      </p:sp>
      <p:sp>
        <p:nvSpPr>
          <p:cNvPr id="64" name="Rounded Rectangle 63"/>
          <p:cNvSpPr/>
          <p:nvPr/>
        </p:nvSpPr>
        <p:spPr>
          <a:xfrm>
            <a:off x="3724586" y="2877172"/>
            <a:ext cx="2057400" cy="256032"/>
          </a:xfrm>
          <a:prstGeom prst="round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800" b="1" dirty="0" smtClean="0">
                <a:solidFill>
                  <a:prstClr val="black"/>
                </a:solidFill>
                <a:latin typeface="Franklin Gothic Book" panose="020B0503020102020204" pitchFamily="34" charset="0"/>
                <a:cs typeface="Arial" panose="020B0604020202020204" pitchFamily="34" charset="0"/>
              </a:rPr>
              <a:t>S. Mota</a:t>
            </a:r>
          </a:p>
          <a:p>
            <a:pPr algn="ctr" defTabSz="914400"/>
            <a:r>
              <a:rPr lang="en-US" sz="800" i="1" dirty="0" smtClean="0">
                <a:solidFill>
                  <a:prstClr val="black"/>
                </a:solidFill>
                <a:latin typeface="Franklin Gothic Book" panose="020B0503020102020204" pitchFamily="34" charset="0"/>
                <a:cs typeface="Arial" panose="020B0604020202020204" pitchFamily="34" charset="0"/>
              </a:rPr>
              <a:t>Data &amp; IT Support (50%)</a:t>
            </a:r>
            <a:endParaRPr lang="en-US" sz="800" i="1" dirty="0">
              <a:solidFill>
                <a:prstClr val="black"/>
              </a:solidFill>
              <a:latin typeface="Franklin Gothic Book" panose="020B0503020102020204" pitchFamily="34" charset="0"/>
              <a:cs typeface="Arial" panose="020B0604020202020204" pitchFamily="34" charset="0"/>
            </a:endParaRPr>
          </a:p>
        </p:txBody>
      </p:sp>
      <p:sp>
        <p:nvSpPr>
          <p:cNvPr id="65" name="Rounded Rectangle 64"/>
          <p:cNvSpPr/>
          <p:nvPr/>
        </p:nvSpPr>
        <p:spPr>
          <a:xfrm>
            <a:off x="138713" y="4727238"/>
            <a:ext cx="1188720" cy="256032"/>
          </a:xfrm>
          <a:prstGeom prst="round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800" b="1" dirty="0" smtClean="0">
                <a:solidFill>
                  <a:prstClr val="black"/>
                </a:solidFill>
                <a:latin typeface="Franklin Gothic Book" panose="020B0503020102020204" pitchFamily="34" charset="0"/>
                <a:cs typeface="Arial" panose="020B0604020202020204" pitchFamily="34" charset="0"/>
              </a:rPr>
              <a:t>O. Garcia</a:t>
            </a:r>
            <a:endParaRPr lang="en-US" sz="800" dirty="0" smtClean="0">
              <a:solidFill>
                <a:prstClr val="black"/>
              </a:solidFill>
              <a:latin typeface="Franklin Gothic Book" panose="020B0503020102020204" pitchFamily="34" charset="0"/>
              <a:cs typeface="Arial" panose="020B0604020202020204" pitchFamily="34" charset="0"/>
            </a:endParaRPr>
          </a:p>
          <a:p>
            <a:pPr algn="ctr" defTabSz="914400"/>
            <a:r>
              <a:rPr lang="en-US" sz="800" i="1" dirty="0" smtClean="0">
                <a:solidFill>
                  <a:prstClr val="black"/>
                </a:solidFill>
                <a:latin typeface="Franklin Gothic Book" panose="020B0503020102020204" pitchFamily="34" charset="0"/>
                <a:cs typeface="Arial" panose="020B0604020202020204" pitchFamily="34" charset="0"/>
              </a:rPr>
              <a:t>Officer 103, CRCI</a:t>
            </a:r>
            <a:endParaRPr lang="en-US" sz="800" i="1" dirty="0">
              <a:solidFill>
                <a:prstClr val="black"/>
              </a:solidFill>
              <a:latin typeface="Franklin Gothic Book" panose="020B0503020102020204" pitchFamily="34" charset="0"/>
              <a:cs typeface="Arial" panose="020B0604020202020204" pitchFamily="34" charset="0"/>
            </a:endParaRPr>
          </a:p>
        </p:txBody>
      </p:sp>
      <p:sp>
        <p:nvSpPr>
          <p:cNvPr id="66" name="Rounded Rectangle 65"/>
          <p:cNvSpPr/>
          <p:nvPr/>
        </p:nvSpPr>
        <p:spPr>
          <a:xfrm>
            <a:off x="1385260" y="5951255"/>
            <a:ext cx="1188720" cy="256032"/>
          </a:xfrm>
          <a:prstGeom prst="round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800" b="1" dirty="0" smtClean="0">
                <a:solidFill>
                  <a:prstClr val="black"/>
                </a:solidFill>
                <a:latin typeface="Franklin Gothic Book" panose="020B0503020102020204" pitchFamily="34" charset="0"/>
                <a:cs typeface="Arial" panose="020B0604020202020204" pitchFamily="34" charset="0"/>
              </a:rPr>
              <a:t>E. Brondolo</a:t>
            </a:r>
          </a:p>
          <a:p>
            <a:pPr algn="ctr" defTabSz="914400"/>
            <a:r>
              <a:rPr lang="en-US" sz="800" i="1" dirty="0" smtClean="0">
                <a:solidFill>
                  <a:prstClr val="black"/>
                </a:solidFill>
                <a:latin typeface="Franklin Gothic Book" panose="020B0503020102020204" pitchFamily="34" charset="0"/>
                <a:cs typeface="Arial" panose="020B0604020202020204" pitchFamily="34" charset="0"/>
              </a:rPr>
              <a:t>VHO, NYP</a:t>
            </a:r>
            <a:endParaRPr lang="en-US" sz="800" i="1" dirty="0">
              <a:solidFill>
                <a:prstClr val="black"/>
              </a:solidFill>
              <a:latin typeface="Franklin Gothic Book" panose="020B0503020102020204" pitchFamily="34" charset="0"/>
              <a:cs typeface="Arial" panose="020B0604020202020204" pitchFamily="34" charset="0"/>
            </a:endParaRPr>
          </a:p>
        </p:txBody>
      </p:sp>
      <p:sp>
        <p:nvSpPr>
          <p:cNvPr id="67" name="Rounded Rectangle 66"/>
          <p:cNvSpPr/>
          <p:nvPr/>
        </p:nvSpPr>
        <p:spPr>
          <a:xfrm>
            <a:off x="2602852" y="4107005"/>
            <a:ext cx="2057400" cy="256032"/>
          </a:xfrm>
          <a:prstGeom prst="round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800" b="1" dirty="0" smtClean="0">
                <a:solidFill>
                  <a:prstClr val="black"/>
                </a:solidFill>
                <a:latin typeface="Franklin Gothic Book" panose="020B0503020102020204" pitchFamily="34" charset="0"/>
                <a:cs typeface="Arial" panose="020B0604020202020204" pitchFamily="34" charset="0"/>
              </a:rPr>
              <a:t>K. Sundquist</a:t>
            </a:r>
            <a:endParaRPr lang="en-US" sz="800" dirty="0" smtClean="0">
              <a:solidFill>
                <a:prstClr val="black"/>
              </a:solidFill>
              <a:latin typeface="Franklin Gothic Book" panose="020B0503020102020204" pitchFamily="34" charset="0"/>
              <a:cs typeface="Arial" panose="020B0604020202020204" pitchFamily="34" charset="0"/>
            </a:endParaRPr>
          </a:p>
          <a:p>
            <a:pPr algn="ctr" defTabSz="914400"/>
            <a:r>
              <a:rPr lang="en-US" sz="800" i="1" dirty="0" smtClean="0">
                <a:solidFill>
                  <a:prstClr val="black"/>
                </a:solidFill>
                <a:latin typeface="Franklin Gothic Book" panose="020B0503020102020204" pitchFamily="34" charset="0"/>
                <a:cs typeface="Arial" panose="020B0604020202020204" pitchFamily="34" charset="0"/>
              </a:rPr>
              <a:t>Tech 5, Junior Programmer</a:t>
            </a:r>
            <a:endParaRPr lang="en-US" sz="800" i="1" dirty="0">
              <a:solidFill>
                <a:prstClr val="black"/>
              </a:solidFill>
              <a:latin typeface="Franklin Gothic Book" panose="020B0503020102020204" pitchFamily="34" charset="0"/>
              <a:cs typeface="Arial" panose="020B0604020202020204" pitchFamily="34" charset="0"/>
            </a:endParaRPr>
          </a:p>
        </p:txBody>
      </p:sp>
      <p:sp>
        <p:nvSpPr>
          <p:cNvPr id="68" name="Rounded Rectangle 67"/>
          <p:cNvSpPr/>
          <p:nvPr/>
        </p:nvSpPr>
        <p:spPr>
          <a:xfrm>
            <a:off x="1371600" y="3181972"/>
            <a:ext cx="1188720" cy="256032"/>
          </a:xfrm>
          <a:prstGeom prst="round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800" b="1" dirty="0" smtClean="0">
                <a:solidFill>
                  <a:prstClr val="black"/>
                </a:solidFill>
                <a:latin typeface="Franklin Gothic Book" panose="020B0503020102020204" pitchFamily="34" charset="0"/>
                <a:cs typeface="Arial" panose="020B0604020202020204" pitchFamily="34" charset="0"/>
              </a:rPr>
              <a:t>S. Navarrete</a:t>
            </a:r>
            <a:endParaRPr lang="en-US" sz="800" dirty="0" smtClean="0">
              <a:solidFill>
                <a:prstClr val="black"/>
              </a:solidFill>
              <a:latin typeface="Franklin Gothic Book" panose="020B0503020102020204" pitchFamily="34" charset="0"/>
              <a:cs typeface="Arial" panose="020B0604020202020204" pitchFamily="34" charset="0"/>
            </a:endParaRPr>
          </a:p>
          <a:p>
            <a:pPr algn="ctr" defTabSz="914400"/>
            <a:r>
              <a:rPr lang="en-US" sz="800" i="1" dirty="0" smtClean="0">
                <a:solidFill>
                  <a:prstClr val="black"/>
                </a:solidFill>
                <a:latin typeface="Franklin Gothic Book" panose="020B0503020102020204" pitchFamily="34" charset="0"/>
                <a:cs typeface="Arial" panose="020B0604020202020204" pitchFamily="34" charset="0"/>
              </a:rPr>
              <a:t>Officer 104 </a:t>
            </a:r>
            <a:r>
              <a:rPr lang="en-US" sz="800" i="1" dirty="0" err="1" smtClean="0">
                <a:solidFill>
                  <a:prstClr val="black"/>
                </a:solidFill>
                <a:latin typeface="Franklin Gothic Book" panose="020B0503020102020204" pitchFamily="34" charset="0"/>
                <a:cs typeface="Arial" panose="020B0604020202020204" pitchFamily="34" charset="0"/>
              </a:rPr>
              <a:t>Prj</a:t>
            </a:r>
            <a:r>
              <a:rPr lang="en-US" sz="800" i="1" dirty="0" smtClean="0">
                <a:solidFill>
                  <a:prstClr val="black"/>
                </a:solidFill>
                <a:latin typeface="Franklin Gothic Book" panose="020B0503020102020204" pitchFamily="34" charset="0"/>
                <a:cs typeface="Arial" panose="020B0604020202020204" pitchFamily="34" charset="0"/>
              </a:rPr>
              <a:t> </a:t>
            </a:r>
            <a:r>
              <a:rPr lang="en-US" sz="800" i="1" dirty="0" err="1" smtClean="0">
                <a:solidFill>
                  <a:prstClr val="black"/>
                </a:solidFill>
                <a:latin typeface="Franklin Gothic Book" panose="020B0503020102020204" pitchFamily="34" charset="0"/>
                <a:cs typeface="Arial" panose="020B0604020202020204" pitchFamily="34" charset="0"/>
              </a:rPr>
              <a:t>Cor</a:t>
            </a:r>
            <a:r>
              <a:rPr lang="en-US" sz="800" i="1" dirty="0" smtClean="0">
                <a:solidFill>
                  <a:prstClr val="black"/>
                </a:solidFill>
                <a:latin typeface="Franklin Gothic Book" panose="020B0503020102020204" pitchFamily="34" charset="0"/>
                <a:cs typeface="Arial" panose="020B0604020202020204" pitchFamily="34" charset="0"/>
              </a:rPr>
              <a:t> II</a:t>
            </a:r>
            <a:endParaRPr lang="en-US" sz="800" i="1" dirty="0">
              <a:solidFill>
                <a:prstClr val="black"/>
              </a:solidFill>
              <a:latin typeface="Franklin Gothic Book" panose="020B0503020102020204" pitchFamily="34" charset="0"/>
              <a:cs typeface="Arial" panose="020B0604020202020204" pitchFamily="34" charset="0"/>
            </a:endParaRPr>
          </a:p>
        </p:txBody>
      </p:sp>
      <p:sp>
        <p:nvSpPr>
          <p:cNvPr id="69" name="Rounded Rectangle 68"/>
          <p:cNvSpPr/>
          <p:nvPr/>
        </p:nvSpPr>
        <p:spPr>
          <a:xfrm>
            <a:off x="2608180" y="4421653"/>
            <a:ext cx="2057400" cy="256032"/>
          </a:xfrm>
          <a:prstGeom prst="round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800" b="1" dirty="0" smtClean="0">
                <a:solidFill>
                  <a:prstClr val="black"/>
                </a:solidFill>
                <a:latin typeface="Franklin Gothic Book" panose="020B0503020102020204" pitchFamily="34" charset="0"/>
                <a:cs typeface="Arial" panose="020B0604020202020204" pitchFamily="34" charset="0"/>
              </a:rPr>
              <a:t>M. Kautz</a:t>
            </a:r>
            <a:endParaRPr lang="en-US" sz="800" dirty="0" smtClean="0">
              <a:solidFill>
                <a:prstClr val="black"/>
              </a:solidFill>
              <a:latin typeface="Franklin Gothic Book" panose="020B0503020102020204" pitchFamily="34" charset="0"/>
              <a:cs typeface="Arial" panose="020B0604020202020204" pitchFamily="34" charset="0"/>
            </a:endParaRPr>
          </a:p>
          <a:p>
            <a:pPr algn="ctr" defTabSz="914400"/>
            <a:r>
              <a:rPr lang="en-US" sz="800" i="1" dirty="0" smtClean="0">
                <a:solidFill>
                  <a:prstClr val="black"/>
                </a:solidFill>
                <a:latin typeface="Franklin Gothic Book" panose="020B0503020102020204" pitchFamily="34" charset="0"/>
                <a:cs typeface="Arial" panose="020B0604020202020204" pitchFamily="34" charset="0"/>
              </a:rPr>
              <a:t>Tech 5, PT Junior Programmer  (nights)</a:t>
            </a:r>
            <a:endParaRPr lang="en-US" sz="800" i="1" dirty="0">
              <a:solidFill>
                <a:prstClr val="black"/>
              </a:solidFill>
              <a:latin typeface="Franklin Gothic Book" panose="020B0503020102020204" pitchFamily="34" charset="0"/>
              <a:cs typeface="Arial" panose="020B0604020202020204" pitchFamily="34" charset="0"/>
            </a:endParaRPr>
          </a:p>
        </p:txBody>
      </p:sp>
      <p:sp>
        <p:nvSpPr>
          <p:cNvPr id="70" name="Rounded Rectangle 69"/>
          <p:cNvSpPr/>
          <p:nvPr/>
        </p:nvSpPr>
        <p:spPr>
          <a:xfrm>
            <a:off x="2608180" y="3494578"/>
            <a:ext cx="2057400" cy="256032"/>
          </a:xfrm>
          <a:prstGeom prst="round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800" b="1" dirty="0" smtClean="0">
                <a:solidFill>
                  <a:prstClr val="black"/>
                </a:solidFill>
                <a:latin typeface="Franklin Gothic Book" panose="020B0503020102020204" pitchFamily="34" charset="0"/>
                <a:cs typeface="Arial" panose="020B0604020202020204" pitchFamily="34" charset="0"/>
              </a:rPr>
              <a:t>J. Sung</a:t>
            </a:r>
          </a:p>
          <a:p>
            <a:pPr algn="ctr" defTabSz="914400"/>
            <a:r>
              <a:rPr lang="en-US" sz="800" i="1" dirty="0" smtClean="0">
                <a:solidFill>
                  <a:prstClr val="black"/>
                </a:solidFill>
                <a:latin typeface="Franklin Gothic Book" panose="020B0503020102020204" pitchFamily="34" charset="0"/>
                <a:cs typeface="Arial" panose="020B0604020202020204" pitchFamily="34" charset="0"/>
              </a:rPr>
              <a:t>Officer 103, Data Coordinator</a:t>
            </a:r>
            <a:endParaRPr lang="en-US" sz="800" i="1" dirty="0">
              <a:solidFill>
                <a:prstClr val="black"/>
              </a:solidFill>
              <a:latin typeface="Franklin Gothic Book" panose="020B0503020102020204" pitchFamily="34" charset="0"/>
              <a:cs typeface="Arial" panose="020B0604020202020204" pitchFamily="34" charset="0"/>
            </a:endParaRPr>
          </a:p>
        </p:txBody>
      </p:sp>
      <p:sp>
        <p:nvSpPr>
          <p:cNvPr id="71" name="Rounded Rectangle 70"/>
          <p:cNvSpPr/>
          <p:nvPr/>
        </p:nvSpPr>
        <p:spPr>
          <a:xfrm>
            <a:off x="143186" y="5038274"/>
            <a:ext cx="1188720" cy="256032"/>
          </a:xfrm>
          <a:prstGeom prst="round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800" b="1" dirty="0" smtClean="0">
                <a:solidFill>
                  <a:prstClr val="black"/>
                </a:solidFill>
                <a:latin typeface="Franklin Gothic Book" panose="020B0503020102020204" pitchFamily="34" charset="0"/>
                <a:cs typeface="Arial" panose="020B0604020202020204" pitchFamily="34" charset="0"/>
              </a:rPr>
              <a:t>A. Sullivan</a:t>
            </a:r>
          </a:p>
          <a:p>
            <a:pPr algn="ctr" defTabSz="914400"/>
            <a:r>
              <a:rPr lang="en-US" sz="800" i="1" dirty="0" smtClean="0">
                <a:solidFill>
                  <a:prstClr val="black"/>
                </a:solidFill>
                <a:latin typeface="Franklin Gothic Book" panose="020B0503020102020204" pitchFamily="34" charset="0"/>
                <a:cs typeface="Arial" panose="020B0604020202020204" pitchFamily="34" charset="0"/>
              </a:rPr>
              <a:t>Officer 103, CRCI</a:t>
            </a:r>
            <a:endParaRPr lang="en-US" sz="800" i="1" dirty="0">
              <a:solidFill>
                <a:prstClr val="black"/>
              </a:solidFill>
              <a:latin typeface="Franklin Gothic Book" panose="020B0503020102020204" pitchFamily="34" charset="0"/>
              <a:cs typeface="Arial" panose="020B0604020202020204" pitchFamily="34" charset="0"/>
            </a:endParaRPr>
          </a:p>
        </p:txBody>
      </p:sp>
      <p:sp>
        <p:nvSpPr>
          <p:cNvPr id="61" name="Rounded Rectangle 60"/>
          <p:cNvSpPr/>
          <p:nvPr/>
        </p:nvSpPr>
        <p:spPr>
          <a:xfrm>
            <a:off x="143186" y="5647874"/>
            <a:ext cx="1188720" cy="256032"/>
          </a:xfrm>
          <a:prstGeom prst="round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800" b="1" dirty="0" smtClean="0">
                <a:solidFill>
                  <a:prstClr val="black"/>
                </a:solidFill>
                <a:latin typeface="Franklin Gothic Book" panose="020B0503020102020204" pitchFamily="34" charset="0"/>
                <a:cs typeface="Arial" panose="020B0604020202020204" pitchFamily="34" charset="0"/>
              </a:rPr>
              <a:t>J. Julian</a:t>
            </a:r>
            <a:endParaRPr lang="en-US" sz="800" dirty="0" smtClean="0">
              <a:solidFill>
                <a:prstClr val="black"/>
              </a:solidFill>
              <a:latin typeface="Franklin Gothic Book" panose="020B0503020102020204" pitchFamily="34" charset="0"/>
              <a:cs typeface="Arial" panose="020B0604020202020204" pitchFamily="34" charset="0"/>
            </a:endParaRPr>
          </a:p>
          <a:p>
            <a:pPr algn="ctr" defTabSz="914400"/>
            <a:r>
              <a:rPr lang="en-US" sz="800" i="1" dirty="0" smtClean="0">
                <a:solidFill>
                  <a:prstClr val="black"/>
                </a:solidFill>
                <a:latin typeface="Franklin Gothic Book" panose="020B0503020102020204" pitchFamily="34" charset="0"/>
                <a:cs typeface="Arial" panose="020B0604020202020204" pitchFamily="34" charset="0"/>
              </a:rPr>
              <a:t>Tech B, </a:t>
            </a:r>
            <a:r>
              <a:rPr lang="en-US" sz="800" i="1" dirty="0" err="1" smtClean="0">
                <a:solidFill>
                  <a:prstClr val="black"/>
                </a:solidFill>
                <a:latin typeface="Franklin Gothic Book" panose="020B0503020102020204" pitchFamily="34" charset="0"/>
                <a:cs typeface="Arial" panose="020B0604020202020204" pitchFamily="34" charset="0"/>
              </a:rPr>
              <a:t>Rsch</a:t>
            </a:r>
            <a:r>
              <a:rPr lang="en-US" sz="800" i="1" dirty="0" smtClean="0">
                <a:solidFill>
                  <a:prstClr val="black"/>
                </a:solidFill>
                <a:latin typeface="Franklin Gothic Book" panose="020B0503020102020204" pitchFamily="34" charset="0"/>
                <a:cs typeface="Arial" panose="020B0604020202020204" pitchFamily="34" charset="0"/>
              </a:rPr>
              <a:t> </a:t>
            </a:r>
            <a:r>
              <a:rPr lang="en-US" sz="800" i="1" dirty="0" err="1" smtClean="0">
                <a:solidFill>
                  <a:prstClr val="black"/>
                </a:solidFill>
                <a:latin typeface="Franklin Gothic Book" panose="020B0503020102020204" pitchFamily="34" charset="0"/>
                <a:cs typeface="Arial" panose="020B0604020202020204" pitchFamily="34" charset="0"/>
              </a:rPr>
              <a:t>Asst</a:t>
            </a:r>
            <a:endParaRPr lang="en-US" sz="800" i="1" dirty="0">
              <a:solidFill>
                <a:prstClr val="black"/>
              </a:solidFill>
              <a:latin typeface="Franklin Gothic Book" panose="020B0503020102020204" pitchFamily="34" charset="0"/>
              <a:cs typeface="Arial" panose="020B0604020202020204" pitchFamily="34" charset="0"/>
            </a:endParaRPr>
          </a:p>
        </p:txBody>
      </p:sp>
      <p:sp>
        <p:nvSpPr>
          <p:cNvPr id="59" name="Rounded Rectangle 58"/>
          <p:cNvSpPr/>
          <p:nvPr/>
        </p:nvSpPr>
        <p:spPr>
          <a:xfrm>
            <a:off x="143186" y="3494578"/>
            <a:ext cx="1188720" cy="256032"/>
          </a:xfrm>
          <a:prstGeom prst="round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800" b="1" dirty="0" smtClean="0">
                <a:solidFill>
                  <a:prstClr val="black"/>
                </a:solidFill>
                <a:latin typeface="Franklin Gothic Book" panose="020B0503020102020204" pitchFamily="34" charset="0"/>
                <a:cs typeface="Arial" panose="020B0604020202020204" pitchFamily="34" charset="0"/>
              </a:rPr>
              <a:t>B. Toledo</a:t>
            </a:r>
            <a:endParaRPr lang="en-US" sz="800" dirty="0" smtClean="0">
              <a:solidFill>
                <a:prstClr val="black"/>
              </a:solidFill>
              <a:latin typeface="Franklin Gothic Book" panose="020B0503020102020204" pitchFamily="34" charset="0"/>
              <a:cs typeface="Arial" panose="020B0604020202020204" pitchFamily="34" charset="0"/>
            </a:endParaRPr>
          </a:p>
          <a:p>
            <a:pPr algn="ctr" defTabSz="914400"/>
            <a:r>
              <a:rPr lang="en-US" sz="800" i="1" dirty="0" smtClean="0">
                <a:solidFill>
                  <a:prstClr val="black"/>
                </a:solidFill>
                <a:latin typeface="Franklin Gothic Book" panose="020B0503020102020204" pitchFamily="34" charset="0"/>
                <a:cs typeface="Arial" panose="020B0604020202020204" pitchFamily="34" charset="0"/>
              </a:rPr>
              <a:t>Officer 104, CRCII</a:t>
            </a:r>
            <a:endParaRPr lang="en-US" sz="800" i="1" dirty="0">
              <a:solidFill>
                <a:prstClr val="black"/>
              </a:solidFill>
              <a:latin typeface="Franklin Gothic Book" panose="020B0503020102020204" pitchFamily="34" charset="0"/>
              <a:cs typeface="Arial" panose="020B0604020202020204" pitchFamily="34" charset="0"/>
            </a:endParaRPr>
          </a:p>
        </p:txBody>
      </p:sp>
      <p:sp>
        <p:nvSpPr>
          <p:cNvPr id="60" name="Rounded Rectangle 59"/>
          <p:cNvSpPr/>
          <p:nvPr/>
        </p:nvSpPr>
        <p:spPr>
          <a:xfrm>
            <a:off x="4877509" y="3181972"/>
            <a:ext cx="2057400" cy="256032"/>
          </a:xfrm>
          <a:prstGeom prst="round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800" b="1" dirty="0" smtClean="0">
                <a:solidFill>
                  <a:prstClr val="black"/>
                </a:solidFill>
                <a:latin typeface="Franklin Gothic Book" panose="020B0503020102020204" pitchFamily="34" charset="0"/>
                <a:cs typeface="Arial" panose="020B0604020202020204" pitchFamily="34" charset="0"/>
              </a:rPr>
              <a:t>J. Veloz</a:t>
            </a:r>
            <a:endParaRPr lang="en-US" sz="800" dirty="0" smtClean="0">
              <a:solidFill>
                <a:prstClr val="black"/>
              </a:solidFill>
              <a:latin typeface="Franklin Gothic Book" panose="020B0503020102020204" pitchFamily="34" charset="0"/>
              <a:cs typeface="Arial" panose="020B0604020202020204" pitchFamily="34" charset="0"/>
            </a:endParaRPr>
          </a:p>
          <a:p>
            <a:pPr algn="ctr" defTabSz="914400"/>
            <a:r>
              <a:rPr lang="en-US" sz="800" i="1" dirty="0" smtClean="0">
                <a:solidFill>
                  <a:prstClr val="black"/>
                </a:solidFill>
                <a:latin typeface="Franklin Gothic Book" panose="020B0503020102020204" pitchFamily="34" charset="0"/>
                <a:cs typeface="Arial" panose="020B0604020202020204" pitchFamily="34" charset="0"/>
              </a:rPr>
              <a:t>Officer 104, Admin Assistant II</a:t>
            </a:r>
            <a:endParaRPr lang="en-US" sz="800" i="1" dirty="0">
              <a:solidFill>
                <a:prstClr val="black"/>
              </a:solidFill>
              <a:latin typeface="Franklin Gothic Book" panose="020B0503020102020204" pitchFamily="34" charset="0"/>
              <a:cs typeface="Arial" panose="020B0604020202020204" pitchFamily="34" charset="0"/>
            </a:endParaRPr>
          </a:p>
        </p:txBody>
      </p:sp>
      <p:sp>
        <p:nvSpPr>
          <p:cNvPr id="72" name="Rounded Rectangle 71"/>
          <p:cNvSpPr/>
          <p:nvPr/>
        </p:nvSpPr>
        <p:spPr>
          <a:xfrm>
            <a:off x="2610326" y="3798593"/>
            <a:ext cx="2057400" cy="256032"/>
          </a:xfrm>
          <a:prstGeom prst="round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800" b="1" dirty="0" smtClean="0">
                <a:solidFill>
                  <a:prstClr val="black"/>
                </a:solidFill>
                <a:latin typeface="Franklin Gothic Book" panose="020B0503020102020204" pitchFamily="34" charset="0"/>
                <a:cs typeface="Arial" panose="020B0604020202020204" pitchFamily="34" charset="0"/>
              </a:rPr>
              <a:t>TBD</a:t>
            </a:r>
          </a:p>
          <a:p>
            <a:pPr algn="ctr" defTabSz="914400"/>
            <a:r>
              <a:rPr lang="en-US" sz="800" i="1" dirty="0" smtClean="0">
                <a:solidFill>
                  <a:prstClr val="black"/>
                </a:solidFill>
                <a:latin typeface="Franklin Gothic Book" panose="020B0503020102020204" pitchFamily="34" charset="0"/>
                <a:cs typeface="Arial" panose="020B0604020202020204" pitchFamily="34" charset="0"/>
              </a:rPr>
              <a:t>Officer 103, Data Analyst</a:t>
            </a:r>
            <a:endParaRPr lang="en-US" sz="800" i="1" dirty="0">
              <a:solidFill>
                <a:prstClr val="black"/>
              </a:solidFill>
              <a:latin typeface="Franklin Gothic Book" panose="020B0503020102020204" pitchFamily="34" charset="0"/>
              <a:cs typeface="Arial" panose="020B0604020202020204" pitchFamily="34" charset="0"/>
            </a:endParaRPr>
          </a:p>
        </p:txBody>
      </p:sp>
      <p:sp>
        <p:nvSpPr>
          <p:cNvPr id="73" name="Rounded Rectangle 72"/>
          <p:cNvSpPr/>
          <p:nvPr/>
        </p:nvSpPr>
        <p:spPr>
          <a:xfrm>
            <a:off x="143186" y="6246059"/>
            <a:ext cx="1188720" cy="256032"/>
          </a:xfrm>
          <a:prstGeom prst="round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800" b="1" dirty="0" smtClean="0">
                <a:solidFill>
                  <a:prstClr val="black"/>
                </a:solidFill>
                <a:latin typeface="Franklin Gothic Book" panose="020B0503020102020204" pitchFamily="34" charset="0"/>
                <a:cs typeface="Arial" panose="020B0604020202020204" pitchFamily="34" charset="0"/>
              </a:rPr>
              <a:t>M. </a:t>
            </a:r>
            <a:r>
              <a:rPr lang="en-US" sz="800" b="1" dirty="0" err="1" smtClean="0">
                <a:solidFill>
                  <a:prstClr val="black"/>
                </a:solidFill>
                <a:latin typeface="Franklin Gothic Book" panose="020B0503020102020204" pitchFamily="34" charset="0"/>
                <a:cs typeface="Arial" panose="020B0604020202020204" pitchFamily="34" charset="0"/>
              </a:rPr>
              <a:t>Hampsey</a:t>
            </a:r>
            <a:endParaRPr lang="en-US" sz="800" dirty="0" smtClean="0">
              <a:solidFill>
                <a:prstClr val="black"/>
              </a:solidFill>
              <a:latin typeface="Franklin Gothic Book" panose="020B0503020102020204" pitchFamily="34" charset="0"/>
              <a:cs typeface="Arial" panose="020B0604020202020204" pitchFamily="34" charset="0"/>
            </a:endParaRPr>
          </a:p>
          <a:p>
            <a:pPr algn="ctr" defTabSz="914400"/>
            <a:r>
              <a:rPr lang="en-US" sz="800" i="1" dirty="0" smtClean="0">
                <a:solidFill>
                  <a:prstClr val="black"/>
                </a:solidFill>
                <a:latin typeface="Franklin Gothic Book" panose="020B0503020102020204" pitchFamily="34" charset="0"/>
                <a:cs typeface="Arial" panose="020B0604020202020204" pitchFamily="34" charset="0"/>
              </a:rPr>
              <a:t>Casual</a:t>
            </a:r>
            <a:endParaRPr lang="en-US" sz="800" i="1" dirty="0">
              <a:solidFill>
                <a:prstClr val="black"/>
              </a:solidFill>
              <a:latin typeface="Franklin Gothic Book" panose="020B0503020102020204" pitchFamily="34" charset="0"/>
              <a:cs typeface="Arial" panose="020B0604020202020204" pitchFamily="34" charset="0"/>
            </a:endParaRPr>
          </a:p>
        </p:txBody>
      </p:sp>
      <p:sp>
        <p:nvSpPr>
          <p:cNvPr id="74" name="Rounded Rectangle 73"/>
          <p:cNvSpPr/>
          <p:nvPr/>
        </p:nvSpPr>
        <p:spPr>
          <a:xfrm>
            <a:off x="1389733" y="6246059"/>
            <a:ext cx="1188720" cy="256032"/>
          </a:xfrm>
          <a:prstGeom prst="round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800" b="1" dirty="0" smtClean="0">
                <a:solidFill>
                  <a:prstClr val="black"/>
                </a:solidFill>
                <a:latin typeface="Franklin Gothic Book" panose="020B0503020102020204" pitchFamily="34" charset="0"/>
                <a:cs typeface="Arial" panose="020B0604020202020204" pitchFamily="34" charset="0"/>
              </a:rPr>
              <a:t>R</a:t>
            </a:r>
            <a:r>
              <a:rPr lang="en-US" sz="800" b="1" dirty="0">
                <a:solidFill>
                  <a:prstClr val="black"/>
                </a:solidFill>
                <a:latin typeface="Franklin Gothic Book" panose="020B0503020102020204" pitchFamily="34" charset="0"/>
                <a:cs typeface="Arial" panose="020B0604020202020204" pitchFamily="34" charset="0"/>
              </a:rPr>
              <a:t>. Prifti</a:t>
            </a:r>
            <a:endParaRPr lang="en-US" sz="800" b="1" dirty="0" smtClean="0">
              <a:solidFill>
                <a:prstClr val="black"/>
              </a:solidFill>
              <a:latin typeface="Franklin Gothic Book" panose="020B0503020102020204" pitchFamily="34" charset="0"/>
              <a:cs typeface="Arial" panose="020B0604020202020204" pitchFamily="34" charset="0"/>
            </a:endParaRPr>
          </a:p>
          <a:p>
            <a:pPr algn="ctr" defTabSz="914400"/>
            <a:r>
              <a:rPr lang="en-US" sz="800" i="1" dirty="0" smtClean="0">
                <a:solidFill>
                  <a:prstClr val="black"/>
                </a:solidFill>
                <a:latin typeface="Franklin Gothic Book" panose="020B0503020102020204" pitchFamily="34" charset="0"/>
                <a:cs typeface="Arial" panose="020B0604020202020204" pitchFamily="34" charset="0"/>
              </a:rPr>
              <a:t>Casual</a:t>
            </a:r>
            <a:endParaRPr lang="en-US" sz="800" i="1" dirty="0">
              <a:solidFill>
                <a:prstClr val="black"/>
              </a:solidFill>
              <a:latin typeface="Franklin Gothic Book" panose="020B0503020102020204" pitchFamily="34" charset="0"/>
              <a:cs typeface="Arial" panose="020B0604020202020204" pitchFamily="34" charset="0"/>
            </a:endParaRPr>
          </a:p>
        </p:txBody>
      </p:sp>
      <p:sp>
        <p:nvSpPr>
          <p:cNvPr id="75" name="Rounded Rectangle 74"/>
          <p:cNvSpPr/>
          <p:nvPr/>
        </p:nvSpPr>
        <p:spPr>
          <a:xfrm>
            <a:off x="1371600" y="4421653"/>
            <a:ext cx="1188720" cy="256032"/>
          </a:xfrm>
          <a:prstGeom prst="round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800" b="1" dirty="0" smtClean="0">
                <a:solidFill>
                  <a:prstClr val="black"/>
                </a:solidFill>
                <a:latin typeface="Franklin Gothic Book" panose="020B0503020102020204" pitchFamily="34" charset="0"/>
                <a:cs typeface="Arial" panose="020B0604020202020204" pitchFamily="34" charset="0"/>
              </a:rPr>
              <a:t>TBD</a:t>
            </a:r>
            <a:endParaRPr lang="en-US" sz="800" dirty="0" smtClean="0">
              <a:solidFill>
                <a:prstClr val="black"/>
              </a:solidFill>
              <a:latin typeface="Franklin Gothic Book" panose="020B0503020102020204" pitchFamily="34" charset="0"/>
              <a:cs typeface="Arial" panose="020B0604020202020204" pitchFamily="34" charset="0"/>
            </a:endParaRPr>
          </a:p>
          <a:p>
            <a:pPr algn="ctr" defTabSz="914400"/>
            <a:r>
              <a:rPr lang="en-US" sz="800" i="1" dirty="0" smtClean="0">
                <a:solidFill>
                  <a:prstClr val="black"/>
                </a:solidFill>
                <a:latin typeface="Franklin Gothic Book" panose="020B0503020102020204" pitchFamily="34" charset="0"/>
                <a:cs typeface="Arial" panose="020B0604020202020204" pitchFamily="34" charset="0"/>
              </a:rPr>
              <a:t>Officer 103, CRCI</a:t>
            </a:r>
            <a:endParaRPr lang="en-US" sz="800" i="1" dirty="0">
              <a:solidFill>
                <a:prstClr val="black"/>
              </a:solidFill>
              <a:latin typeface="Franklin Gothic Book" panose="020B0503020102020204" pitchFamily="34" charset="0"/>
              <a:cs typeface="Arial" panose="020B0604020202020204" pitchFamily="34" charset="0"/>
            </a:endParaRPr>
          </a:p>
        </p:txBody>
      </p:sp>
      <p:sp>
        <p:nvSpPr>
          <p:cNvPr id="76" name="Rounded Rectangle 75"/>
          <p:cNvSpPr/>
          <p:nvPr/>
        </p:nvSpPr>
        <p:spPr>
          <a:xfrm>
            <a:off x="149346" y="6558374"/>
            <a:ext cx="1188720" cy="256032"/>
          </a:xfrm>
          <a:prstGeom prst="round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800" b="1" dirty="0" smtClean="0">
                <a:solidFill>
                  <a:prstClr val="black"/>
                </a:solidFill>
                <a:latin typeface="Franklin Gothic Book" panose="020B0503020102020204" pitchFamily="34" charset="0"/>
                <a:cs typeface="Arial" panose="020B0604020202020204" pitchFamily="34" charset="0"/>
              </a:rPr>
              <a:t>R. </a:t>
            </a:r>
            <a:r>
              <a:rPr lang="en-US" sz="800" b="1" dirty="0" err="1" smtClean="0">
                <a:solidFill>
                  <a:prstClr val="black"/>
                </a:solidFill>
                <a:latin typeface="Franklin Gothic Book" panose="020B0503020102020204" pitchFamily="34" charset="0"/>
                <a:cs typeface="Arial" panose="020B0604020202020204" pitchFamily="34" charset="0"/>
              </a:rPr>
              <a:t>Umland</a:t>
            </a:r>
            <a:endParaRPr lang="en-US" sz="800" dirty="0" smtClean="0">
              <a:solidFill>
                <a:prstClr val="black"/>
              </a:solidFill>
              <a:latin typeface="Franklin Gothic Book" panose="020B0503020102020204" pitchFamily="34" charset="0"/>
              <a:cs typeface="Arial" panose="020B0604020202020204" pitchFamily="34" charset="0"/>
            </a:endParaRPr>
          </a:p>
          <a:p>
            <a:pPr algn="ctr" defTabSz="914400"/>
            <a:r>
              <a:rPr lang="en-US" sz="800" i="1" dirty="0" smtClean="0">
                <a:solidFill>
                  <a:prstClr val="black"/>
                </a:solidFill>
                <a:latin typeface="Franklin Gothic Book" panose="020B0503020102020204" pitchFamily="34" charset="0"/>
                <a:cs typeface="Arial" panose="020B0604020202020204" pitchFamily="34" charset="0"/>
              </a:rPr>
              <a:t>Casual</a:t>
            </a:r>
            <a:endParaRPr lang="en-US" sz="800" i="1" dirty="0">
              <a:solidFill>
                <a:prstClr val="black"/>
              </a:solidFill>
              <a:latin typeface="Franklin Gothic Book" panose="020B0503020102020204" pitchFamily="34" charset="0"/>
              <a:cs typeface="Arial" panose="020B0604020202020204" pitchFamily="34" charset="0"/>
            </a:endParaRPr>
          </a:p>
        </p:txBody>
      </p:sp>
      <p:sp>
        <p:nvSpPr>
          <p:cNvPr id="77" name="Rounded Rectangle 76"/>
          <p:cNvSpPr/>
          <p:nvPr/>
        </p:nvSpPr>
        <p:spPr>
          <a:xfrm>
            <a:off x="1395893" y="6558374"/>
            <a:ext cx="1188720" cy="256032"/>
          </a:xfrm>
          <a:prstGeom prst="round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800" b="1" dirty="0" smtClean="0">
                <a:solidFill>
                  <a:prstClr val="black"/>
                </a:solidFill>
                <a:latin typeface="Franklin Gothic Book" panose="020B0503020102020204" pitchFamily="34" charset="0"/>
                <a:cs typeface="Arial" panose="020B0604020202020204" pitchFamily="34" charset="0"/>
              </a:rPr>
              <a:t>Z. Velazquez</a:t>
            </a:r>
          </a:p>
          <a:p>
            <a:pPr algn="ctr" defTabSz="914400"/>
            <a:r>
              <a:rPr lang="en-US" sz="800" i="1" dirty="0" smtClean="0">
                <a:solidFill>
                  <a:prstClr val="black"/>
                </a:solidFill>
                <a:latin typeface="Franklin Gothic Book" panose="020B0503020102020204" pitchFamily="34" charset="0"/>
                <a:cs typeface="Arial" panose="020B0604020202020204" pitchFamily="34" charset="0"/>
              </a:rPr>
              <a:t>Casual</a:t>
            </a:r>
            <a:endParaRPr lang="en-US" sz="800" i="1" dirty="0">
              <a:solidFill>
                <a:prstClr val="black"/>
              </a:solidFill>
              <a:latin typeface="Franklin Gothic Book" panose="020B0503020102020204" pitchFamily="34" charset="0"/>
              <a:cs typeface="Arial" panose="020B0604020202020204" pitchFamily="34" charset="0"/>
            </a:endParaRPr>
          </a:p>
        </p:txBody>
      </p:sp>
      <p:sp>
        <p:nvSpPr>
          <p:cNvPr id="78" name="Rounded Rectangle 77"/>
          <p:cNvSpPr/>
          <p:nvPr/>
        </p:nvSpPr>
        <p:spPr>
          <a:xfrm>
            <a:off x="156626" y="461338"/>
            <a:ext cx="1062574" cy="274320"/>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400"/>
            <a:r>
              <a:rPr lang="en-US" sz="1000" b="1" dirty="0" smtClean="0">
                <a:solidFill>
                  <a:prstClr val="black"/>
                </a:solidFill>
                <a:latin typeface="Franklin Gothic Book" panose="020B0503020102020204" pitchFamily="34" charset="0"/>
                <a:cs typeface="Arial" panose="020B0604020202020204" pitchFamily="34" charset="0"/>
              </a:rPr>
              <a:t>Faculty:</a:t>
            </a:r>
            <a:endParaRPr lang="en-US" sz="1000" b="1" i="1" dirty="0">
              <a:solidFill>
                <a:prstClr val="black"/>
              </a:solidFill>
              <a:latin typeface="Franklin Gothic Book" panose="020B0503020102020204" pitchFamily="34" charset="0"/>
              <a:cs typeface="Arial" panose="020B0604020202020204" pitchFamily="34" charset="0"/>
            </a:endParaRPr>
          </a:p>
        </p:txBody>
      </p:sp>
      <p:sp>
        <p:nvSpPr>
          <p:cNvPr id="79" name="Rounded Rectangle 78"/>
          <p:cNvSpPr/>
          <p:nvPr/>
        </p:nvSpPr>
        <p:spPr>
          <a:xfrm>
            <a:off x="3562615" y="887703"/>
            <a:ext cx="1005840" cy="274320"/>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400"/>
            <a:r>
              <a:rPr lang="en-US" sz="650" b="1" dirty="0">
                <a:solidFill>
                  <a:prstClr val="black"/>
                </a:solidFill>
                <a:latin typeface="Franklin Gothic Book" panose="020B0503020102020204" pitchFamily="34" charset="0"/>
                <a:cs typeface="Arial" panose="020B0604020202020204" pitchFamily="34" charset="0"/>
              </a:rPr>
              <a:t>M Lewis, MD</a:t>
            </a:r>
          </a:p>
          <a:p>
            <a:pPr algn="ctr" defTabSz="914400"/>
            <a:r>
              <a:rPr lang="en-US" sz="650" i="1" dirty="0" err="1">
                <a:solidFill>
                  <a:prstClr val="black"/>
                </a:solidFill>
                <a:latin typeface="Franklin Gothic Book" panose="020B0503020102020204" pitchFamily="34" charset="0"/>
                <a:cs typeface="Arial" panose="020B0604020202020204" pitchFamily="34" charset="0"/>
              </a:rPr>
              <a:t>PostDoc</a:t>
            </a:r>
            <a:r>
              <a:rPr lang="en-US" sz="650" i="1" dirty="0">
                <a:solidFill>
                  <a:prstClr val="black"/>
                </a:solidFill>
                <a:latin typeface="Franklin Gothic Book" panose="020B0503020102020204" pitchFamily="34" charset="0"/>
                <a:cs typeface="Arial" panose="020B0604020202020204" pitchFamily="34" charset="0"/>
              </a:rPr>
              <a:t> Fellow</a:t>
            </a:r>
          </a:p>
        </p:txBody>
      </p:sp>
      <p:sp>
        <p:nvSpPr>
          <p:cNvPr id="80" name="Rounded Rectangle 79"/>
          <p:cNvSpPr/>
          <p:nvPr/>
        </p:nvSpPr>
        <p:spPr>
          <a:xfrm>
            <a:off x="1339838" y="895853"/>
            <a:ext cx="1005840" cy="274320"/>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400"/>
            <a:r>
              <a:rPr lang="en-US" sz="650" b="1" dirty="0" smtClean="0">
                <a:solidFill>
                  <a:prstClr val="black"/>
                </a:solidFill>
                <a:latin typeface="Franklin Gothic Book" panose="020B0503020102020204" pitchFamily="34" charset="0"/>
                <a:cs typeface="Arial" panose="020B0604020202020204" pitchFamily="34" charset="0"/>
              </a:rPr>
              <a:t>B Haji, PhD</a:t>
            </a:r>
          </a:p>
          <a:p>
            <a:pPr algn="ctr" defTabSz="914400"/>
            <a:r>
              <a:rPr lang="en-US" sz="650" i="1" dirty="0" err="1" smtClean="0">
                <a:solidFill>
                  <a:prstClr val="black"/>
                </a:solidFill>
                <a:latin typeface="Franklin Gothic Book" panose="020B0503020102020204" pitchFamily="34" charset="0"/>
                <a:cs typeface="Arial" panose="020B0604020202020204" pitchFamily="34" charset="0"/>
              </a:rPr>
              <a:t>PostDoc</a:t>
            </a:r>
            <a:r>
              <a:rPr lang="en-US" sz="650" i="1" dirty="0" smtClean="0">
                <a:solidFill>
                  <a:prstClr val="black"/>
                </a:solidFill>
                <a:latin typeface="Franklin Gothic Book" panose="020B0503020102020204" pitchFamily="34" charset="0"/>
                <a:cs typeface="Arial" panose="020B0604020202020204" pitchFamily="34" charset="0"/>
              </a:rPr>
              <a:t> Scientist</a:t>
            </a:r>
            <a:endParaRPr lang="en-US" sz="650" i="1" dirty="0">
              <a:solidFill>
                <a:prstClr val="black"/>
              </a:solidFill>
              <a:latin typeface="Franklin Gothic Book" panose="020B0503020102020204" pitchFamily="34" charset="0"/>
              <a:cs typeface="Arial" panose="020B0604020202020204" pitchFamily="34" charset="0"/>
            </a:endParaRPr>
          </a:p>
        </p:txBody>
      </p:sp>
      <p:sp>
        <p:nvSpPr>
          <p:cNvPr id="81" name="Rounded Rectangle 80"/>
          <p:cNvSpPr/>
          <p:nvPr/>
        </p:nvSpPr>
        <p:spPr>
          <a:xfrm>
            <a:off x="2456515" y="887703"/>
            <a:ext cx="1005840" cy="274320"/>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400"/>
            <a:r>
              <a:rPr lang="en-US" sz="650" b="1" dirty="0">
                <a:solidFill>
                  <a:prstClr val="black"/>
                </a:solidFill>
                <a:latin typeface="Franklin Gothic Book" panose="020B0503020102020204" pitchFamily="34" charset="0"/>
                <a:cs typeface="Arial" panose="020B0604020202020204" pitchFamily="34" charset="0"/>
              </a:rPr>
              <a:t>D Kumaraiah, MD</a:t>
            </a:r>
          </a:p>
          <a:p>
            <a:pPr algn="ctr" defTabSz="914400"/>
            <a:r>
              <a:rPr lang="en-US" sz="650" i="1" dirty="0">
                <a:solidFill>
                  <a:prstClr val="black"/>
                </a:solidFill>
                <a:latin typeface="Franklin Gothic Book" panose="020B0503020102020204" pitchFamily="34" charset="0"/>
                <a:cs typeface="Arial" panose="020B0604020202020204" pitchFamily="34" charset="0"/>
              </a:rPr>
              <a:t>Instructor in Med</a:t>
            </a:r>
          </a:p>
        </p:txBody>
      </p:sp>
      <p:sp>
        <p:nvSpPr>
          <p:cNvPr id="83" name="Rounded Rectangle 82"/>
          <p:cNvSpPr/>
          <p:nvPr/>
        </p:nvSpPr>
        <p:spPr>
          <a:xfrm>
            <a:off x="6913644" y="895853"/>
            <a:ext cx="1005840" cy="274320"/>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400"/>
            <a:r>
              <a:rPr lang="en-US" sz="650" b="1" dirty="0">
                <a:solidFill>
                  <a:prstClr val="black"/>
                </a:solidFill>
                <a:latin typeface="Franklin Gothic Book" panose="020B0503020102020204" pitchFamily="34" charset="0"/>
                <a:cs typeface="Arial" panose="020B0604020202020204" pitchFamily="34" charset="0"/>
              </a:rPr>
              <a:t>L Wasson, MD</a:t>
            </a:r>
          </a:p>
          <a:p>
            <a:pPr algn="ctr" defTabSz="914400"/>
            <a:r>
              <a:rPr lang="en-US" sz="650" i="1" dirty="0" err="1">
                <a:solidFill>
                  <a:prstClr val="black"/>
                </a:solidFill>
                <a:latin typeface="Franklin Gothic Book" panose="020B0503020102020204" pitchFamily="34" charset="0"/>
                <a:cs typeface="Arial" panose="020B0604020202020204" pitchFamily="34" charset="0"/>
              </a:rPr>
              <a:t>PostDoc</a:t>
            </a:r>
            <a:r>
              <a:rPr lang="en-US" sz="650" i="1" dirty="0">
                <a:solidFill>
                  <a:prstClr val="black"/>
                </a:solidFill>
                <a:latin typeface="Franklin Gothic Book" panose="020B0503020102020204" pitchFamily="34" charset="0"/>
                <a:cs typeface="Arial" panose="020B0604020202020204" pitchFamily="34" charset="0"/>
              </a:rPr>
              <a:t> Fellow</a:t>
            </a:r>
          </a:p>
        </p:txBody>
      </p:sp>
      <p:sp>
        <p:nvSpPr>
          <p:cNvPr id="84" name="Rounded Rectangle 83"/>
          <p:cNvSpPr/>
          <p:nvPr/>
        </p:nvSpPr>
        <p:spPr>
          <a:xfrm>
            <a:off x="5783758" y="895853"/>
            <a:ext cx="1005840" cy="274320"/>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400"/>
            <a:r>
              <a:rPr lang="en-US" sz="650" b="1" dirty="0">
                <a:solidFill>
                  <a:prstClr val="black"/>
                </a:solidFill>
                <a:latin typeface="Franklin Gothic Book" panose="020B0503020102020204" pitchFamily="34" charset="0"/>
                <a:cs typeface="Arial" panose="020B0604020202020204" pitchFamily="34" charset="0"/>
              </a:rPr>
              <a:t>J Peacock, MD</a:t>
            </a:r>
          </a:p>
          <a:p>
            <a:pPr algn="ctr" defTabSz="914400"/>
            <a:r>
              <a:rPr lang="en-US" sz="650" i="1" dirty="0" err="1">
                <a:solidFill>
                  <a:prstClr val="black"/>
                </a:solidFill>
                <a:latin typeface="Franklin Gothic Book" panose="020B0503020102020204" pitchFamily="34" charset="0"/>
                <a:cs typeface="Arial" panose="020B0604020202020204" pitchFamily="34" charset="0"/>
              </a:rPr>
              <a:t>PostDoc</a:t>
            </a:r>
            <a:r>
              <a:rPr lang="en-US" sz="650" i="1" dirty="0">
                <a:solidFill>
                  <a:prstClr val="black"/>
                </a:solidFill>
                <a:latin typeface="Franklin Gothic Book" panose="020B0503020102020204" pitchFamily="34" charset="0"/>
                <a:cs typeface="Arial" panose="020B0604020202020204" pitchFamily="34" charset="0"/>
              </a:rPr>
              <a:t> Fellow</a:t>
            </a:r>
          </a:p>
        </p:txBody>
      </p:sp>
      <p:sp>
        <p:nvSpPr>
          <p:cNvPr id="85" name="Rounded Rectangle 84"/>
          <p:cNvSpPr/>
          <p:nvPr/>
        </p:nvSpPr>
        <p:spPr>
          <a:xfrm>
            <a:off x="4673397" y="895853"/>
            <a:ext cx="1005840" cy="274320"/>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400"/>
            <a:r>
              <a:rPr lang="en-US" sz="650" b="1" dirty="0">
                <a:solidFill>
                  <a:prstClr val="black"/>
                </a:solidFill>
                <a:latin typeface="Franklin Gothic Book" panose="020B0503020102020204" pitchFamily="34" charset="0"/>
                <a:cs typeface="Arial" panose="020B0604020202020204" pitchFamily="34" charset="0"/>
              </a:rPr>
              <a:t>I Louh, MD</a:t>
            </a:r>
          </a:p>
          <a:p>
            <a:pPr algn="ctr" defTabSz="914400"/>
            <a:r>
              <a:rPr lang="en-US" sz="650" i="1" dirty="0" err="1">
                <a:solidFill>
                  <a:prstClr val="black"/>
                </a:solidFill>
                <a:latin typeface="Franklin Gothic Book" panose="020B0503020102020204" pitchFamily="34" charset="0"/>
                <a:cs typeface="Arial" panose="020B0604020202020204" pitchFamily="34" charset="0"/>
              </a:rPr>
              <a:t>PostDoc</a:t>
            </a:r>
            <a:r>
              <a:rPr lang="en-US" sz="650" i="1" dirty="0">
                <a:solidFill>
                  <a:prstClr val="black"/>
                </a:solidFill>
                <a:latin typeface="Franklin Gothic Book" panose="020B0503020102020204" pitchFamily="34" charset="0"/>
                <a:cs typeface="Arial" panose="020B0604020202020204" pitchFamily="34" charset="0"/>
              </a:rPr>
              <a:t> Fellow</a:t>
            </a:r>
          </a:p>
        </p:txBody>
      </p:sp>
      <p:sp>
        <p:nvSpPr>
          <p:cNvPr id="86" name="Rounded Rectangle 85"/>
          <p:cNvSpPr/>
          <p:nvPr/>
        </p:nvSpPr>
        <p:spPr>
          <a:xfrm>
            <a:off x="158398" y="887703"/>
            <a:ext cx="1062574" cy="274320"/>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400"/>
            <a:r>
              <a:rPr lang="en-US" sz="1000" b="1" dirty="0" smtClean="0">
                <a:solidFill>
                  <a:prstClr val="black"/>
                </a:solidFill>
                <a:latin typeface="Franklin Gothic Book" panose="020B0503020102020204" pitchFamily="34" charset="0"/>
                <a:cs typeface="Arial" panose="020B0604020202020204" pitchFamily="34" charset="0"/>
              </a:rPr>
              <a:t>Fellows:</a:t>
            </a:r>
            <a:endParaRPr lang="en-US" sz="1000" b="1" i="1" dirty="0">
              <a:solidFill>
                <a:prstClr val="black"/>
              </a:solidFill>
              <a:latin typeface="Franklin Gothic Book" panose="020B0503020102020204" pitchFamily="34" charset="0"/>
              <a:cs typeface="Arial" panose="020B0604020202020204" pitchFamily="34" charset="0"/>
            </a:endParaRPr>
          </a:p>
        </p:txBody>
      </p:sp>
      <p:sp>
        <p:nvSpPr>
          <p:cNvPr id="87" name="Rounded Rectangle 86"/>
          <p:cNvSpPr/>
          <p:nvPr/>
        </p:nvSpPr>
        <p:spPr>
          <a:xfrm>
            <a:off x="3295132" y="135272"/>
            <a:ext cx="1000992" cy="274320"/>
          </a:xfrm>
          <a:prstGeom prst="roundRect">
            <a:avLst/>
          </a:prstGeom>
          <a:solidFill>
            <a:schemeClr val="tx1">
              <a:lumMod val="75000"/>
              <a:lumOff val="2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r>
              <a:rPr lang="en-US" sz="1000" b="1" dirty="0" smtClean="0">
                <a:solidFill>
                  <a:schemeClr val="bg1"/>
                </a:solidFill>
                <a:latin typeface="Franklin Gothic Book" panose="020B0503020102020204" pitchFamily="34" charset="0"/>
                <a:cs typeface="Arial" panose="020B0604020202020204" pitchFamily="34" charset="0"/>
              </a:rPr>
              <a:t>Director:</a:t>
            </a:r>
            <a:endParaRPr lang="en-US" sz="1000" i="1" dirty="0">
              <a:solidFill>
                <a:schemeClr val="bg1"/>
              </a:solidFill>
              <a:latin typeface="Franklin Gothic Book" panose="020B0503020102020204" pitchFamily="34" charset="0"/>
              <a:cs typeface="Arial" panose="020B0604020202020204" pitchFamily="34" charset="0"/>
            </a:endParaRPr>
          </a:p>
        </p:txBody>
      </p:sp>
      <p:sp>
        <p:nvSpPr>
          <p:cNvPr id="88" name="Rounded Rectangle 87"/>
          <p:cNvSpPr/>
          <p:nvPr/>
        </p:nvSpPr>
        <p:spPr>
          <a:xfrm>
            <a:off x="4366654" y="135272"/>
            <a:ext cx="1619326" cy="274320"/>
          </a:xfrm>
          <a:prstGeom prst="roundRect">
            <a:avLst/>
          </a:prstGeom>
          <a:solidFill>
            <a:schemeClr val="tx1">
              <a:lumMod val="75000"/>
              <a:lumOff val="2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r>
              <a:rPr lang="en-US" sz="800" b="1" dirty="0" smtClean="0">
                <a:solidFill>
                  <a:schemeClr val="bg1"/>
                </a:solidFill>
                <a:latin typeface="Franklin Gothic Book" panose="020B0503020102020204" pitchFamily="34" charset="0"/>
                <a:cs typeface="Arial" panose="020B0604020202020204" pitchFamily="34" charset="0"/>
              </a:rPr>
              <a:t>Karina Davidson, PhD</a:t>
            </a:r>
          </a:p>
          <a:p>
            <a:pPr algn="ctr" defTabSz="914400"/>
            <a:r>
              <a:rPr lang="en-US" sz="800" i="1" dirty="0" smtClean="0">
                <a:solidFill>
                  <a:schemeClr val="bg1"/>
                </a:solidFill>
                <a:latin typeface="Franklin Gothic Book" panose="020B0503020102020204" pitchFamily="34" charset="0"/>
                <a:cs typeface="Arial" panose="020B0604020202020204" pitchFamily="34" charset="0"/>
              </a:rPr>
              <a:t>Professor</a:t>
            </a:r>
            <a:endParaRPr lang="en-US" sz="800" i="1" dirty="0">
              <a:solidFill>
                <a:schemeClr val="bg1"/>
              </a:solidFill>
              <a:latin typeface="Franklin Gothic Book" panose="020B0503020102020204" pitchFamily="34" charset="0"/>
              <a:cs typeface="Arial" panose="020B0604020202020204" pitchFamily="34" charset="0"/>
            </a:endParaRPr>
          </a:p>
        </p:txBody>
      </p:sp>
      <p:sp>
        <p:nvSpPr>
          <p:cNvPr id="82" name="Rounded Rectangle 81"/>
          <p:cNvSpPr/>
          <p:nvPr/>
        </p:nvSpPr>
        <p:spPr>
          <a:xfrm>
            <a:off x="8020672" y="895853"/>
            <a:ext cx="1005840" cy="274320"/>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400"/>
            <a:r>
              <a:rPr lang="en-US" sz="650" b="1" dirty="0" smtClean="0">
                <a:solidFill>
                  <a:prstClr val="black"/>
                </a:solidFill>
                <a:latin typeface="Franklin Gothic Book" panose="020B0503020102020204" pitchFamily="34" charset="0"/>
                <a:cs typeface="Arial" panose="020B0604020202020204" pitchFamily="34" charset="0"/>
              </a:rPr>
              <a:t>J Wessler, </a:t>
            </a:r>
            <a:r>
              <a:rPr lang="en-US" sz="650" b="1" dirty="0">
                <a:solidFill>
                  <a:prstClr val="black"/>
                </a:solidFill>
                <a:latin typeface="Franklin Gothic Book" panose="020B0503020102020204" pitchFamily="34" charset="0"/>
                <a:cs typeface="Arial" panose="020B0604020202020204" pitchFamily="34" charset="0"/>
              </a:rPr>
              <a:t>MD</a:t>
            </a:r>
          </a:p>
          <a:p>
            <a:pPr algn="ctr" defTabSz="914400"/>
            <a:r>
              <a:rPr lang="en-US" sz="650" i="1" dirty="0" err="1">
                <a:solidFill>
                  <a:prstClr val="black"/>
                </a:solidFill>
                <a:latin typeface="Franklin Gothic Book" panose="020B0503020102020204" pitchFamily="34" charset="0"/>
                <a:cs typeface="Arial" panose="020B0604020202020204" pitchFamily="34" charset="0"/>
              </a:rPr>
              <a:t>PostDoc</a:t>
            </a:r>
            <a:r>
              <a:rPr lang="en-US" sz="650" i="1" dirty="0">
                <a:solidFill>
                  <a:prstClr val="black"/>
                </a:solidFill>
                <a:latin typeface="Franklin Gothic Book" panose="020B0503020102020204" pitchFamily="34" charset="0"/>
                <a:cs typeface="Arial" panose="020B0604020202020204" pitchFamily="34" charset="0"/>
              </a:rPr>
              <a:t> Fellow</a:t>
            </a:r>
          </a:p>
        </p:txBody>
      </p:sp>
      <p:sp>
        <p:nvSpPr>
          <p:cNvPr id="89" name="Slide Number Placeholder 2"/>
          <p:cNvSpPr>
            <a:spLocks noGrp="1"/>
          </p:cNvSpPr>
          <p:nvPr>
            <p:ph type="sldNum" sz="quarter" idx="12"/>
          </p:nvPr>
        </p:nvSpPr>
        <p:spPr>
          <a:xfrm>
            <a:off x="8929689" y="6616899"/>
            <a:ext cx="217661" cy="241102"/>
          </a:xfrm>
        </p:spPr>
        <p:txBody>
          <a:bodyPr/>
          <a:lstStyle/>
          <a:p>
            <a:fld id="{950BDE99-815A-4B5E-8388-A20F2EA3EC42}" type="slidenum">
              <a:rPr lang="en-US" smtClean="0">
                <a:solidFill>
                  <a:prstClr val="black"/>
                </a:solidFill>
                <a:latin typeface="Franklin Gothic Book" panose="020B0503020102020204" pitchFamily="34" charset="0"/>
              </a:rPr>
              <a:pPr/>
              <a:t>6</a:t>
            </a:fld>
            <a:endParaRPr lang="en-US" dirty="0">
              <a:solidFill>
                <a:prstClr val="black"/>
              </a:solidFill>
              <a:latin typeface="Franklin Gothic Book" panose="020B0503020102020204" pitchFamily="34" charset="0"/>
            </a:endParaRPr>
          </a:p>
        </p:txBody>
      </p:sp>
    </p:spTree>
    <p:extLst>
      <p:ext uri="{BB962C8B-B14F-4D97-AF65-F5344CB8AC3E}">
        <p14:creationId xmlns:p14="http://schemas.microsoft.com/office/powerpoint/2010/main" val="22277474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CBCH</a:t>
            </a:r>
          </a:p>
        </p:txBody>
      </p:sp>
      <p:sp>
        <p:nvSpPr>
          <p:cNvPr id="3" name="Slide Number Placeholder 2"/>
          <p:cNvSpPr>
            <a:spLocks noGrp="1"/>
          </p:cNvSpPr>
          <p:nvPr>
            <p:ph type="sldNum" sz="quarter" idx="10"/>
          </p:nvPr>
        </p:nvSpPr>
        <p:spPr/>
        <p:txBody>
          <a:bodyPr/>
          <a:lstStyle/>
          <a:p>
            <a:fld id="{69233210-FD1D-4643-A408-4B2BDEE02D8B}" type="slidenum">
              <a:rPr lang="en-US" smtClean="0"/>
              <a:pPr/>
              <a:t>7</a:t>
            </a:fld>
            <a:endParaRPr lang="en-US"/>
          </a:p>
        </p:txBody>
      </p:sp>
      <p:sp>
        <p:nvSpPr>
          <p:cNvPr id="4" name="Text Placeholder 3"/>
          <p:cNvSpPr>
            <a:spLocks noGrp="1"/>
          </p:cNvSpPr>
          <p:nvPr>
            <p:ph type="body" sz="quarter" idx="11"/>
          </p:nvPr>
        </p:nvSpPr>
        <p:spPr>
          <a:xfrm>
            <a:off x="167038" y="1163825"/>
            <a:ext cx="8786812" cy="731520"/>
          </a:xfrm>
        </p:spPr>
        <p:txBody>
          <a:bodyPr/>
          <a:lstStyle/>
          <a:p>
            <a:pPr algn="ctr"/>
            <a:endParaRPr lang="en-US" dirty="0">
              <a:solidFill>
                <a:schemeClr val="tx2"/>
              </a:solidFill>
              <a:latin typeface="Avenir Book"/>
              <a:cs typeface="Avenir Book"/>
            </a:endParaRPr>
          </a:p>
        </p:txBody>
      </p:sp>
      <p:grpSp>
        <p:nvGrpSpPr>
          <p:cNvPr id="5" name="Group 4"/>
          <p:cNvGrpSpPr>
            <a:grpSpLocks/>
          </p:cNvGrpSpPr>
          <p:nvPr/>
        </p:nvGrpSpPr>
        <p:grpSpPr bwMode="auto">
          <a:xfrm rot="19856724">
            <a:off x="2336953" y="1927848"/>
            <a:ext cx="4463728" cy="4429124"/>
            <a:chOff x="0" y="0"/>
            <a:chExt cx="3999" cy="3968"/>
          </a:xfrm>
        </p:grpSpPr>
        <p:sp>
          <p:nvSpPr>
            <p:cNvPr id="17" name="AutoShape 3"/>
            <p:cNvSpPr>
              <a:spLocks/>
            </p:cNvSpPr>
            <p:nvPr/>
          </p:nvSpPr>
          <p:spPr bwMode="auto">
            <a:xfrm>
              <a:off x="2246" y="296"/>
              <a:ext cx="1753" cy="1845"/>
            </a:xfrm>
            <a:custGeom>
              <a:avLst/>
              <a:gdLst/>
              <a:ahLst/>
              <a:cxnLst/>
              <a:rect l="0" t="0" r="r" b="b"/>
              <a:pathLst>
                <a:path w="21600" h="21600">
                  <a:moveTo>
                    <a:pt x="6438" y="18464"/>
                  </a:moveTo>
                  <a:lnTo>
                    <a:pt x="6438" y="18464"/>
                  </a:lnTo>
                  <a:lnTo>
                    <a:pt x="6397" y="18464"/>
                  </a:lnTo>
                  <a:lnTo>
                    <a:pt x="6355" y="18464"/>
                  </a:lnTo>
                  <a:lnTo>
                    <a:pt x="6314" y="18503"/>
                  </a:lnTo>
                  <a:lnTo>
                    <a:pt x="6272" y="18503"/>
                  </a:lnTo>
                  <a:lnTo>
                    <a:pt x="6231" y="18503"/>
                  </a:lnTo>
                  <a:lnTo>
                    <a:pt x="6148" y="18542"/>
                  </a:lnTo>
                  <a:lnTo>
                    <a:pt x="6065" y="18582"/>
                  </a:lnTo>
                  <a:lnTo>
                    <a:pt x="5981" y="18621"/>
                  </a:lnTo>
                  <a:lnTo>
                    <a:pt x="5857" y="18621"/>
                  </a:lnTo>
                  <a:lnTo>
                    <a:pt x="5732" y="18660"/>
                  </a:lnTo>
                  <a:lnTo>
                    <a:pt x="5608" y="18699"/>
                  </a:lnTo>
                  <a:lnTo>
                    <a:pt x="5441" y="18778"/>
                  </a:lnTo>
                  <a:lnTo>
                    <a:pt x="5317" y="18817"/>
                  </a:lnTo>
                  <a:lnTo>
                    <a:pt x="5151" y="18856"/>
                  </a:lnTo>
                  <a:lnTo>
                    <a:pt x="4943" y="18934"/>
                  </a:lnTo>
                  <a:lnTo>
                    <a:pt x="4777" y="18974"/>
                  </a:lnTo>
                  <a:lnTo>
                    <a:pt x="4611" y="19013"/>
                  </a:lnTo>
                  <a:lnTo>
                    <a:pt x="4445" y="19091"/>
                  </a:lnTo>
                  <a:lnTo>
                    <a:pt x="4320" y="19130"/>
                  </a:lnTo>
                  <a:lnTo>
                    <a:pt x="4195" y="19169"/>
                  </a:lnTo>
                  <a:lnTo>
                    <a:pt x="4071" y="19209"/>
                  </a:lnTo>
                  <a:lnTo>
                    <a:pt x="3946" y="19248"/>
                  </a:lnTo>
                  <a:lnTo>
                    <a:pt x="3863" y="19287"/>
                  </a:lnTo>
                  <a:lnTo>
                    <a:pt x="3780" y="19287"/>
                  </a:lnTo>
                  <a:lnTo>
                    <a:pt x="3697" y="19326"/>
                  </a:lnTo>
                  <a:lnTo>
                    <a:pt x="3655" y="19326"/>
                  </a:lnTo>
                  <a:lnTo>
                    <a:pt x="3572" y="19365"/>
                  </a:lnTo>
                  <a:lnTo>
                    <a:pt x="3531" y="19365"/>
                  </a:lnTo>
                  <a:lnTo>
                    <a:pt x="3489" y="19365"/>
                  </a:lnTo>
                  <a:lnTo>
                    <a:pt x="3531" y="19405"/>
                  </a:lnTo>
                  <a:lnTo>
                    <a:pt x="3572" y="19405"/>
                  </a:lnTo>
                  <a:lnTo>
                    <a:pt x="3697" y="19405"/>
                  </a:lnTo>
                  <a:lnTo>
                    <a:pt x="3821" y="19444"/>
                  </a:lnTo>
                  <a:lnTo>
                    <a:pt x="4029" y="19483"/>
                  </a:lnTo>
                  <a:lnTo>
                    <a:pt x="4237" y="19522"/>
                  </a:lnTo>
                  <a:lnTo>
                    <a:pt x="4528" y="19601"/>
                  </a:lnTo>
                  <a:lnTo>
                    <a:pt x="4818" y="19679"/>
                  </a:lnTo>
                  <a:lnTo>
                    <a:pt x="5192" y="19718"/>
                  </a:lnTo>
                  <a:lnTo>
                    <a:pt x="5566" y="19797"/>
                  </a:lnTo>
                  <a:lnTo>
                    <a:pt x="6023" y="19914"/>
                  </a:lnTo>
                  <a:lnTo>
                    <a:pt x="6521" y="19993"/>
                  </a:lnTo>
                  <a:lnTo>
                    <a:pt x="7020" y="20110"/>
                  </a:lnTo>
                  <a:lnTo>
                    <a:pt x="7601" y="20228"/>
                  </a:lnTo>
                  <a:lnTo>
                    <a:pt x="8183" y="20346"/>
                  </a:lnTo>
                  <a:lnTo>
                    <a:pt x="8848" y="20502"/>
                  </a:lnTo>
                  <a:lnTo>
                    <a:pt x="9512" y="20620"/>
                  </a:lnTo>
                  <a:lnTo>
                    <a:pt x="10094" y="20738"/>
                  </a:lnTo>
                  <a:lnTo>
                    <a:pt x="10675" y="20855"/>
                  </a:lnTo>
                  <a:lnTo>
                    <a:pt x="11174" y="20973"/>
                  </a:lnTo>
                  <a:lnTo>
                    <a:pt x="11672" y="21051"/>
                  </a:lnTo>
                  <a:lnTo>
                    <a:pt x="12088" y="21169"/>
                  </a:lnTo>
                  <a:lnTo>
                    <a:pt x="12503" y="21247"/>
                  </a:lnTo>
                  <a:lnTo>
                    <a:pt x="12835" y="21326"/>
                  </a:lnTo>
                  <a:lnTo>
                    <a:pt x="13168" y="21365"/>
                  </a:lnTo>
                  <a:lnTo>
                    <a:pt x="13459" y="21443"/>
                  </a:lnTo>
                  <a:lnTo>
                    <a:pt x="13666" y="21482"/>
                  </a:lnTo>
                  <a:lnTo>
                    <a:pt x="13874" y="21522"/>
                  </a:lnTo>
                  <a:lnTo>
                    <a:pt x="13998" y="21561"/>
                  </a:lnTo>
                  <a:lnTo>
                    <a:pt x="14123" y="21561"/>
                  </a:lnTo>
                  <a:lnTo>
                    <a:pt x="14165" y="21561"/>
                  </a:lnTo>
                  <a:lnTo>
                    <a:pt x="14206" y="21600"/>
                  </a:lnTo>
                  <a:lnTo>
                    <a:pt x="14206" y="21561"/>
                  </a:lnTo>
                  <a:lnTo>
                    <a:pt x="14248" y="21522"/>
                  </a:lnTo>
                  <a:lnTo>
                    <a:pt x="14331" y="21443"/>
                  </a:lnTo>
                  <a:lnTo>
                    <a:pt x="14414" y="21326"/>
                  </a:lnTo>
                  <a:lnTo>
                    <a:pt x="14538" y="21208"/>
                  </a:lnTo>
                  <a:lnTo>
                    <a:pt x="14705" y="21051"/>
                  </a:lnTo>
                  <a:lnTo>
                    <a:pt x="14912" y="20816"/>
                  </a:lnTo>
                  <a:lnTo>
                    <a:pt x="15120" y="20620"/>
                  </a:lnTo>
                  <a:lnTo>
                    <a:pt x="15369" y="20346"/>
                  </a:lnTo>
                  <a:lnTo>
                    <a:pt x="15660" y="20071"/>
                  </a:lnTo>
                  <a:lnTo>
                    <a:pt x="15951" y="19718"/>
                  </a:lnTo>
                  <a:lnTo>
                    <a:pt x="16283" y="19365"/>
                  </a:lnTo>
                  <a:lnTo>
                    <a:pt x="16657" y="19013"/>
                  </a:lnTo>
                  <a:lnTo>
                    <a:pt x="17031" y="18582"/>
                  </a:lnTo>
                  <a:lnTo>
                    <a:pt x="17446" y="18150"/>
                  </a:lnTo>
                  <a:lnTo>
                    <a:pt x="17903" y="17680"/>
                  </a:lnTo>
                  <a:lnTo>
                    <a:pt x="18360" y="17209"/>
                  </a:lnTo>
                  <a:lnTo>
                    <a:pt x="18775" y="16778"/>
                  </a:lnTo>
                  <a:lnTo>
                    <a:pt x="19149" y="16347"/>
                  </a:lnTo>
                  <a:lnTo>
                    <a:pt x="19523" y="15955"/>
                  </a:lnTo>
                  <a:lnTo>
                    <a:pt x="19856" y="15602"/>
                  </a:lnTo>
                  <a:lnTo>
                    <a:pt x="20146" y="15289"/>
                  </a:lnTo>
                  <a:lnTo>
                    <a:pt x="20437" y="15014"/>
                  </a:lnTo>
                  <a:lnTo>
                    <a:pt x="20686" y="14740"/>
                  </a:lnTo>
                  <a:lnTo>
                    <a:pt x="20894" y="14505"/>
                  </a:lnTo>
                  <a:lnTo>
                    <a:pt x="21102" y="14309"/>
                  </a:lnTo>
                  <a:lnTo>
                    <a:pt x="21226" y="14152"/>
                  </a:lnTo>
                  <a:lnTo>
                    <a:pt x="21392" y="13995"/>
                  </a:lnTo>
                  <a:lnTo>
                    <a:pt x="21476" y="13916"/>
                  </a:lnTo>
                  <a:lnTo>
                    <a:pt x="21558" y="13838"/>
                  </a:lnTo>
                  <a:lnTo>
                    <a:pt x="21600" y="13799"/>
                  </a:lnTo>
                  <a:lnTo>
                    <a:pt x="21600" y="13760"/>
                  </a:lnTo>
                  <a:lnTo>
                    <a:pt x="21558" y="13799"/>
                  </a:lnTo>
                  <a:lnTo>
                    <a:pt x="21517" y="13799"/>
                  </a:lnTo>
                  <a:lnTo>
                    <a:pt x="21476" y="13799"/>
                  </a:lnTo>
                  <a:lnTo>
                    <a:pt x="21392" y="13838"/>
                  </a:lnTo>
                  <a:lnTo>
                    <a:pt x="21309" y="13838"/>
                  </a:lnTo>
                  <a:lnTo>
                    <a:pt x="21226" y="13877"/>
                  </a:lnTo>
                  <a:lnTo>
                    <a:pt x="21143" y="13916"/>
                  </a:lnTo>
                  <a:lnTo>
                    <a:pt x="21018" y="13956"/>
                  </a:lnTo>
                  <a:lnTo>
                    <a:pt x="20894" y="13995"/>
                  </a:lnTo>
                  <a:lnTo>
                    <a:pt x="20769" y="14034"/>
                  </a:lnTo>
                  <a:lnTo>
                    <a:pt x="20603" y="14073"/>
                  </a:lnTo>
                  <a:lnTo>
                    <a:pt x="20437" y="14113"/>
                  </a:lnTo>
                  <a:lnTo>
                    <a:pt x="20271" y="14191"/>
                  </a:lnTo>
                  <a:lnTo>
                    <a:pt x="20105" y="14230"/>
                  </a:lnTo>
                  <a:lnTo>
                    <a:pt x="19897" y="14269"/>
                  </a:lnTo>
                  <a:lnTo>
                    <a:pt x="19731" y="14348"/>
                  </a:lnTo>
                  <a:lnTo>
                    <a:pt x="19565" y="14387"/>
                  </a:lnTo>
                  <a:lnTo>
                    <a:pt x="19440" y="14426"/>
                  </a:lnTo>
                  <a:lnTo>
                    <a:pt x="19315" y="14465"/>
                  </a:lnTo>
                  <a:lnTo>
                    <a:pt x="19191" y="14505"/>
                  </a:lnTo>
                  <a:lnTo>
                    <a:pt x="19066" y="14544"/>
                  </a:lnTo>
                  <a:lnTo>
                    <a:pt x="18983" y="14583"/>
                  </a:lnTo>
                  <a:lnTo>
                    <a:pt x="18858" y="14622"/>
                  </a:lnTo>
                  <a:lnTo>
                    <a:pt x="18817" y="14622"/>
                  </a:lnTo>
                  <a:lnTo>
                    <a:pt x="18734" y="14661"/>
                  </a:lnTo>
                  <a:lnTo>
                    <a:pt x="18692" y="14661"/>
                  </a:lnTo>
                  <a:lnTo>
                    <a:pt x="18651" y="14661"/>
                  </a:lnTo>
                  <a:lnTo>
                    <a:pt x="18609" y="14701"/>
                  </a:lnTo>
                  <a:lnTo>
                    <a:pt x="18568" y="14701"/>
                  </a:lnTo>
                  <a:lnTo>
                    <a:pt x="18568" y="14661"/>
                  </a:lnTo>
                  <a:lnTo>
                    <a:pt x="18568" y="14622"/>
                  </a:lnTo>
                  <a:lnTo>
                    <a:pt x="18526" y="14544"/>
                  </a:lnTo>
                  <a:lnTo>
                    <a:pt x="18485" y="14465"/>
                  </a:lnTo>
                  <a:lnTo>
                    <a:pt x="18443" y="14387"/>
                  </a:lnTo>
                  <a:lnTo>
                    <a:pt x="18402" y="14269"/>
                  </a:lnTo>
                  <a:lnTo>
                    <a:pt x="18360" y="14152"/>
                  </a:lnTo>
                  <a:lnTo>
                    <a:pt x="18277" y="13995"/>
                  </a:lnTo>
                  <a:lnTo>
                    <a:pt x="18194" y="13838"/>
                  </a:lnTo>
                  <a:lnTo>
                    <a:pt x="18152" y="13642"/>
                  </a:lnTo>
                  <a:lnTo>
                    <a:pt x="18069" y="13446"/>
                  </a:lnTo>
                  <a:lnTo>
                    <a:pt x="17945" y="13211"/>
                  </a:lnTo>
                  <a:lnTo>
                    <a:pt x="17862" y="12976"/>
                  </a:lnTo>
                  <a:lnTo>
                    <a:pt x="17737" y="12740"/>
                  </a:lnTo>
                  <a:lnTo>
                    <a:pt x="17612" y="12466"/>
                  </a:lnTo>
                  <a:lnTo>
                    <a:pt x="17529" y="12192"/>
                  </a:lnTo>
                  <a:lnTo>
                    <a:pt x="17363" y="11878"/>
                  </a:lnTo>
                  <a:lnTo>
                    <a:pt x="17238" y="11604"/>
                  </a:lnTo>
                  <a:lnTo>
                    <a:pt x="17072" y="11329"/>
                  </a:lnTo>
                  <a:lnTo>
                    <a:pt x="16948" y="11055"/>
                  </a:lnTo>
                  <a:lnTo>
                    <a:pt x="16782" y="10741"/>
                  </a:lnTo>
                  <a:lnTo>
                    <a:pt x="16574" y="10467"/>
                  </a:lnTo>
                  <a:lnTo>
                    <a:pt x="16408" y="10192"/>
                  </a:lnTo>
                  <a:lnTo>
                    <a:pt x="16200" y="9879"/>
                  </a:lnTo>
                  <a:lnTo>
                    <a:pt x="15992" y="9604"/>
                  </a:lnTo>
                  <a:lnTo>
                    <a:pt x="15785" y="9291"/>
                  </a:lnTo>
                  <a:lnTo>
                    <a:pt x="15577" y="8977"/>
                  </a:lnTo>
                  <a:lnTo>
                    <a:pt x="15369" y="8703"/>
                  </a:lnTo>
                  <a:lnTo>
                    <a:pt x="15120" y="8389"/>
                  </a:lnTo>
                  <a:lnTo>
                    <a:pt x="14871" y="8076"/>
                  </a:lnTo>
                  <a:lnTo>
                    <a:pt x="14621" y="7801"/>
                  </a:lnTo>
                  <a:lnTo>
                    <a:pt x="14372" y="7487"/>
                  </a:lnTo>
                  <a:lnTo>
                    <a:pt x="14081" y="7213"/>
                  </a:lnTo>
                  <a:lnTo>
                    <a:pt x="13832" y="6899"/>
                  </a:lnTo>
                  <a:lnTo>
                    <a:pt x="13583" y="6625"/>
                  </a:lnTo>
                  <a:lnTo>
                    <a:pt x="13292" y="6351"/>
                  </a:lnTo>
                  <a:lnTo>
                    <a:pt x="13043" y="6076"/>
                  </a:lnTo>
                  <a:lnTo>
                    <a:pt x="12752" y="5841"/>
                  </a:lnTo>
                  <a:lnTo>
                    <a:pt x="12461" y="5567"/>
                  </a:lnTo>
                  <a:lnTo>
                    <a:pt x="12212" y="5331"/>
                  </a:lnTo>
                  <a:lnTo>
                    <a:pt x="11921" y="5096"/>
                  </a:lnTo>
                  <a:lnTo>
                    <a:pt x="11631" y="4861"/>
                  </a:lnTo>
                  <a:lnTo>
                    <a:pt x="11340" y="4626"/>
                  </a:lnTo>
                  <a:lnTo>
                    <a:pt x="11049" y="4391"/>
                  </a:lnTo>
                  <a:lnTo>
                    <a:pt x="10759" y="4155"/>
                  </a:lnTo>
                  <a:lnTo>
                    <a:pt x="10468" y="3959"/>
                  </a:lnTo>
                  <a:lnTo>
                    <a:pt x="10177" y="3763"/>
                  </a:lnTo>
                  <a:lnTo>
                    <a:pt x="9886" y="3567"/>
                  </a:lnTo>
                  <a:lnTo>
                    <a:pt x="9595" y="3371"/>
                  </a:lnTo>
                  <a:lnTo>
                    <a:pt x="9305" y="3175"/>
                  </a:lnTo>
                  <a:lnTo>
                    <a:pt x="8972" y="3018"/>
                  </a:lnTo>
                  <a:lnTo>
                    <a:pt x="8681" y="2822"/>
                  </a:lnTo>
                  <a:lnTo>
                    <a:pt x="8391" y="2666"/>
                  </a:lnTo>
                  <a:lnTo>
                    <a:pt x="8100" y="2509"/>
                  </a:lnTo>
                  <a:lnTo>
                    <a:pt x="7809" y="2352"/>
                  </a:lnTo>
                  <a:lnTo>
                    <a:pt x="7519" y="2195"/>
                  </a:lnTo>
                  <a:lnTo>
                    <a:pt x="7228" y="2038"/>
                  </a:lnTo>
                  <a:lnTo>
                    <a:pt x="6937" y="1921"/>
                  </a:lnTo>
                  <a:lnTo>
                    <a:pt x="6646" y="1803"/>
                  </a:lnTo>
                  <a:lnTo>
                    <a:pt x="6355" y="1686"/>
                  </a:lnTo>
                  <a:lnTo>
                    <a:pt x="6065" y="1529"/>
                  </a:lnTo>
                  <a:lnTo>
                    <a:pt x="5774" y="1450"/>
                  </a:lnTo>
                  <a:lnTo>
                    <a:pt x="5483" y="1333"/>
                  </a:lnTo>
                  <a:lnTo>
                    <a:pt x="5192" y="1215"/>
                  </a:lnTo>
                  <a:lnTo>
                    <a:pt x="4943" y="1137"/>
                  </a:lnTo>
                  <a:lnTo>
                    <a:pt x="4652" y="1058"/>
                  </a:lnTo>
                  <a:lnTo>
                    <a:pt x="4403" y="941"/>
                  </a:lnTo>
                  <a:lnTo>
                    <a:pt x="4154" y="862"/>
                  </a:lnTo>
                  <a:lnTo>
                    <a:pt x="3905" y="784"/>
                  </a:lnTo>
                  <a:lnTo>
                    <a:pt x="3655" y="706"/>
                  </a:lnTo>
                  <a:lnTo>
                    <a:pt x="3406" y="666"/>
                  </a:lnTo>
                  <a:lnTo>
                    <a:pt x="3198" y="588"/>
                  </a:lnTo>
                  <a:lnTo>
                    <a:pt x="2949" y="510"/>
                  </a:lnTo>
                  <a:lnTo>
                    <a:pt x="2741" y="470"/>
                  </a:lnTo>
                  <a:lnTo>
                    <a:pt x="2534" y="431"/>
                  </a:lnTo>
                  <a:lnTo>
                    <a:pt x="2326" y="353"/>
                  </a:lnTo>
                  <a:lnTo>
                    <a:pt x="2160" y="314"/>
                  </a:lnTo>
                  <a:lnTo>
                    <a:pt x="1952" y="274"/>
                  </a:lnTo>
                  <a:lnTo>
                    <a:pt x="1786" y="235"/>
                  </a:lnTo>
                  <a:lnTo>
                    <a:pt x="1620" y="235"/>
                  </a:lnTo>
                  <a:lnTo>
                    <a:pt x="1454" y="196"/>
                  </a:lnTo>
                  <a:lnTo>
                    <a:pt x="1329" y="157"/>
                  </a:lnTo>
                  <a:lnTo>
                    <a:pt x="1163" y="157"/>
                  </a:lnTo>
                  <a:lnTo>
                    <a:pt x="1038" y="118"/>
                  </a:lnTo>
                  <a:lnTo>
                    <a:pt x="914" y="118"/>
                  </a:lnTo>
                  <a:lnTo>
                    <a:pt x="831" y="79"/>
                  </a:lnTo>
                  <a:lnTo>
                    <a:pt x="747" y="79"/>
                  </a:lnTo>
                  <a:lnTo>
                    <a:pt x="664" y="39"/>
                  </a:lnTo>
                  <a:lnTo>
                    <a:pt x="582" y="39"/>
                  </a:lnTo>
                  <a:lnTo>
                    <a:pt x="540" y="39"/>
                  </a:lnTo>
                  <a:lnTo>
                    <a:pt x="457" y="0"/>
                  </a:lnTo>
                  <a:lnTo>
                    <a:pt x="415" y="0"/>
                  </a:lnTo>
                  <a:lnTo>
                    <a:pt x="374" y="0"/>
                  </a:lnTo>
                  <a:lnTo>
                    <a:pt x="415" y="0"/>
                  </a:lnTo>
                  <a:lnTo>
                    <a:pt x="415" y="39"/>
                  </a:lnTo>
                  <a:lnTo>
                    <a:pt x="457" y="118"/>
                  </a:lnTo>
                  <a:lnTo>
                    <a:pt x="498" y="196"/>
                  </a:lnTo>
                  <a:lnTo>
                    <a:pt x="582" y="274"/>
                  </a:lnTo>
                  <a:lnTo>
                    <a:pt x="623" y="431"/>
                  </a:lnTo>
                  <a:lnTo>
                    <a:pt x="747" y="549"/>
                  </a:lnTo>
                  <a:lnTo>
                    <a:pt x="831" y="745"/>
                  </a:lnTo>
                  <a:lnTo>
                    <a:pt x="955" y="941"/>
                  </a:lnTo>
                  <a:lnTo>
                    <a:pt x="1080" y="1137"/>
                  </a:lnTo>
                  <a:lnTo>
                    <a:pt x="1246" y="1372"/>
                  </a:lnTo>
                  <a:lnTo>
                    <a:pt x="1371" y="1646"/>
                  </a:lnTo>
                  <a:lnTo>
                    <a:pt x="1578" y="1921"/>
                  </a:lnTo>
                  <a:lnTo>
                    <a:pt x="1744" y="2235"/>
                  </a:lnTo>
                  <a:lnTo>
                    <a:pt x="1952" y="2587"/>
                  </a:lnTo>
                  <a:lnTo>
                    <a:pt x="2160" y="2940"/>
                  </a:lnTo>
                  <a:lnTo>
                    <a:pt x="2368" y="3293"/>
                  </a:lnTo>
                  <a:lnTo>
                    <a:pt x="2575" y="3607"/>
                  </a:lnTo>
                  <a:lnTo>
                    <a:pt x="2783" y="3920"/>
                  </a:lnTo>
                  <a:lnTo>
                    <a:pt x="2949" y="4234"/>
                  </a:lnTo>
                  <a:lnTo>
                    <a:pt x="3115" y="4469"/>
                  </a:lnTo>
                  <a:lnTo>
                    <a:pt x="3240" y="4743"/>
                  </a:lnTo>
                  <a:lnTo>
                    <a:pt x="3365" y="4939"/>
                  </a:lnTo>
                  <a:lnTo>
                    <a:pt x="3489" y="5135"/>
                  </a:lnTo>
                  <a:lnTo>
                    <a:pt x="3614" y="5292"/>
                  </a:lnTo>
                  <a:lnTo>
                    <a:pt x="3697" y="5449"/>
                  </a:lnTo>
                  <a:lnTo>
                    <a:pt x="3780" y="5567"/>
                  </a:lnTo>
                  <a:lnTo>
                    <a:pt x="3821" y="5684"/>
                  </a:lnTo>
                  <a:lnTo>
                    <a:pt x="3863" y="5763"/>
                  </a:lnTo>
                  <a:lnTo>
                    <a:pt x="3905" y="5841"/>
                  </a:lnTo>
                  <a:lnTo>
                    <a:pt x="3946" y="5841"/>
                  </a:lnTo>
                  <a:lnTo>
                    <a:pt x="3946" y="5880"/>
                  </a:lnTo>
                  <a:lnTo>
                    <a:pt x="3905" y="5919"/>
                  </a:lnTo>
                  <a:lnTo>
                    <a:pt x="3863" y="5998"/>
                  </a:lnTo>
                  <a:lnTo>
                    <a:pt x="3821" y="6076"/>
                  </a:lnTo>
                  <a:lnTo>
                    <a:pt x="3738" y="6194"/>
                  </a:lnTo>
                  <a:lnTo>
                    <a:pt x="3655" y="6311"/>
                  </a:lnTo>
                  <a:lnTo>
                    <a:pt x="3572" y="6508"/>
                  </a:lnTo>
                  <a:lnTo>
                    <a:pt x="3448" y="6664"/>
                  </a:lnTo>
                  <a:lnTo>
                    <a:pt x="3323" y="6899"/>
                  </a:lnTo>
                  <a:lnTo>
                    <a:pt x="3157" y="7135"/>
                  </a:lnTo>
                  <a:lnTo>
                    <a:pt x="2991" y="7409"/>
                  </a:lnTo>
                  <a:lnTo>
                    <a:pt x="2825" y="7684"/>
                  </a:lnTo>
                  <a:lnTo>
                    <a:pt x="2617" y="8036"/>
                  </a:lnTo>
                  <a:lnTo>
                    <a:pt x="2409" y="8350"/>
                  </a:lnTo>
                  <a:lnTo>
                    <a:pt x="2201" y="8742"/>
                  </a:lnTo>
                  <a:lnTo>
                    <a:pt x="1952" y="9134"/>
                  </a:lnTo>
                  <a:lnTo>
                    <a:pt x="1744" y="9526"/>
                  </a:lnTo>
                  <a:lnTo>
                    <a:pt x="1495" y="9879"/>
                  </a:lnTo>
                  <a:lnTo>
                    <a:pt x="1288" y="10232"/>
                  </a:lnTo>
                  <a:lnTo>
                    <a:pt x="1080" y="10545"/>
                  </a:lnTo>
                  <a:lnTo>
                    <a:pt x="914" y="10820"/>
                  </a:lnTo>
                  <a:lnTo>
                    <a:pt x="747" y="11094"/>
                  </a:lnTo>
                  <a:lnTo>
                    <a:pt x="623" y="11329"/>
                  </a:lnTo>
                  <a:lnTo>
                    <a:pt x="498" y="11564"/>
                  </a:lnTo>
                  <a:lnTo>
                    <a:pt x="374" y="11760"/>
                  </a:lnTo>
                  <a:lnTo>
                    <a:pt x="249" y="11917"/>
                  </a:lnTo>
                  <a:lnTo>
                    <a:pt x="166" y="12074"/>
                  </a:lnTo>
                  <a:lnTo>
                    <a:pt x="124" y="12153"/>
                  </a:lnTo>
                  <a:lnTo>
                    <a:pt x="41" y="12270"/>
                  </a:lnTo>
                  <a:lnTo>
                    <a:pt x="0" y="12309"/>
                  </a:lnTo>
                  <a:lnTo>
                    <a:pt x="0" y="12348"/>
                  </a:lnTo>
                  <a:lnTo>
                    <a:pt x="0" y="12388"/>
                  </a:lnTo>
                  <a:lnTo>
                    <a:pt x="41" y="12388"/>
                  </a:lnTo>
                  <a:lnTo>
                    <a:pt x="83" y="12388"/>
                  </a:lnTo>
                  <a:lnTo>
                    <a:pt x="124" y="12427"/>
                  </a:lnTo>
                  <a:lnTo>
                    <a:pt x="166" y="12427"/>
                  </a:lnTo>
                  <a:lnTo>
                    <a:pt x="208" y="12466"/>
                  </a:lnTo>
                  <a:lnTo>
                    <a:pt x="291" y="12466"/>
                  </a:lnTo>
                  <a:lnTo>
                    <a:pt x="374" y="12505"/>
                  </a:lnTo>
                  <a:lnTo>
                    <a:pt x="457" y="12544"/>
                  </a:lnTo>
                  <a:lnTo>
                    <a:pt x="540" y="12584"/>
                  </a:lnTo>
                  <a:lnTo>
                    <a:pt x="664" y="12623"/>
                  </a:lnTo>
                  <a:lnTo>
                    <a:pt x="789" y="12662"/>
                  </a:lnTo>
                  <a:lnTo>
                    <a:pt x="914" y="12701"/>
                  </a:lnTo>
                  <a:lnTo>
                    <a:pt x="1038" y="12780"/>
                  </a:lnTo>
                  <a:lnTo>
                    <a:pt x="1204" y="12819"/>
                  </a:lnTo>
                  <a:lnTo>
                    <a:pt x="1329" y="12858"/>
                  </a:lnTo>
                  <a:lnTo>
                    <a:pt x="1495" y="12936"/>
                  </a:lnTo>
                  <a:lnTo>
                    <a:pt x="1662" y="13015"/>
                  </a:lnTo>
                  <a:lnTo>
                    <a:pt x="1786" y="13093"/>
                  </a:lnTo>
                  <a:lnTo>
                    <a:pt x="1952" y="13172"/>
                  </a:lnTo>
                  <a:lnTo>
                    <a:pt x="2118" y="13250"/>
                  </a:lnTo>
                  <a:lnTo>
                    <a:pt x="2285" y="13368"/>
                  </a:lnTo>
                  <a:lnTo>
                    <a:pt x="2451" y="13446"/>
                  </a:lnTo>
                  <a:lnTo>
                    <a:pt x="2617" y="13564"/>
                  </a:lnTo>
                  <a:lnTo>
                    <a:pt x="2783" y="13681"/>
                  </a:lnTo>
                  <a:lnTo>
                    <a:pt x="2949" y="13799"/>
                  </a:lnTo>
                  <a:lnTo>
                    <a:pt x="3115" y="13916"/>
                  </a:lnTo>
                  <a:lnTo>
                    <a:pt x="3281" y="14073"/>
                  </a:lnTo>
                  <a:lnTo>
                    <a:pt x="3448" y="14191"/>
                  </a:lnTo>
                  <a:lnTo>
                    <a:pt x="3614" y="14348"/>
                  </a:lnTo>
                  <a:lnTo>
                    <a:pt x="3780" y="14505"/>
                  </a:lnTo>
                  <a:lnTo>
                    <a:pt x="3946" y="14661"/>
                  </a:lnTo>
                  <a:lnTo>
                    <a:pt x="4112" y="14818"/>
                  </a:lnTo>
                  <a:lnTo>
                    <a:pt x="4278" y="14975"/>
                  </a:lnTo>
                  <a:lnTo>
                    <a:pt x="4445" y="15132"/>
                  </a:lnTo>
                  <a:lnTo>
                    <a:pt x="4569" y="15289"/>
                  </a:lnTo>
                  <a:lnTo>
                    <a:pt x="4735" y="15445"/>
                  </a:lnTo>
                  <a:lnTo>
                    <a:pt x="4860" y="15602"/>
                  </a:lnTo>
                  <a:lnTo>
                    <a:pt x="4985" y="15798"/>
                  </a:lnTo>
                  <a:lnTo>
                    <a:pt x="5109" y="15955"/>
                  </a:lnTo>
                  <a:lnTo>
                    <a:pt x="5234" y="16112"/>
                  </a:lnTo>
                  <a:lnTo>
                    <a:pt x="5358" y="16269"/>
                  </a:lnTo>
                  <a:lnTo>
                    <a:pt x="5441" y="16425"/>
                  </a:lnTo>
                  <a:lnTo>
                    <a:pt x="5525" y="16582"/>
                  </a:lnTo>
                  <a:lnTo>
                    <a:pt x="5649" y="16778"/>
                  </a:lnTo>
                  <a:lnTo>
                    <a:pt x="5732" y="16935"/>
                  </a:lnTo>
                  <a:lnTo>
                    <a:pt x="5815" y="17092"/>
                  </a:lnTo>
                  <a:lnTo>
                    <a:pt x="5898" y="17249"/>
                  </a:lnTo>
                  <a:lnTo>
                    <a:pt x="5940" y="17406"/>
                  </a:lnTo>
                  <a:lnTo>
                    <a:pt x="6023" y="17562"/>
                  </a:lnTo>
                  <a:lnTo>
                    <a:pt x="6065" y="17680"/>
                  </a:lnTo>
                  <a:lnTo>
                    <a:pt x="6148" y="17837"/>
                  </a:lnTo>
                  <a:lnTo>
                    <a:pt x="6189" y="17915"/>
                  </a:lnTo>
                  <a:lnTo>
                    <a:pt x="6231" y="18033"/>
                  </a:lnTo>
                  <a:lnTo>
                    <a:pt x="6272" y="18111"/>
                  </a:lnTo>
                  <a:lnTo>
                    <a:pt x="6314" y="18189"/>
                  </a:lnTo>
                  <a:lnTo>
                    <a:pt x="6355" y="18268"/>
                  </a:lnTo>
                  <a:lnTo>
                    <a:pt x="6355" y="18307"/>
                  </a:lnTo>
                  <a:lnTo>
                    <a:pt x="6397" y="18386"/>
                  </a:lnTo>
                  <a:lnTo>
                    <a:pt x="6397" y="18425"/>
                  </a:lnTo>
                  <a:cubicBezTo>
                    <a:pt x="6397" y="18425"/>
                    <a:pt x="6438" y="18464"/>
                    <a:pt x="6438" y="18464"/>
                  </a:cubicBezTo>
                  <a:close/>
                  <a:moveTo>
                    <a:pt x="6438" y="18464"/>
                  </a:moveTo>
                </a:path>
              </a:pathLst>
            </a:custGeom>
            <a:solidFill>
              <a:schemeClr val="accent1"/>
            </a:soli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defPPr>
                <a:defRPr lang="en-US"/>
              </a:defPPr>
              <a:lvl1pPr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1pPr>
              <a:lvl2pPr marL="321440"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2pPr>
              <a:lvl3pPr marL="642882"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3pPr>
              <a:lvl4pPr marL="964323"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4pPr>
              <a:lvl5pPr marL="1285763"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5pPr>
              <a:lvl6pPr marL="1607205"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6pPr>
              <a:lvl7pPr marL="1928645"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7pPr>
              <a:lvl8pPr marL="2250086"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8pPr>
              <a:lvl9pPr marL="2571527"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9pPr>
            </a:lstStyle>
            <a:p>
              <a:endParaRPr lang="en-US"/>
            </a:p>
          </p:txBody>
        </p:sp>
        <p:sp>
          <p:nvSpPr>
            <p:cNvPr id="18" name="AutoShape 4"/>
            <p:cNvSpPr>
              <a:spLocks/>
            </p:cNvSpPr>
            <p:nvPr/>
          </p:nvSpPr>
          <p:spPr bwMode="auto">
            <a:xfrm>
              <a:off x="2310" y="1801"/>
              <a:ext cx="1525" cy="2011"/>
            </a:xfrm>
            <a:custGeom>
              <a:avLst/>
              <a:gdLst/>
              <a:ahLst/>
              <a:cxnLst/>
              <a:rect l="0" t="0" r="r" b="b"/>
              <a:pathLst>
                <a:path w="21600" h="21600">
                  <a:moveTo>
                    <a:pt x="2193" y="10279"/>
                  </a:moveTo>
                  <a:lnTo>
                    <a:pt x="2193" y="10279"/>
                  </a:lnTo>
                  <a:lnTo>
                    <a:pt x="2146" y="10243"/>
                  </a:lnTo>
                  <a:lnTo>
                    <a:pt x="2146" y="10207"/>
                  </a:lnTo>
                  <a:lnTo>
                    <a:pt x="2098" y="10171"/>
                  </a:lnTo>
                  <a:lnTo>
                    <a:pt x="2050" y="10135"/>
                  </a:lnTo>
                  <a:lnTo>
                    <a:pt x="2003" y="10063"/>
                  </a:lnTo>
                  <a:lnTo>
                    <a:pt x="1907" y="9991"/>
                  </a:lnTo>
                  <a:lnTo>
                    <a:pt x="1860" y="9919"/>
                  </a:lnTo>
                  <a:lnTo>
                    <a:pt x="1764" y="9848"/>
                  </a:lnTo>
                  <a:lnTo>
                    <a:pt x="1669" y="9740"/>
                  </a:lnTo>
                  <a:lnTo>
                    <a:pt x="1573" y="9632"/>
                  </a:lnTo>
                  <a:lnTo>
                    <a:pt x="1478" y="9524"/>
                  </a:lnTo>
                  <a:lnTo>
                    <a:pt x="1383" y="9416"/>
                  </a:lnTo>
                  <a:lnTo>
                    <a:pt x="1240" y="9273"/>
                  </a:lnTo>
                  <a:lnTo>
                    <a:pt x="1097" y="9129"/>
                  </a:lnTo>
                  <a:lnTo>
                    <a:pt x="954" y="9021"/>
                  </a:lnTo>
                  <a:lnTo>
                    <a:pt x="858" y="8877"/>
                  </a:lnTo>
                  <a:lnTo>
                    <a:pt x="715" y="8769"/>
                  </a:lnTo>
                  <a:lnTo>
                    <a:pt x="620" y="8626"/>
                  </a:lnTo>
                  <a:lnTo>
                    <a:pt x="524" y="8554"/>
                  </a:lnTo>
                  <a:lnTo>
                    <a:pt x="429" y="8446"/>
                  </a:lnTo>
                  <a:lnTo>
                    <a:pt x="334" y="8374"/>
                  </a:lnTo>
                  <a:lnTo>
                    <a:pt x="286" y="8302"/>
                  </a:lnTo>
                  <a:lnTo>
                    <a:pt x="238" y="8230"/>
                  </a:lnTo>
                  <a:lnTo>
                    <a:pt x="143" y="8158"/>
                  </a:lnTo>
                  <a:lnTo>
                    <a:pt x="95" y="8123"/>
                  </a:lnTo>
                  <a:lnTo>
                    <a:pt x="95" y="8087"/>
                  </a:lnTo>
                  <a:lnTo>
                    <a:pt x="48" y="8051"/>
                  </a:lnTo>
                  <a:lnTo>
                    <a:pt x="48" y="8015"/>
                  </a:lnTo>
                  <a:lnTo>
                    <a:pt x="0" y="8015"/>
                  </a:lnTo>
                  <a:lnTo>
                    <a:pt x="0" y="8087"/>
                  </a:lnTo>
                  <a:lnTo>
                    <a:pt x="48" y="8158"/>
                  </a:lnTo>
                  <a:lnTo>
                    <a:pt x="48" y="8302"/>
                  </a:lnTo>
                  <a:lnTo>
                    <a:pt x="95" y="8482"/>
                  </a:lnTo>
                  <a:lnTo>
                    <a:pt x="95" y="8662"/>
                  </a:lnTo>
                  <a:lnTo>
                    <a:pt x="143" y="8913"/>
                  </a:lnTo>
                  <a:lnTo>
                    <a:pt x="191" y="9201"/>
                  </a:lnTo>
                  <a:lnTo>
                    <a:pt x="238" y="9524"/>
                  </a:lnTo>
                  <a:lnTo>
                    <a:pt x="286" y="9884"/>
                  </a:lnTo>
                  <a:lnTo>
                    <a:pt x="334" y="10279"/>
                  </a:lnTo>
                  <a:lnTo>
                    <a:pt x="381" y="10710"/>
                  </a:lnTo>
                  <a:lnTo>
                    <a:pt x="429" y="11177"/>
                  </a:lnTo>
                  <a:lnTo>
                    <a:pt x="524" y="11681"/>
                  </a:lnTo>
                  <a:lnTo>
                    <a:pt x="572" y="12220"/>
                  </a:lnTo>
                  <a:lnTo>
                    <a:pt x="668" y="12795"/>
                  </a:lnTo>
                  <a:lnTo>
                    <a:pt x="763" y="13370"/>
                  </a:lnTo>
                  <a:lnTo>
                    <a:pt x="811" y="13909"/>
                  </a:lnTo>
                  <a:lnTo>
                    <a:pt x="906" y="14448"/>
                  </a:lnTo>
                  <a:lnTo>
                    <a:pt x="954" y="14915"/>
                  </a:lnTo>
                  <a:lnTo>
                    <a:pt x="1001" y="15347"/>
                  </a:lnTo>
                  <a:lnTo>
                    <a:pt x="1097" y="15742"/>
                  </a:lnTo>
                  <a:lnTo>
                    <a:pt x="1144" y="16065"/>
                  </a:lnTo>
                  <a:lnTo>
                    <a:pt x="1144" y="16389"/>
                  </a:lnTo>
                  <a:lnTo>
                    <a:pt x="1192" y="16676"/>
                  </a:lnTo>
                  <a:lnTo>
                    <a:pt x="1240" y="16928"/>
                  </a:lnTo>
                  <a:lnTo>
                    <a:pt x="1288" y="17143"/>
                  </a:lnTo>
                  <a:lnTo>
                    <a:pt x="1288" y="17287"/>
                  </a:lnTo>
                  <a:lnTo>
                    <a:pt x="1288" y="17431"/>
                  </a:lnTo>
                  <a:lnTo>
                    <a:pt x="1335" y="17539"/>
                  </a:lnTo>
                  <a:lnTo>
                    <a:pt x="1335" y="17575"/>
                  </a:lnTo>
                  <a:lnTo>
                    <a:pt x="1335" y="17611"/>
                  </a:lnTo>
                  <a:lnTo>
                    <a:pt x="1430" y="17647"/>
                  </a:lnTo>
                  <a:lnTo>
                    <a:pt x="1526" y="17683"/>
                  </a:lnTo>
                  <a:lnTo>
                    <a:pt x="1717" y="17718"/>
                  </a:lnTo>
                  <a:lnTo>
                    <a:pt x="1907" y="17790"/>
                  </a:lnTo>
                  <a:lnTo>
                    <a:pt x="2146" y="17898"/>
                  </a:lnTo>
                  <a:lnTo>
                    <a:pt x="2432" y="17970"/>
                  </a:lnTo>
                  <a:lnTo>
                    <a:pt x="2813" y="18114"/>
                  </a:lnTo>
                  <a:lnTo>
                    <a:pt x="3195" y="18222"/>
                  </a:lnTo>
                  <a:lnTo>
                    <a:pt x="3624" y="18365"/>
                  </a:lnTo>
                  <a:lnTo>
                    <a:pt x="4101" y="18545"/>
                  </a:lnTo>
                  <a:lnTo>
                    <a:pt x="4625" y="18725"/>
                  </a:lnTo>
                  <a:lnTo>
                    <a:pt x="5197" y="18905"/>
                  </a:lnTo>
                  <a:lnTo>
                    <a:pt x="5817" y="19120"/>
                  </a:lnTo>
                  <a:lnTo>
                    <a:pt x="6485" y="19372"/>
                  </a:lnTo>
                  <a:lnTo>
                    <a:pt x="7200" y="19587"/>
                  </a:lnTo>
                  <a:lnTo>
                    <a:pt x="7915" y="19839"/>
                  </a:lnTo>
                  <a:lnTo>
                    <a:pt x="8583" y="20055"/>
                  </a:lnTo>
                  <a:lnTo>
                    <a:pt x="9203" y="20270"/>
                  </a:lnTo>
                  <a:lnTo>
                    <a:pt x="9775" y="20486"/>
                  </a:lnTo>
                  <a:lnTo>
                    <a:pt x="10299" y="20630"/>
                  </a:lnTo>
                  <a:lnTo>
                    <a:pt x="10776" y="20809"/>
                  </a:lnTo>
                  <a:lnTo>
                    <a:pt x="11205" y="20953"/>
                  </a:lnTo>
                  <a:lnTo>
                    <a:pt x="11587" y="21097"/>
                  </a:lnTo>
                  <a:lnTo>
                    <a:pt x="11921" y="21205"/>
                  </a:lnTo>
                  <a:lnTo>
                    <a:pt x="12207" y="21313"/>
                  </a:lnTo>
                  <a:lnTo>
                    <a:pt x="12493" y="21384"/>
                  </a:lnTo>
                  <a:lnTo>
                    <a:pt x="12683" y="21456"/>
                  </a:lnTo>
                  <a:lnTo>
                    <a:pt x="12827" y="21528"/>
                  </a:lnTo>
                  <a:lnTo>
                    <a:pt x="12969" y="21564"/>
                  </a:lnTo>
                  <a:lnTo>
                    <a:pt x="13017" y="21564"/>
                  </a:lnTo>
                  <a:lnTo>
                    <a:pt x="13065" y="21600"/>
                  </a:lnTo>
                  <a:lnTo>
                    <a:pt x="13017" y="21564"/>
                  </a:lnTo>
                  <a:lnTo>
                    <a:pt x="12969" y="21528"/>
                  </a:lnTo>
                  <a:lnTo>
                    <a:pt x="12922" y="21492"/>
                  </a:lnTo>
                  <a:lnTo>
                    <a:pt x="12874" y="21420"/>
                  </a:lnTo>
                  <a:lnTo>
                    <a:pt x="12827" y="21384"/>
                  </a:lnTo>
                  <a:lnTo>
                    <a:pt x="12779" y="21313"/>
                  </a:lnTo>
                  <a:lnTo>
                    <a:pt x="12683" y="21205"/>
                  </a:lnTo>
                  <a:lnTo>
                    <a:pt x="12636" y="21133"/>
                  </a:lnTo>
                  <a:lnTo>
                    <a:pt x="12540" y="21025"/>
                  </a:lnTo>
                  <a:lnTo>
                    <a:pt x="12445" y="20953"/>
                  </a:lnTo>
                  <a:lnTo>
                    <a:pt x="12302" y="20809"/>
                  </a:lnTo>
                  <a:lnTo>
                    <a:pt x="12207" y="20702"/>
                  </a:lnTo>
                  <a:lnTo>
                    <a:pt x="12063" y="20558"/>
                  </a:lnTo>
                  <a:lnTo>
                    <a:pt x="11921" y="20414"/>
                  </a:lnTo>
                  <a:lnTo>
                    <a:pt x="11778" y="20270"/>
                  </a:lnTo>
                  <a:lnTo>
                    <a:pt x="11682" y="20163"/>
                  </a:lnTo>
                  <a:lnTo>
                    <a:pt x="11539" y="20019"/>
                  </a:lnTo>
                  <a:lnTo>
                    <a:pt x="11444" y="19911"/>
                  </a:lnTo>
                  <a:lnTo>
                    <a:pt x="11348" y="19803"/>
                  </a:lnTo>
                  <a:lnTo>
                    <a:pt x="11253" y="19731"/>
                  </a:lnTo>
                  <a:lnTo>
                    <a:pt x="11158" y="19623"/>
                  </a:lnTo>
                  <a:lnTo>
                    <a:pt x="11110" y="19552"/>
                  </a:lnTo>
                  <a:lnTo>
                    <a:pt x="11015" y="19480"/>
                  </a:lnTo>
                  <a:lnTo>
                    <a:pt x="10967" y="19444"/>
                  </a:lnTo>
                  <a:lnTo>
                    <a:pt x="10919" y="19372"/>
                  </a:lnTo>
                  <a:lnTo>
                    <a:pt x="10872" y="19336"/>
                  </a:lnTo>
                  <a:lnTo>
                    <a:pt x="10872" y="19300"/>
                  </a:lnTo>
                  <a:lnTo>
                    <a:pt x="10824" y="19300"/>
                  </a:lnTo>
                  <a:lnTo>
                    <a:pt x="10824" y="19264"/>
                  </a:lnTo>
                  <a:lnTo>
                    <a:pt x="10872" y="19228"/>
                  </a:lnTo>
                  <a:lnTo>
                    <a:pt x="10919" y="19192"/>
                  </a:lnTo>
                  <a:lnTo>
                    <a:pt x="10967" y="19156"/>
                  </a:lnTo>
                  <a:lnTo>
                    <a:pt x="11062" y="19120"/>
                  </a:lnTo>
                  <a:lnTo>
                    <a:pt x="11110" y="19084"/>
                  </a:lnTo>
                  <a:lnTo>
                    <a:pt x="11253" y="19012"/>
                  </a:lnTo>
                  <a:lnTo>
                    <a:pt x="11348" y="18941"/>
                  </a:lnTo>
                  <a:lnTo>
                    <a:pt x="11444" y="18869"/>
                  </a:lnTo>
                  <a:lnTo>
                    <a:pt x="11587" y="18797"/>
                  </a:lnTo>
                  <a:lnTo>
                    <a:pt x="11778" y="18725"/>
                  </a:lnTo>
                  <a:lnTo>
                    <a:pt x="11921" y="18617"/>
                  </a:lnTo>
                  <a:lnTo>
                    <a:pt x="12111" y="18509"/>
                  </a:lnTo>
                  <a:lnTo>
                    <a:pt x="12302" y="18401"/>
                  </a:lnTo>
                  <a:lnTo>
                    <a:pt x="12493" y="18294"/>
                  </a:lnTo>
                  <a:lnTo>
                    <a:pt x="12683" y="18150"/>
                  </a:lnTo>
                  <a:lnTo>
                    <a:pt x="12922" y="18006"/>
                  </a:lnTo>
                  <a:lnTo>
                    <a:pt x="13113" y="17862"/>
                  </a:lnTo>
                  <a:lnTo>
                    <a:pt x="13351" y="17718"/>
                  </a:lnTo>
                  <a:lnTo>
                    <a:pt x="13542" y="17575"/>
                  </a:lnTo>
                  <a:lnTo>
                    <a:pt x="13780" y="17431"/>
                  </a:lnTo>
                  <a:lnTo>
                    <a:pt x="14019" y="17251"/>
                  </a:lnTo>
                  <a:lnTo>
                    <a:pt x="14209" y="17072"/>
                  </a:lnTo>
                  <a:lnTo>
                    <a:pt x="14448" y="16892"/>
                  </a:lnTo>
                  <a:lnTo>
                    <a:pt x="14686" y="16712"/>
                  </a:lnTo>
                  <a:lnTo>
                    <a:pt x="14877" y="16533"/>
                  </a:lnTo>
                  <a:lnTo>
                    <a:pt x="15115" y="16317"/>
                  </a:lnTo>
                  <a:lnTo>
                    <a:pt x="15354" y="16137"/>
                  </a:lnTo>
                  <a:lnTo>
                    <a:pt x="15592" y="15922"/>
                  </a:lnTo>
                  <a:lnTo>
                    <a:pt x="15783" y="15706"/>
                  </a:lnTo>
                  <a:lnTo>
                    <a:pt x="16021" y="15454"/>
                  </a:lnTo>
                  <a:lnTo>
                    <a:pt x="16260" y="15239"/>
                  </a:lnTo>
                  <a:lnTo>
                    <a:pt x="16498" y="15023"/>
                  </a:lnTo>
                  <a:lnTo>
                    <a:pt x="16689" y="14771"/>
                  </a:lnTo>
                  <a:lnTo>
                    <a:pt x="16927" y="14520"/>
                  </a:lnTo>
                  <a:lnTo>
                    <a:pt x="17166" y="14304"/>
                  </a:lnTo>
                  <a:lnTo>
                    <a:pt x="17356" y="14053"/>
                  </a:lnTo>
                  <a:lnTo>
                    <a:pt x="17547" y="13801"/>
                  </a:lnTo>
                  <a:lnTo>
                    <a:pt x="17786" y="13549"/>
                  </a:lnTo>
                  <a:lnTo>
                    <a:pt x="17976" y="13298"/>
                  </a:lnTo>
                  <a:lnTo>
                    <a:pt x="18167" y="13046"/>
                  </a:lnTo>
                  <a:lnTo>
                    <a:pt x="18358" y="12795"/>
                  </a:lnTo>
                  <a:lnTo>
                    <a:pt x="18548" y="12507"/>
                  </a:lnTo>
                  <a:lnTo>
                    <a:pt x="18739" y="12256"/>
                  </a:lnTo>
                  <a:lnTo>
                    <a:pt x="18882" y="11968"/>
                  </a:lnTo>
                  <a:lnTo>
                    <a:pt x="19073" y="11717"/>
                  </a:lnTo>
                  <a:lnTo>
                    <a:pt x="19264" y="11429"/>
                  </a:lnTo>
                  <a:lnTo>
                    <a:pt x="19407" y="11141"/>
                  </a:lnTo>
                  <a:lnTo>
                    <a:pt x="19550" y="10854"/>
                  </a:lnTo>
                  <a:lnTo>
                    <a:pt x="19741" y="10566"/>
                  </a:lnTo>
                  <a:lnTo>
                    <a:pt x="19883" y="10279"/>
                  </a:lnTo>
                  <a:lnTo>
                    <a:pt x="20027" y="9991"/>
                  </a:lnTo>
                  <a:lnTo>
                    <a:pt x="20170" y="9704"/>
                  </a:lnTo>
                  <a:lnTo>
                    <a:pt x="20265" y="9380"/>
                  </a:lnTo>
                  <a:lnTo>
                    <a:pt x="20408" y="9093"/>
                  </a:lnTo>
                  <a:lnTo>
                    <a:pt x="20503" y="8769"/>
                  </a:lnTo>
                  <a:lnTo>
                    <a:pt x="20647" y="8482"/>
                  </a:lnTo>
                  <a:lnTo>
                    <a:pt x="20742" y="8158"/>
                  </a:lnTo>
                  <a:lnTo>
                    <a:pt x="20837" y="7835"/>
                  </a:lnTo>
                  <a:lnTo>
                    <a:pt x="20932" y="7512"/>
                  </a:lnTo>
                  <a:lnTo>
                    <a:pt x="21028" y="7188"/>
                  </a:lnTo>
                  <a:lnTo>
                    <a:pt x="21123" y="6865"/>
                  </a:lnTo>
                  <a:lnTo>
                    <a:pt x="21171" y="6541"/>
                  </a:lnTo>
                  <a:lnTo>
                    <a:pt x="21266" y="6218"/>
                  </a:lnTo>
                  <a:lnTo>
                    <a:pt x="21314" y="5894"/>
                  </a:lnTo>
                  <a:lnTo>
                    <a:pt x="21362" y="5571"/>
                  </a:lnTo>
                  <a:lnTo>
                    <a:pt x="21409" y="5247"/>
                  </a:lnTo>
                  <a:lnTo>
                    <a:pt x="21457" y="4960"/>
                  </a:lnTo>
                  <a:lnTo>
                    <a:pt x="21505" y="4672"/>
                  </a:lnTo>
                  <a:lnTo>
                    <a:pt x="21552" y="4349"/>
                  </a:lnTo>
                  <a:lnTo>
                    <a:pt x="21552" y="4061"/>
                  </a:lnTo>
                  <a:lnTo>
                    <a:pt x="21552" y="3774"/>
                  </a:lnTo>
                  <a:lnTo>
                    <a:pt x="21600" y="3486"/>
                  </a:lnTo>
                  <a:lnTo>
                    <a:pt x="21600" y="3235"/>
                  </a:lnTo>
                  <a:lnTo>
                    <a:pt x="21600" y="2947"/>
                  </a:lnTo>
                  <a:lnTo>
                    <a:pt x="21552" y="2696"/>
                  </a:lnTo>
                  <a:lnTo>
                    <a:pt x="21552" y="2444"/>
                  </a:lnTo>
                  <a:lnTo>
                    <a:pt x="21552" y="2192"/>
                  </a:lnTo>
                  <a:lnTo>
                    <a:pt x="21505" y="1941"/>
                  </a:lnTo>
                  <a:lnTo>
                    <a:pt x="21457" y="1689"/>
                  </a:lnTo>
                  <a:lnTo>
                    <a:pt x="21457" y="1473"/>
                  </a:lnTo>
                  <a:lnTo>
                    <a:pt x="21409" y="1258"/>
                  </a:lnTo>
                  <a:lnTo>
                    <a:pt x="21409" y="1078"/>
                  </a:lnTo>
                  <a:lnTo>
                    <a:pt x="21362" y="899"/>
                  </a:lnTo>
                  <a:lnTo>
                    <a:pt x="21362" y="755"/>
                  </a:lnTo>
                  <a:lnTo>
                    <a:pt x="21314" y="611"/>
                  </a:lnTo>
                  <a:lnTo>
                    <a:pt x="21314" y="467"/>
                  </a:lnTo>
                  <a:lnTo>
                    <a:pt x="21314" y="359"/>
                  </a:lnTo>
                  <a:lnTo>
                    <a:pt x="21314" y="252"/>
                  </a:lnTo>
                  <a:lnTo>
                    <a:pt x="21266" y="180"/>
                  </a:lnTo>
                  <a:lnTo>
                    <a:pt x="21266" y="108"/>
                  </a:lnTo>
                  <a:lnTo>
                    <a:pt x="21266" y="36"/>
                  </a:lnTo>
                  <a:lnTo>
                    <a:pt x="21266" y="0"/>
                  </a:lnTo>
                  <a:lnTo>
                    <a:pt x="21219" y="36"/>
                  </a:lnTo>
                  <a:lnTo>
                    <a:pt x="21171" y="72"/>
                  </a:lnTo>
                  <a:lnTo>
                    <a:pt x="21076" y="144"/>
                  </a:lnTo>
                  <a:lnTo>
                    <a:pt x="20980" y="216"/>
                  </a:lnTo>
                  <a:lnTo>
                    <a:pt x="20885" y="324"/>
                  </a:lnTo>
                  <a:lnTo>
                    <a:pt x="20742" y="431"/>
                  </a:lnTo>
                  <a:lnTo>
                    <a:pt x="20551" y="575"/>
                  </a:lnTo>
                  <a:lnTo>
                    <a:pt x="20408" y="719"/>
                  </a:lnTo>
                  <a:lnTo>
                    <a:pt x="20170" y="899"/>
                  </a:lnTo>
                  <a:lnTo>
                    <a:pt x="19931" y="1078"/>
                  </a:lnTo>
                  <a:lnTo>
                    <a:pt x="19693" y="1294"/>
                  </a:lnTo>
                  <a:lnTo>
                    <a:pt x="19454" y="1510"/>
                  </a:lnTo>
                  <a:lnTo>
                    <a:pt x="19168" y="1761"/>
                  </a:lnTo>
                  <a:lnTo>
                    <a:pt x="18835" y="2013"/>
                  </a:lnTo>
                  <a:lnTo>
                    <a:pt x="18501" y="2300"/>
                  </a:lnTo>
                  <a:lnTo>
                    <a:pt x="18167" y="2588"/>
                  </a:lnTo>
                  <a:lnTo>
                    <a:pt x="17881" y="2839"/>
                  </a:lnTo>
                  <a:lnTo>
                    <a:pt x="17547" y="3091"/>
                  </a:lnTo>
                  <a:lnTo>
                    <a:pt x="17309" y="3307"/>
                  </a:lnTo>
                  <a:lnTo>
                    <a:pt x="17070" y="3522"/>
                  </a:lnTo>
                  <a:lnTo>
                    <a:pt x="16832" y="3738"/>
                  </a:lnTo>
                  <a:lnTo>
                    <a:pt x="16641" y="3882"/>
                  </a:lnTo>
                  <a:lnTo>
                    <a:pt x="16450" y="4061"/>
                  </a:lnTo>
                  <a:lnTo>
                    <a:pt x="16260" y="4169"/>
                  </a:lnTo>
                  <a:lnTo>
                    <a:pt x="16117" y="4313"/>
                  </a:lnTo>
                  <a:lnTo>
                    <a:pt x="16021" y="4421"/>
                  </a:lnTo>
                  <a:lnTo>
                    <a:pt x="15926" y="4493"/>
                  </a:lnTo>
                  <a:lnTo>
                    <a:pt x="15830" y="4564"/>
                  </a:lnTo>
                  <a:lnTo>
                    <a:pt x="15783" y="4600"/>
                  </a:lnTo>
                  <a:lnTo>
                    <a:pt x="15783" y="4636"/>
                  </a:lnTo>
                  <a:lnTo>
                    <a:pt x="15735" y="4636"/>
                  </a:lnTo>
                  <a:lnTo>
                    <a:pt x="15687" y="4636"/>
                  </a:lnTo>
                  <a:lnTo>
                    <a:pt x="15592" y="4600"/>
                  </a:lnTo>
                  <a:lnTo>
                    <a:pt x="15497" y="4600"/>
                  </a:lnTo>
                  <a:lnTo>
                    <a:pt x="15306" y="4564"/>
                  </a:lnTo>
                  <a:lnTo>
                    <a:pt x="15115" y="4529"/>
                  </a:lnTo>
                  <a:lnTo>
                    <a:pt x="14924" y="4493"/>
                  </a:lnTo>
                  <a:lnTo>
                    <a:pt x="14639" y="4457"/>
                  </a:lnTo>
                  <a:lnTo>
                    <a:pt x="14352" y="4421"/>
                  </a:lnTo>
                  <a:lnTo>
                    <a:pt x="14019" y="4349"/>
                  </a:lnTo>
                  <a:lnTo>
                    <a:pt x="13685" y="4313"/>
                  </a:lnTo>
                  <a:lnTo>
                    <a:pt x="13256" y="4241"/>
                  </a:lnTo>
                  <a:lnTo>
                    <a:pt x="12827" y="4169"/>
                  </a:lnTo>
                  <a:lnTo>
                    <a:pt x="12398" y="4097"/>
                  </a:lnTo>
                  <a:lnTo>
                    <a:pt x="11873" y="4025"/>
                  </a:lnTo>
                  <a:lnTo>
                    <a:pt x="11348" y="3918"/>
                  </a:lnTo>
                  <a:lnTo>
                    <a:pt x="10824" y="3846"/>
                  </a:lnTo>
                  <a:lnTo>
                    <a:pt x="10299" y="3774"/>
                  </a:lnTo>
                  <a:lnTo>
                    <a:pt x="9870" y="3702"/>
                  </a:lnTo>
                  <a:lnTo>
                    <a:pt x="9393" y="3630"/>
                  </a:lnTo>
                  <a:lnTo>
                    <a:pt x="9012" y="3558"/>
                  </a:lnTo>
                  <a:lnTo>
                    <a:pt x="8678" y="3522"/>
                  </a:lnTo>
                  <a:lnTo>
                    <a:pt x="8344" y="3450"/>
                  </a:lnTo>
                  <a:lnTo>
                    <a:pt x="8058" y="3414"/>
                  </a:lnTo>
                  <a:lnTo>
                    <a:pt x="7772" y="3378"/>
                  </a:lnTo>
                  <a:lnTo>
                    <a:pt x="7534" y="3342"/>
                  </a:lnTo>
                  <a:lnTo>
                    <a:pt x="7391" y="3307"/>
                  </a:lnTo>
                  <a:lnTo>
                    <a:pt x="7200" y="3271"/>
                  </a:lnTo>
                  <a:lnTo>
                    <a:pt x="7105" y="3271"/>
                  </a:lnTo>
                  <a:lnTo>
                    <a:pt x="7009" y="3235"/>
                  </a:lnTo>
                  <a:lnTo>
                    <a:pt x="6961" y="3235"/>
                  </a:lnTo>
                  <a:lnTo>
                    <a:pt x="6914" y="3235"/>
                  </a:lnTo>
                  <a:lnTo>
                    <a:pt x="6914" y="3271"/>
                  </a:lnTo>
                  <a:lnTo>
                    <a:pt x="6914" y="3307"/>
                  </a:lnTo>
                  <a:lnTo>
                    <a:pt x="6914" y="3378"/>
                  </a:lnTo>
                  <a:lnTo>
                    <a:pt x="6914" y="3414"/>
                  </a:lnTo>
                  <a:lnTo>
                    <a:pt x="6914" y="3486"/>
                  </a:lnTo>
                  <a:lnTo>
                    <a:pt x="6866" y="3558"/>
                  </a:lnTo>
                  <a:lnTo>
                    <a:pt x="6866" y="3666"/>
                  </a:lnTo>
                  <a:lnTo>
                    <a:pt x="6866" y="3774"/>
                  </a:lnTo>
                  <a:lnTo>
                    <a:pt x="6819" y="3882"/>
                  </a:lnTo>
                  <a:lnTo>
                    <a:pt x="6819" y="3989"/>
                  </a:lnTo>
                  <a:lnTo>
                    <a:pt x="6819" y="4133"/>
                  </a:lnTo>
                  <a:lnTo>
                    <a:pt x="6771" y="4277"/>
                  </a:lnTo>
                  <a:lnTo>
                    <a:pt x="6771" y="4421"/>
                  </a:lnTo>
                  <a:lnTo>
                    <a:pt x="6723" y="4564"/>
                  </a:lnTo>
                  <a:lnTo>
                    <a:pt x="6723" y="4744"/>
                  </a:lnTo>
                  <a:lnTo>
                    <a:pt x="6676" y="4924"/>
                  </a:lnTo>
                  <a:lnTo>
                    <a:pt x="6628" y="5068"/>
                  </a:lnTo>
                  <a:lnTo>
                    <a:pt x="6580" y="5247"/>
                  </a:lnTo>
                  <a:lnTo>
                    <a:pt x="6532" y="5391"/>
                  </a:lnTo>
                  <a:lnTo>
                    <a:pt x="6485" y="5571"/>
                  </a:lnTo>
                  <a:lnTo>
                    <a:pt x="6437" y="5751"/>
                  </a:lnTo>
                  <a:lnTo>
                    <a:pt x="6342" y="5894"/>
                  </a:lnTo>
                  <a:lnTo>
                    <a:pt x="6294" y="6074"/>
                  </a:lnTo>
                  <a:lnTo>
                    <a:pt x="6199" y="6218"/>
                  </a:lnTo>
                  <a:lnTo>
                    <a:pt x="6151" y="6397"/>
                  </a:lnTo>
                  <a:lnTo>
                    <a:pt x="6055" y="6577"/>
                  </a:lnTo>
                  <a:lnTo>
                    <a:pt x="5960" y="6721"/>
                  </a:lnTo>
                  <a:lnTo>
                    <a:pt x="5865" y="6901"/>
                  </a:lnTo>
                  <a:lnTo>
                    <a:pt x="5770" y="7044"/>
                  </a:lnTo>
                  <a:lnTo>
                    <a:pt x="5674" y="7224"/>
                  </a:lnTo>
                  <a:lnTo>
                    <a:pt x="5531" y="7404"/>
                  </a:lnTo>
                  <a:lnTo>
                    <a:pt x="5436" y="7547"/>
                  </a:lnTo>
                  <a:lnTo>
                    <a:pt x="5340" y="7691"/>
                  </a:lnTo>
                  <a:lnTo>
                    <a:pt x="5197" y="7871"/>
                  </a:lnTo>
                  <a:lnTo>
                    <a:pt x="5102" y="8015"/>
                  </a:lnTo>
                  <a:lnTo>
                    <a:pt x="4959" y="8158"/>
                  </a:lnTo>
                  <a:lnTo>
                    <a:pt x="4816" y="8302"/>
                  </a:lnTo>
                  <a:lnTo>
                    <a:pt x="4673" y="8446"/>
                  </a:lnTo>
                  <a:lnTo>
                    <a:pt x="4530" y="8554"/>
                  </a:lnTo>
                  <a:lnTo>
                    <a:pt x="4434" y="8698"/>
                  </a:lnTo>
                  <a:lnTo>
                    <a:pt x="4291" y="8841"/>
                  </a:lnTo>
                  <a:lnTo>
                    <a:pt x="4101" y="8949"/>
                  </a:lnTo>
                  <a:lnTo>
                    <a:pt x="3958" y="9057"/>
                  </a:lnTo>
                  <a:lnTo>
                    <a:pt x="3814" y="9201"/>
                  </a:lnTo>
                  <a:lnTo>
                    <a:pt x="3672" y="9308"/>
                  </a:lnTo>
                  <a:lnTo>
                    <a:pt x="3481" y="9416"/>
                  </a:lnTo>
                  <a:lnTo>
                    <a:pt x="3338" y="9524"/>
                  </a:lnTo>
                  <a:lnTo>
                    <a:pt x="3195" y="9632"/>
                  </a:lnTo>
                  <a:lnTo>
                    <a:pt x="3052" y="9704"/>
                  </a:lnTo>
                  <a:lnTo>
                    <a:pt x="2909" y="9776"/>
                  </a:lnTo>
                  <a:lnTo>
                    <a:pt x="2813" y="9884"/>
                  </a:lnTo>
                  <a:lnTo>
                    <a:pt x="2718" y="9955"/>
                  </a:lnTo>
                  <a:lnTo>
                    <a:pt x="2623" y="9991"/>
                  </a:lnTo>
                  <a:lnTo>
                    <a:pt x="2527" y="10063"/>
                  </a:lnTo>
                  <a:lnTo>
                    <a:pt x="2432" y="10099"/>
                  </a:lnTo>
                  <a:lnTo>
                    <a:pt x="2384" y="10171"/>
                  </a:lnTo>
                  <a:lnTo>
                    <a:pt x="2336" y="10207"/>
                  </a:lnTo>
                  <a:lnTo>
                    <a:pt x="2289" y="10243"/>
                  </a:lnTo>
                  <a:lnTo>
                    <a:pt x="2241" y="10243"/>
                  </a:lnTo>
                  <a:lnTo>
                    <a:pt x="2241" y="10279"/>
                  </a:lnTo>
                  <a:cubicBezTo>
                    <a:pt x="2241" y="10279"/>
                    <a:pt x="2193" y="10279"/>
                    <a:pt x="2193" y="10279"/>
                  </a:cubicBezTo>
                  <a:close/>
                  <a:moveTo>
                    <a:pt x="2193" y="10279"/>
                  </a:moveTo>
                </a:path>
              </a:pathLst>
            </a:custGeom>
            <a:solidFill>
              <a:schemeClr val="accent1"/>
            </a:soli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defPPr>
                <a:defRPr lang="en-US"/>
              </a:defPPr>
              <a:lvl1pPr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1pPr>
              <a:lvl2pPr marL="321440"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2pPr>
              <a:lvl3pPr marL="642882"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3pPr>
              <a:lvl4pPr marL="964323"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4pPr>
              <a:lvl5pPr marL="1285763"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5pPr>
              <a:lvl6pPr marL="1607205"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6pPr>
              <a:lvl7pPr marL="1928645"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7pPr>
              <a:lvl8pPr marL="2250086"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8pPr>
              <a:lvl9pPr marL="2571527"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9pPr>
            </a:lstStyle>
            <a:p>
              <a:endParaRPr lang="en-US"/>
            </a:p>
          </p:txBody>
        </p:sp>
        <p:sp>
          <p:nvSpPr>
            <p:cNvPr id="19" name="AutoShape 5"/>
            <p:cNvSpPr>
              <a:spLocks/>
            </p:cNvSpPr>
            <p:nvPr/>
          </p:nvSpPr>
          <p:spPr bwMode="auto">
            <a:xfrm>
              <a:off x="763" y="2564"/>
              <a:ext cx="2081" cy="1404"/>
            </a:xfrm>
            <a:custGeom>
              <a:avLst/>
              <a:gdLst/>
              <a:ahLst/>
              <a:cxnLst/>
              <a:rect l="0" t="0" r="r" b="b"/>
              <a:pathLst>
                <a:path w="21600" h="21600">
                  <a:moveTo>
                    <a:pt x="7877" y="3196"/>
                  </a:moveTo>
                  <a:lnTo>
                    <a:pt x="7877" y="3196"/>
                  </a:lnTo>
                  <a:lnTo>
                    <a:pt x="7912" y="3145"/>
                  </a:lnTo>
                  <a:lnTo>
                    <a:pt x="7912" y="3093"/>
                  </a:lnTo>
                  <a:lnTo>
                    <a:pt x="7947" y="3041"/>
                  </a:lnTo>
                  <a:lnTo>
                    <a:pt x="7982" y="2990"/>
                  </a:lnTo>
                  <a:lnTo>
                    <a:pt x="8017" y="2887"/>
                  </a:lnTo>
                  <a:lnTo>
                    <a:pt x="8087" y="2784"/>
                  </a:lnTo>
                  <a:lnTo>
                    <a:pt x="8122" y="2681"/>
                  </a:lnTo>
                  <a:lnTo>
                    <a:pt x="8192" y="2577"/>
                  </a:lnTo>
                  <a:lnTo>
                    <a:pt x="8262" y="2423"/>
                  </a:lnTo>
                  <a:lnTo>
                    <a:pt x="8332" y="2320"/>
                  </a:lnTo>
                  <a:lnTo>
                    <a:pt x="8402" y="2165"/>
                  </a:lnTo>
                  <a:lnTo>
                    <a:pt x="8507" y="1959"/>
                  </a:lnTo>
                  <a:lnTo>
                    <a:pt x="8577" y="1804"/>
                  </a:lnTo>
                  <a:lnTo>
                    <a:pt x="8682" y="1598"/>
                  </a:lnTo>
                  <a:lnTo>
                    <a:pt x="8787" y="1392"/>
                  </a:lnTo>
                  <a:lnTo>
                    <a:pt x="8857" y="1237"/>
                  </a:lnTo>
                  <a:lnTo>
                    <a:pt x="8962" y="1031"/>
                  </a:lnTo>
                  <a:lnTo>
                    <a:pt x="9032" y="876"/>
                  </a:lnTo>
                  <a:lnTo>
                    <a:pt x="9102" y="722"/>
                  </a:lnTo>
                  <a:lnTo>
                    <a:pt x="9172" y="619"/>
                  </a:lnTo>
                  <a:lnTo>
                    <a:pt x="9242" y="515"/>
                  </a:lnTo>
                  <a:lnTo>
                    <a:pt x="9277" y="361"/>
                  </a:lnTo>
                  <a:lnTo>
                    <a:pt x="9347" y="309"/>
                  </a:lnTo>
                  <a:lnTo>
                    <a:pt x="9382" y="206"/>
                  </a:lnTo>
                  <a:lnTo>
                    <a:pt x="9417" y="155"/>
                  </a:lnTo>
                  <a:lnTo>
                    <a:pt x="9452" y="103"/>
                  </a:lnTo>
                  <a:lnTo>
                    <a:pt x="9452" y="52"/>
                  </a:lnTo>
                  <a:lnTo>
                    <a:pt x="9487" y="0"/>
                  </a:lnTo>
                  <a:lnTo>
                    <a:pt x="9452" y="0"/>
                  </a:lnTo>
                  <a:lnTo>
                    <a:pt x="9417" y="0"/>
                  </a:lnTo>
                  <a:lnTo>
                    <a:pt x="9347" y="103"/>
                  </a:lnTo>
                  <a:lnTo>
                    <a:pt x="9207" y="155"/>
                  </a:lnTo>
                  <a:lnTo>
                    <a:pt x="9067" y="258"/>
                  </a:lnTo>
                  <a:lnTo>
                    <a:pt x="8892" y="361"/>
                  </a:lnTo>
                  <a:lnTo>
                    <a:pt x="8682" y="515"/>
                  </a:lnTo>
                  <a:lnTo>
                    <a:pt x="8402" y="670"/>
                  </a:lnTo>
                  <a:lnTo>
                    <a:pt x="8122" y="876"/>
                  </a:lnTo>
                  <a:lnTo>
                    <a:pt x="7807" y="1083"/>
                  </a:lnTo>
                  <a:lnTo>
                    <a:pt x="7457" y="1289"/>
                  </a:lnTo>
                  <a:lnTo>
                    <a:pt x="7072" y="1547"/>
                  </a:lnTo>
                  <a:lnTo>
                    <a:pt x="6686" y="1856"/>
                  </a:lnTo>
                  <a:lnTo>
                    <a:pt x="6231" y="2113"/>
                  </a:lnTo>
                  <a:lnTo>
                    <a:pt x="5741" y="2423"/>
                  </a:lnTo>
                  <a:lnTo>
                    <a:pt x="5216" y="2784"/>
                  </a:lnTo>
                  <a:lnTo>
                    <a:pt x="4691" y="3145"/>
                  </a:lnTo>
                  <a:lnTo>
                    <a:pt x="4236" y="3454"/>
                  </a:lnTo>
                  <a:lnTo>
                    <a:pt x="3781" y="3763"/>
                  </a:lnTo>
                  <a:lnTo>
                    <a:pt x="3361" y="4021"/>
                  </a:lnTo>
                  <a:lnTo>
                    <a:pt x="2976" y="4279"/>
                  </a:lnTo>
                  <a:lnTo>
                    <a:pt x="2626" y="4485"/>
                  </a:lnTo>
                  <a:lnTo>
                    <a:pt x="2310" y="4691"/>
                  </a:lnTo>
                  <a:lnTo>
                    <a:pt x="2030" y="4897"/>
                  </a:lnTo>
                  <a:lnTo>
                    <a:pt x="1785" y="5052"/>
                  </a:lnTo>
                  <a:lnTo>
                    <a:pt x="1540" y="5206"/>
                  </a:lnTo>
                  <a:lnTo>
                    <a:pt x="1365" y="5310"/>
                  </a:lnTo>
                  <a:lnTo>
                    <a:pt x="1225" y="5413"/>
                  </a:lnTo>
                  <a:lnTo>
                    <a:pt x="1120" y="5516"/>
                  </a:lnTo>
                  <a:lnTo>
                    <a:pt x="1015" y="5568"/>
                  </a:lnTo>
                  <a:lnTo>
                    <a:pt x="980" y="5568"/>
                  </a:lnTo>
                  <a:lnTo>
                    <a:pt x="945" y="5568"/>
                  </a:lnTo>
                  <a:lnTo>
                    <a:pt x="945" y="5619"/>
                  </a:lnTo>
                  <a:lnTo>
                    <a:pt x="945" y="5722"/>
                  </a:lnTo>
                  <a:lnTo>
                    <a:pt x="945" y="5825"/>
                  </a:lnTo>
                  <a:lnTo>
                    <a:pt x="910" y="6032"/>
                  </a:lnTo>
                  <a:lnTo>
                    <a:pt x="910" y="6289"/>
                  </a:lnTo>
                  <a:lnTo>
                    <a:pt x="875" y="6547"/>
                  </a:lnTo>
                  <a:lnTo>
                    <a:pt x="875" y="6908"/>
                  </a:lnTo>
                  <a:lnTo>
                    <a:pt x="840" y="7320"/>
                  </a:lnTo>
                  <a:lnTo>
                    <a:pt x="805" y="7784"/>
                  </a:lnTo>
                  <a:lnTo>
                    <a:pt x="770" y="8300"/>
                  </a:lnTo>
                  <a:lnTo>
                    <a:pt x="735" y="8867"/>
                  </a:lnTo>
                  <a:lnTo>
                    <a:pt x="700" y="9485"/>
                  </a:lnTo>
                  <a:lnTo>
                    <a:pt x="630" y="10155"/>
                  </a:lnTo>
                  <a:lnTo>
                    <a:pt x="595" y="10877"/>
                  </a:lnTo>
                  <a:lnTo>
                    <a:pt x="525" y="11651"/>
                  </a:lnTo>
                  <a:lnTo>
                    <a:pt x="455" y="12475"/>
                  </a:lnTo>
                  <a:lnTo>
                    <a:pt x="420" y="13300"/>
                  </a:lnTo>
                  <a:lnTo>
                    <a:pt x="350" y="14074"/>
                  </a:lnTo>
                  <a:lnTo>
                    <a:pt x="315" y="14795"/>
                  </a:lnTo>
                  <a:lnTo>
                    <a:pt x="245" y="15466"/>
                  </a:lnTo>
                  <a:lnTo>
                    <a:pt x="210" y="16084"/>
                  </a:lnTo>
                  <a:lnTo>
                    <a:pt x="175" y="16651"/>
                  </a:lnTo>
                  <a:lnTo>
                    <a:pt x="140" y="17167"/>
                  </a:lnTo>
                  <a:lnTo>
                    <a:pt x="105" y="17631"/>
                  </a:lnTo>
                  <a:lnTo>
                    <a:pt x="70" y="18043"/>
                  </a:lnTo>
                  <a:lnTo>
                    <a:pt x="35" y="18404"/>
                  </a:lnTo>
                  <a:lnTo>
                    <a:pt x="35" y="18713"/>
                  </a:lnTo>
                  <a:lnTo>
                    <a:pt x="0" y="18919"/>
                  </a:lnTo>
                  <a:lnTo>
                    <a:pt x="0" y="19126"/>
                  </a:lnTo>
                  <a:lnTo>
                    <a:pt x="0" y="19280"/>
                  </a:lnTo>
                  <a:lnTo>
                    <a:pt x="0" y="19332"/>
                  </a:lnTo>
                  <a:lnTo>
                    <a:pt x="0" y="19383"/>
                  </a:lnTo>
                  <a:lnTo>
                    <a:pt x="0" y="19332"/>
                  </a:lnTo>
                  <a:lnTo>
                    <a:pt x="35" y="19280"/>
                  </a:lnTo>
                  <a:lnTo>
                    <a:pt x="70" y="19229"/>
                  </a:lnTo>
                  <a:lnTo>
                    <a:pt x="105" y="19126"/>
                  </a:lnTo>
                  <a:lnTo>
                    <a:pt x="140" y="19074"/>
                  </a:lnTo>
                  <a:lnTo>
                    <a:pt x="175" y="18971"/>
                  </a:lnTo>
                  <a:lnTo>
                    <a:pt x="245" y="18868"/>
                  </a:lnTo>
                  <a:lnTo>
                    <a:pt x="280" y="18713"/>
                  </a:lnTo>
                  <a:lnTo>
                    <a:pt x="350" y="18610"/>
                  </a:lnTo>
                  <a:lnTo>
                    <a:pt x="420" y="18455"/>
                  </a:lnTo>
                  <a:lnTo>
                    <a:pt x="490" y="18301"/>
                  </a:lnTo>
                  <a:lnTo>
                    <a:pt x="595" y="18146"/>
                  </a:lnTo>
                  <a:lnTo>
                    <a:pt x="665" y="17940"/>
                  </a:lnTo>
                  <a:lnTo>
                    <a:pt x="770" y="17734"/>
                  </a:lnTo>
                  <a:lnTo>
                    <a:pt x="875" y="17579"/>
                  </a:lnTo>
                  <a:lnTo>
                    <a:pt x="945" y="17373"/>
                  </a:lnTo>
                  <a:lnTo>
                    <a:pt x="1050" y="17218"/>
                  </a:lnTo>
                  <a:lnTo>
                    <a:pt x="1120" y="17064"/>
                  </a:lnTo>
                  <a:lnTo>
                    <a:pt x="1190" y="16909"/>
                  </a:lnTo>
                  <a:lnTo>
                    <a:pt x="1260" y="16754"/>
                  </a:lnTo>
                  <a:lnTo>
                    <a:pt x="1295" y="16651"/>
                  </a:lnTo>
                  <a:lnTo>
                    <a:pt x="1365" y="16548"/>
                  </a:lnTo>
                  <a:lnTo>
                    <a:pt x="1400" y="16445"/>
                  </a:lnTo>
                  <a:lnTo>
                    <a:pt x="1435" y="16394"/>
                  </a:lnTo>
                  <a:lnTo>
                    <a:pt x="1470" y="16290"/>
                  </a:lnTo>
                  <a:lnTo>
                    <a:pt x="1505" y="16239"/>
                  </a:lnTo>
                  <a:lnTo>
                    <a:pt x="1540" y="16187"/>
                  </a:lnTo>
                  <a:lnTo>
                    <a:pt x="1540" y="16136"/>
                  </a:lnTo>
                  <a:lnTo>
                    <a:pt x="1575" y="16136"/>
                  </a:lnTo>
                  <a:lnTo>
                    <a:pt x="1575" y="16187"/>
                  </a:lnTo>
                  <a:lnTo>
                    <a:pt x="1610" y="16187"/>
                  </a:lnTo>
                  <a:lnTo>
                    <a:pt x="1645" y="16239"/>
                  </a:lnTo>
                  <a:lnTo>
                    <a:pt x="1680" y="16290"/>
                  </a:lnTo>
                  <a:lnTo>
                    <a:pt x="1750" y="16342"/>
                  </a:lnTo>
                  <a:lnTo>
                    <a:pt x="1785" y="16394"/>
                  </a:lnTo>
                  <a:lnTo>
                    <a:pt x="1855" y="16445"/>
                  </a:lnTo>
                  <a:lnTo>
                    <a:pt x="1925" y="16496"/>
                  </a:lnTo>
                  <a:lnTo>
                    <a:pt x="1995" y="16600"/>
                  </a:lnTo>
                  <a:lnTo>
                    <a:pt x="2065" y="16651"/>
                  </a:lnTo>
                  <a:lnTo>
                    <a:pt x="2170" y="16754"/>
                  </a:lnTo>
                  <a:lnTo>
                    <a:pt x="2276" y="16857"/>
                  </a:lnTo>
                  <a:lnTo>
                    <a:pt x="2380" y="16960"/>
                  </a:lnTo>
                  <a:lnTo>
                    <a:pt x="2485" y="17064"/>
                  </a:lnTo>
                  <a:lnTo>
                    <a:pt x="2626" y="17218"/>
                  </a:lnTo>
                  <a:lnTo>
                    <a:pt x="2731" y="17321"/>
                  </a:lnTo>
                  <a:lnTo>
                    <a:pt x="2871" y="17476"/>
                  </a:lnTo>
                  <a:lnTo>
                    <a:pt x="3011" y="17579"/>
                  </a:lnTo>
                  <a:lnTo>
                    <a:pt x="3186" y="17734"/>
                  </a:lnTo>
                  <a:lnTo>
                    <a:pt x="3361" y="17837"/>
                  </a:lnTo>
                  <a:lnTo>
                    <a:pt x="3536" y="17991"/>
                  </a:lnTo>
                  <a:lnTo>
                    <a:pt x="3711" y="18146"/>
                  </a:lnTo>
                  <a:lnTo>
                    <a:pt x="3886" y="18301"/>
                  </a:lnTo>
                  <a:lnTo>
                    <a:pt x="4096" y="18455"/>
                  </a:lnTo>
                  <a:lnTo>
                    <a:pt x="4306" y="18559"/>
                  </a:lnTo>
                  <a:lnTo>
                    <a:pt x="4516" y="18713"/>
                  </a:lnTo>
                  <a:lnTo>
                    <a:pt x="4761" y="18919"/>
                  </a:lnTo>
                  <a:lnTo>
                    <a:pt x="4971" y="19074"/>
                  </a:lnTo>
                  <a:lnTo>
                    <a:pt x="5216" y="19229"/>
                  </a:lnTo>
                  <a:lnTo>
                    <a:pt x="5496" y="19383"/>
                  </a:lnTo>
                  <a:lnTo>
                    <a:pt x="5741" y="19538"/>
                  </a:lnTo>
                  <a:lnTo>
                    <a:pt x="6021" y="19744"/>
                  </a:lnTo>
                  <a:lnTo>
                    <a:pt x="6266" y="19899"/>
                  </a:lnTo>
                  <a:lnTo>
                    <a:pt x="6546" y="20002"/>
                  </a:lnTo>
                  <a:lnTo>
                    <a:pt x="6827" y="20157"/>
                  </a:lnTo>
                  <a:lnTo>
                    <a:pt x="7142" y="20311"/>
                  </a:lnTo>
                  <a:lnTo>
                    <a:pt x="7422" y="20415"/>
                  </a:lnTo>
                  <a:lnTo>
                    <a:pt x="7737" y="20569"/>
                  </a:lnTo>
                  <a:lnTo>
                    <a:pt x="8052" y="20672"/>
                  </a:lnTo>
                  <a:lnTo>
                    <a:pt x="8367" y="20775"/>
                  </a:lnTo>
                  <a:lnTo>
                    <a:pt x="8682" y="20878"/>
                  </a:lnTo>
                  <a:lnTo>
                    <a:pt x="8997" y="20981"/>
                  </a:lnTo>
                  <a:lnTo>
                    <a:pt x="9347" y="21085"/>
                  </a:lnTo>
                  <a:lnTo>
                    <a:pt x="9662" y="21188"/>
                  </a:lnTo>
                  <a:lnTo>
                    <a:pt x="10012" y="21239"/>
                  </a:lnTo>
                  <a:lnTo>
                    <a:pt x="10362" y="21342"/>
                  </a:lnTo>
                  <a:lnTo>
                    <a:pt x="10712" y="21394"/>
                  </a:lnTo>
                  <a:lnTo>
                    <a:pt x="11063" y="21445"/>
                  </a:lnTo>
                  <a:lnTo>
                    <a:pt x="11413" y="21497"/>
                  </a:lnTo>
                  <a:lnTo>
                    <a:pt x="11763" y="21548"/>
                  </a:lnTo>
                  <a:lnTo>
                    <a:pt x="12113" y="21548"/>
                  </a:lnTo>
                  <a:lnTo>
                    <a:pt x="12463" y="21600"/>
                  </a:lnTo>
                  <a:lnTo>
                    <a:pt x="12813" y="21600"/>
                  </a:lnTo>
                  <a:lnTo>
                    <a:pt x="13163" y="21600"/>
                  </a:lnTo>
                  <a:lnTo>
                    <a:pt x="13513" y="21600"/>
                  </a:lnTo>
                  <a:lnTo>
                    <a:pt x="13863" y="21548"/>
                  </a:lnTo>
                  <a:lnTo>
                    <a:pt x="14213" y="21497"/>
                  </a:lnTo>
                  <a:lnTo>
                    <a:pt x="14563" y="21497"/>
                  </a:lnTo>
                  <a:lnTo>
                    <a:pt x="14878" y="21445"/>
                  </a:lnTo>
                  <a:lnTo>
                    <a:pt x="15229" y="21342"/>
                  </a:lnTo>
                  <a:lnTo>
                    <a:pt x="15579" y="21291"/>
                  </a:lnTo>
                  <a:lnTo>
                    <a:pt x="15929" y="21188"/>
                  </a:lnTo>
                  <a:lnTo>
                    <a:pt x="16244" y="21085"/>
                  </a:lnTo>
                  <a:lnTo>
                    <a:pt x="16594" y="21033"/>
                  </a:lnTo>
                  <a:lnTo>
                    <a:pt x="16909" y="20930"/>
                  </a:lnTo>
                  <a:lnTo>
                    <a:pt x="17224" y="20827"/>
                  </a:lnTo>
                  <a:lnTo>
                    <a:pt x="17504" y="20724"/>
                  </a:lnTo>
                  <a:lnTo>
                    <a:pt x="17784" y="20621"/>
                  </a:lnTo>
                  <a:lnTo>
                    <a:pt x="18064" y="20517"/>
                  </a:lnTo>
                  <a:lnTo>
                    <a:pt x="18344" y="20415"/>
                  </a:lnTo>
                  <a:lnTo>
                    <a:pt x="18589" y="20260"/>
                  </a:lnTo>
                  <a:lnTo>
                    <a:pt x="18834" y="20157"/>
                  </a:lnTo>
                  <a:lnTo>
                    <a:pt x="19080" y="20053"/>
                  </a:lnTo>
                  <a:lnTo>
                    <a:pt x="19324" y="19951"/>
                  </a:lnTo>
                  <a:lnTo>
                    <a:pt x="19535" y="19796"/>
                  </a:lnTo>
                  <a:lnTo>
                    <a:pt x="19745" y="19693"/>
                  </a:lnTo>
                  <a:lnTo>
                    <a:pt x="19955" y="19538"/>
                  </a:lnTo>
                  <a:lnTo>
                    <a:pt x="20130" y="19435"/>
                  </a:lnTo>
                  <a:lnTo>
                    <a:pt x="20305" y="19280"/>
                  </a:lnTo>
                  <a:lnTo>
                    <a:pt x="20480" y="19177"/>
                  </a:lnTo>
                  <a:lnTo>
                    <a:pt x="20620" y="19074"/>
                  </a:lnTo>
                  <a:lnTo>
                    <a:pt x="20760" y="18971"/>
                  </a:lnTo>
                  <a:lnTo>
                    <a:pt x="20900" y="18868"/>
                  </a:lnTo>
                  <a:lnTo>
                    <a:pt x="21040" y="18765"/>
                  </a:lnTo>
                  <a:lnTo>
                    <a:pt x="21145" y="18713"/>
                  </a:lnTo>
                  <a:lnTo>
                    <a:pt x="21250" y="18610"/>
                  </a:lnTo>
                  <a:lnTo>
                    <a:pt x="21320" y="18559"/>
                  </a:lnTo>
                  <a:lnTo>
                    <a:pt x="21390" y="18507"/>
                  </a:lnTo>
                  <a:lnTo>
                    <a:pt x="21460" y="18455"/>
                  </a:lnTo>
                  <a:lnTo>
                    <a:pt x="21530" y="18455"/>
                  </a:lnTo>
                  <a:lnTo>
                    <a:pt x="21565" y="18404"/>
                  </a:lnTo>
                  <a:lnTo>
                    <a:pt x="21600" y="18404"/>
                  </a:lnTo>
                  <a:lnTo>
                    <a:pt x="21600" y="18352"/>
                  </a:lnTo>
                  <a:lnTo>
                    <a:pt x="21565" y="18352"/>
                  </a:lnTo>
                  <a:lnTo>
                    <a:pt x="21495" y="18301"/>
                  </a:lnTo>
                  <a:lnTo>
                    <a:pt x="21425" y="18249"/>
                  </a:lnTo>
                  <a:lnTo>
                    <a:pt x="21355" y="18198"/>
                  </a:lnTo>
                  <a:lnTo>
                    <a:pt x="21215" y="18095"/>
                  </a:lnTo>
                  <a:lnTo>
                    <a:pt x="21075" y="18043"/>
                  </a:lnTo>
                  <a:lnTo>
                    <a:pt x="20935" y="17888"/>
                  </a:lnTo>
                  <a:lnTo>
                    <a:pt x="20725" y="17785"/>
                  </a:lnTo>
                  <a:lnTo>
                    <a:pt x="20550" y="17682"/>
                  </a:lnTo>
                  <a:lnTo>
                    <a:pt x="20305" y="17527"/>
                  </a:lnTo>
                  <a:lnTo>
                    <a:pt x="20060" y="17373"/>
                  </a:lnTo>
                  <a:lnTo>
                    <a:pt x="19815" y="17167"/>
                  </a:lnTo>
                  <a:lnTo>
                    <a:pt x="19500" y="16960"/>
                  </a:lnTo>
                  <a:lnTo>
                    <a:pt x="19219" y="16754"/>
                  </a:lnTo>
                  <a:lnTo>
                    <a:pt x="18869" y="16548"/>
                  </a:lnTo>
                  <a:lnTo>
                    <a:pt x="18554" y="16342"/>
                  </a:lnTo>
                  <a:lnTo>
                    <a:pt x="18239" y="16136"/>
                  </a:lnTo>
                  <a:lnTo>
                    <a:pt x="17959" y="15930"/>
                  </a:lnTo>
                  <a:lnTo>
                    <a:pt x="17679" y="15775"/>
                  </a:lnTo>
                  <a:lnTo>
                    <a:pt x="17434" y="15620"/>
                  </a:lnTo>
                  <a:lnTo>
                    <a:pt x="17224" y="15466"/>
                  </a:lnTo>
                  <a:lnTo>
                    <a:pt x="17014" y="15311"/>
                  </a:lnTo>
                  <a:lnTo>
                    <a:pt x="16839" y="15208"/>
                  </a:lnTo>
                  <a:lnTo>
                    <a:pt x="16664" y="15104"/>
                  </a:lnTo>
                  <a:lnTo>
                    <a:pt x="16524" y="15002"/>
                  </a:lnTo>
                  <a:lnTo>
                    <a:pt x="16419" y="14950"/>
                  </a:lnTo>
                  <a:lnTo>
                    <a:pt x="16314" y="14847"/>
                  </a:lnTo>
                  <a:lnTo>
                    <a:pt x="16244" y="14795"/>
                  </a:lnTo>
                  <a:lnTo>
                    <a:pt x="16174" y="14795"/>
                  </a:lnTo>
                  <a:lnTo>
                    <a:pt x="16139" y="14744"/>
                  </a:lnTo>
                  <a:lnTo>
                    <a:pt x="16139" y="14692"/>
                  </a:lnTo>
                  <a:lnTo>
                    <a:pt x="16139" y="14589"/>
                  </a:lnTo>
                  <a:lnTo>
                    <a:pt x="16139" y="14434"/>
                  </a:lnTo>
                  <a:lnTo>
                    <a:pt x="16104" y="14280"/>
                  </a:lnTo>
                  <a:lnTo>
                    <a:pt x="16104" y="14074"/>
                  </a:lnTo>
                  <a:lnTo>
                    <a:pt x="16069" y="13816"/>
                  </a:lnTo>
                  <a:lnTo>
                    <a:pt x="16069" y="13558"/>
                  </a:lnTo>
                  <a:lnTo>
                    <a:pt x="16034" y="13197"/>
                  </a:lnTo>
                  <a:lnTo>
                    <a:pt x="15999" y="12836"/>
                  </a:lnTo>
                  <a:lnTo>
                    <a:pt x="15964" y="12424"/>
                  </a:lnTo>
                  <a:lnTo>
                    <a:pt x="15929" y="12011"/>
                  </a:lnTo>
                  <a:lnTo>
                    <a:pt x="15894" y="11547"/>
                  </a:lnTo>
                  <a:lnTo>
                    <a:pt x="15859" y="11032"/>
                  </a:lnTo>
                  <a:lnTo>
                    <a:pt x="15824" y="10465"/>
                  </a:lnTo>
                  <a:lnTo>
                    <a:pt x="15789" y="9846"/>
                  </a:lnTo>
                  <a:lnTo>
                    <a:pt x="15754" y="9279"/>
                  </a:lnTo>
                  <a:lnTo>
                    <a:pt x="15719" y="8712"/>
                  </a:lnTo>
                  <a:lnTo>
                    <a:pt x="15684" y="8197"/>
                  </a:lnTo>
                  <a:lnTo>
                    <a:pt x="15649" y="7733"/>
                  </a:lnTo>
                  <a:lnTo>
                    <a:pt x="15614" y="7269"/>
                  </a:lnTo>
                  <a:lnTo>
                    <a:pt x="15579" y="6908"/>
                  </a:lnTo>
                  <a:lnTo>
                    <a:pt x="15544" y="6547"/>
                  </a:lnTo>
                  <a:lnTo>
                    <a:pt x="15509" y="6186"/>
                  </a:lnTo>
                  <a:lnTo>
                    <a:pt x="15509" y="5928"/>
                  </a:lnTo>
                  <a:lnTo>
                    <a:pt x="15474" y="5670"/>
                  </a:lnTo>
                  <a:lnTo>
                    <a:pt x="15474" y="5464"/>
                  </a:lnTo>
                  <a:lnTo>
                    <a:pt x="15439" y="5310"/>
                  </a:lnTo>
                  <a:lnTo>
                    <a:pt x="15439" y="5155"/>
                  </a:lnTo>
                  <a:lnTo>
                    <a:pt x="15439" y="5052"/>
                  </a:lnTo>
                  <a:lnTo>
                    <a:pt x="15439" y="5000"/>
                  </a:lnTo>
                  <a:lnTo>
                    <a:pt x="15403" y="5000"/>
                  </a:lnTo>
                  <a:lnTo>
                    <a:pt x="15369" y="5000"/>
                  </a:lnTo>
                  <a:lnTo>
                    <a:pt x="15333" y="5000"/>
                  </a:lnTo>
                  <a:lnTo>
                    <a:pt x="15264" y="5052"/>
                  </a:lnTo>
                  <a:lnTo>
                    <a:pt x="15229" y="5052"/>
                  </a:lnTo>
                  <a:lnTo>
                    <a:pt x="15159" y="5104"/>
                  </a:lnTo>
                  <a:lnTo>
                    <a:pt x="15088" y="5104"/>
                  </a:lnTo>
                  <a:lnTo>
                    <a:pt x="14984" y="5155"/>
                  </a:lnTo>
                  <a:lnTo>
                    <a:pt x="14878" y="5155"/>
                  </a:lnTo>
                  <a:lnTo>
                    <a:pt x="14808" y="5206"/>
                  </a:lnTo>
                  <a:lnTo>
                    <a:pt x="14668" y="5258"/>
                  </a:lnTo>
                  <a:lnTo>
                    <a:pt x="14563" y="5310"/>
                  </a:lnTo>
                  <a:lnTo>
                    <a:pt x="14423" y="5361"/>
                  </a:lnTo>
                  <a:lnTo>
                    <a:pt x="14283" y="5413"/>
                  </a:lnTo>
                  <a:lnTo>
                    <a:pt x="14143" y="5464"/>
                  </a:lnTo>
                  <a:lnTo>
                    <a:pt x="14003" y="5464"/>
                  </a:lnTo>
                  <a:lnTo>
                    <a:pt x="13863" y="5516"/>
                  </a:lnTo>
                  <a:lnTo>
                    <a:pt x="13688" y="5568"/>
                  </a:lnTo>
                  <a:lnTo>
                    <a:pt x="13548" y="5568"/>
                  </a:lnTo>
                  <a:lnTo>
                    <a:pt x="13373" y="5619"/>
                  </a:lnTo>
                  <a:lnTo>
                    <a:pt x="13198" y="5619"/>
                  </a:lnTo>
                  <a:lnTo>
                    <a:pt x="13023" y="5619"/>
                  </a:lnTo>
                  <a:lnTo>
                    <a:pt x="12848" y="5619"/>
                  </a:lnTo>
                  <a:lnTo>
                    <a:pt x="12673" y="5619"/>
                  </a:lnTo>
                  <a:lnTo>
                    <a:pt x="12498" y="5568"/>
                  </a:lnTo>
                  <a:lnTo>
                    <a:pt x="12323" y="5568"/>
                  </a:lnTo>
                  <a:lnTo>
                    <a:pt x="12113" y="5568"/>
                  </a:lnTo>
                  <a:lnTo>
                    <a:pt x="11938" y="5516"/>
                  </a:lnTo>
                  <a:lnTo>
                    <a:pt x="11728" y="5464"/>
                  </a:lnTo>
                  <a:lnTo>
                    <a:pt x="11518" y="5413"/>
                  </a:lnTo>
                  <a:lnTo>
                    <a:pt x="11308" y="5361"/>
                  </a:lnTo>
                  <a:lnTo>
                    <a:pt x="11133" y="5310"/>
                  </a:lnTo>
                  <a:lnTo>
                    <a:pt x="10922" y="5258"/>
                  </a:lnTo>
                  <a:lnTo>
                    <a:pt x="10748" y="5206"/>
                  </a:lnTo>
                  <a:lnTo>
                    <a:pt x="10572" y="5155"/>
                  </a:lnTo>
                  <a:lnTo>
                    <a:pt x="10397" y="5052"/>
                  </a:lnTo>
                  <a:lnTo>
                    <a:pt x="10222" y="5000"/>
                  </a:lnTo>
                  <a:lnTo>
                    <a:pt x="10047" y="4897"/>
                  </a:lnTo>
                  <a:lnTo>
                    <a:pt x="9872" y="4846"/>
                  </a:lnTo>
                  <a:lnTo>
                    <a:pt x="9732" y="4743"/>
                  </a:lnTo>
                  <a:lnTo>
                    <a:pt x="9592" y="4640"/>
                  </a:lnTo>
                  <a:lnTo>
                    <a:pt x="9417" y="4536"/>
                  </a:lnTo>
                  <a:lnTo>
                    <a:pt x="9277" y="4433"/>
                  </a:lnTo>
                  <a:lnTo>
                    <a:pt x="9137" y="4330"/>
                  </a:lnTo>
                  <a:lnTo>
                    <a:pt x="9032" y="4227"/>
                  </a:lnTo>
                  <a:lnTo>
                    <a:pt x="8892" y="4124"/>
                  </a:lnTo>
                  <a:lnTo>
                    <a:pt x="8752" y="4021"/>
                  </a:lnTo>
                  <a:lnTo>
                    <a:pt x="8647" y="3918"/>
                  </a:lnTo>
                  <a:lnTo>
                    <a:pt x="8542" y="3815"/>
                  </a:lnTo>
                  <a:lnTo>
                    <a:pt x="8437" y="3712"/>
                  </a:lnTo>
                  <a:lnTo>
                    <a:pt x="8367" y="3660"/>
                  </a:lnTo>
                  <a:lnTo>
                    <a:pt x="8262" y="3557"/>
                  </a:lnTo>
                  <a:lnTo>
                    <a:pt x="8192" y="3505"/>
                  </a:lnTo>
                  <a:lnTo>
                    <a:pt x="8122" y="3454"/>
                  </a:lnTo>
                  <a:lnTo>
                    <a:pt x="8087" y="3402"/>
                  </a:lnTo>
                  <a:lnTo>
                    <a:pt x="8017" y="3351"/>
                  </a:lnTo>
                  <a:lnTo>
                    <a:pt x="7982" y="3299"/>
                  </a:lnTo>
                  <a:lnTo>
                    <a:pt x="7947" y="3248"/>
                  </a:lnTo>
                  <a:lnTo>
                    <a:pt x="7912" y="3248"/>
                  </a:lnTo>
                  <a:cubicBezTo>
                    <a:pt x="7912" y="3248"/>
                    <a:pt x="7877" y="3196"/>
                    <a:pt x="7877" y="3196"/>
                  </a:cubicBezTo>
                  <a:close/>
                  <a:moveTo>
                    <a:pt x="7877" y="3196"/>
                  </a:moveTo>
                </a:path>
              </a:pathLst>
            </a:custGeom>
            <a:solidFill>
              <a:schemeClr val="accent1"/>
            </a:soli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defPPr>
                <a:defRPr lang="en-US"/>
              </a:defPPr>
              <a:lvl1pPr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1pPr>
              <a:lvl2pPr marL="321440"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2pPr>
              <a:lvl3pPr marL="642882"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3pPr>
              <a:lvl4pPr marL="964323"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4pPr>
              <a:lvl5pPr marL="1285763"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5pPr>
              <a:lvl6pPr marL="1607205"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6pPr>
              <a:lvl7pPr marL="1928645"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7pPr>
              <a:lvl8pPr marL="2250086"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8pPr>
              <a:lvl9pPr marL="2571527"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9pPr>
            </a:lstStyle>
            <a:p>
              <a:endParaRPr lang="en-US"/>
            </a:p>
          </p:txBody>
        </p:sp>
        <p:sp>
          <p:nvSpPr>
            <p:cNvPr id="20" name="AutoShape 6"/>
            <p:cNvSpPr>
              <a:spLocks/>
            </p:cNvSpPr>
            <p:nvPr/>
          </p:nvSpPr>
          <p:spPr bwMode="auto">
            <a:xfrm>
              <a:off x="0" y="1271"/>
              <a:ext cx="1478" cy="2163"/>
            </a:xfrm>
            <a:custGeom>
              <a:avLst/>
              <a:gdLst/>
              <a:ahLst/>
              <a:cxnLst/>
              <a:rect l="0" t="0" r="r" b="b"/>
              <a:pathLst>
                <a:path w="21600" h="21600">
                  <a:moveTo>
                    <a:pt x="3592" y="2641"/>
                  </a:moveTo>
                  <a:lnTo>
                    <a:pt x="3149" y="2541"/>
                  </a:lnTo>
                  <a:lnTo>
                    <a:pt x="2756" y="2441"/>
                  </a:lnTo>
                  <a:lnTo>
                    <a:pt x="2362" y="2374"/>
                  </a:lnTo>
                  <a:lnTo>
                    <a:pt x="2017" y="2274"/>
                  </a:lnTo>
                  <a:lnTo>
                    <a:pt x="1673" y="2207"/>
                  </a:lnTo>
                  <a:lnTo>
                    <a:pt x="1378" y="2140"/>
                  </a:lnTo>
                  <a:lnTo>
                    <a:pt x="1132" y="2106"/>
                  </a:lnTo>
                  <a:lnTo>
                    <a:pt x="886" y="2040"/>
                  </a:lnTo>
                  <a:lnTo>
                    <a:pt x="689" y="2006"/>
                  </a:lnTo>
                  <a:lnTo>
                    <a:pt x="492" y="1939"/>
                  </a:lnTo>
                  <a:lnTo>
                    <a:pt x="344" y="1906"/>
                  </a:lnTo>
                  <a:lnTo>
                    <a:pt x="246" y="1906"/>
                  </a:lnTo>
                  <a:lnTo>
                    <a:pt x="148" y="1872"/>
                  </a:lnTo>
                  <a:lnTo>
                    <a:pt x="49" y="1872"/>
                  </a:lnTo>
                  <a:lnTo>
                    <a:pt x="0" y="1839"/>
                  </a:lnTo>
                  <a:lnTo>
                    <a:pt x="98" y="1839"/>
                  </a:lnTo>
                  <a:lnTo>
                    <a:pt x="246" y="1806"/>
                  </a:lnTo>
                  <a:lnTo>
                    <a:pt x="394" y="1772"/>
                  </a:lnTo>
                  <a:lnTo>
                    <a:pt x="640" y="1739"/>
                  </a:lnTo>
                  <a:lnTo>
                    <a:pt x="886" y="1705"/>
                  </a:lnTo>
                  <a:lnTo>
                    <a:pt x="1230" y="1672"/>
                  </a:lnTo>
                  <a:lnTo>
                    <a:pt x="1624" y="1605"/>
                  </a:lnTo>
                  <a:lnTo>
                    <a:pt x="2017" y="1538"/>
                  </a:lnTo>
                  <a:lnTo>
                    <a:pt x="2509" y="1471"/>
                  </a:lnTo>
                  <a:lnTo>
                    <a:pt x="3051" y="1404"/>
                  </a:lnTo>
                  <a:lnTo>
                    <a:pt x="3592" y="1337"/>
                  </a:lnTo>
                  <a:lnTo>
                    <a:pt x="4232" y="1237"/>
                  </a:lnTo>
                  <a:lnTo>
                    <a:pt x="4920" y="1137"/>
                  </a:lnTo>
                  <a:lnTo>
                    <a:pt x="5658" y="1036"/>
                  </a:lnTo>
                  <a:lnTo>
                    <a:pt x="6396" y="936"/>
                  </a:lnTo>
                  <a:lnTo>
                    <a:pt x="7184" y="802"/>
                  </a:lnTo>
                  <a:lnTo>
                    <a:pt x="7922" y="702"/>
                  </a:lnTo>
                  <a:lnTo>
                    <a:pt x="8610" y="602"/>
                  </a:lnTo>
                  <a:lnTo>
                    <a:pt x="9201" y="535"/>
                  </a:lnTo>
                  <a:lnTo>
                    <a:pt x="9791" y="435"/>
                  </a:lnTo>
                  <a:lnTo>
                    <a:pt x="10333" y="368"/>
                  </a:lnTo>
                  <a:lnTo>
                    <a:pt x="10776" y="301"/>
                  </a:lnTo>
                  <a:lnTo>
                    <a:pt x="11218" y="234"/>
                  </a:lnTo>
                  <a:lnTo>
                    <a:pt x="11612" y="167"/>
                  </a:lnTo>
                  <a:lnTo>
                    <a:pt x="11907" y="134"/>
                  </a:lnTo>
                  <a:lnTo>
                    <a:pt x="12202" y="100"/>
                  </a:lnTo>
                  <a:lnTo>
                    <a:pt x="12448" y="67"/>
                  </a:lnTo>
                  <a:lnTo>
                    <a:pt x="12596" y="33"/>
                  </a:lnTo>
                  <a:lnTo>
                    <a:pt x="12743" y="33"/>
                  </a:lnTo>
                  <a:lnTo>
                    <a:pt x="12793" y="0"/>
                  </a:lnTo>
                  <a:lnTo>
                    <a:pt x="12842" y="0"/>
                  </a:lnTo>
                  <a:lnTo>
                    <a:pt x="12842" y="33"/>
                  </a:lnTo>
                  <a:lnTo>
                    <a:pt x="12891" y="67"/>
                  </a:lnTo>
                  <a:lnTo>
                    <a:pt x="12990" y="134"/>
                  </a:lnTo>
                  <a:lnTo>
                    <a:pt x="13088" y="201"/>
                  </a:lnTo>
                  <a:lnTo>
                    <a:pt x="13235" y="334"/>
                  </a:lnTo>
                  <a:lnTo>
                    <a:pt x="13433" y="468"/>
                  </a:lnTo>
                  <a:lnTo>
                    <a:pt x="13678" y="635"/>
                  </a:lnTo>
                  <a:lnTo>
                    <a:pt x="13924" y="836"/>
                  </a:lnTo>
                  <a:lnTo>
                    <a:pt x="14220" y="1070"/>
                  </a:lnTo>
                  <a:lnTo>
                    <a:pt x="14564" y="1304"/>
                  </a:lnTo>
                  <a:lnTo>
                    <a:pt x="14909" y="1571"/>
                  </a:lnTo>
                  <a:lnTo>
                    <a:pt x="15302" y="1872"/>
                  </a:lnTo>
                  <a:lnTo>
                    <a:pt x="15745" y="2207"/>
                  </a:lnTo>
                  <a:lnTo>
                    <a:pt x="16188" y="2541"/>
                  </a:lnTo>
                  <a:lnTo>
                    <a:pt x="16680" y="2942"/>
                  </a:lnTo>
                  <a:lnTo>
                    <a:pt x="17221" y="3344"/>
                  </a:lnTo>
                  <a:lnTo>
                    <a:pt x="17762" y="3745"/>
                  </a:lnTo>
                  <a:lnTo>
                    <a:pt x="18254" y="4113"/>
                  </a:lnTo>
                  <a:lnTo>
                    <a:pt x="18697" y="4481"/>
                  </a:lnTo>
                  <a:lnTo>
                    <a:pt x="19140" y="4781"/>
                  </a:lnTo>
                  <a:lnTo>
                    <a:pt x="19533" y="5082"/>
                  </a:lnTo>
                  <a:lnTo>
                    <a:pt x="19878" y="5383"/>
                  </a:lnTo>
                  <a:lnTo>
                    <a:pt x="20222" y="5617"/>
                  </a:lnTo>
                  <a:lnTo>
                    <a:pt x="20518" y="5851"/>
                  </a:lnTo>
                  <a:lnTo>
                    <a:pt x="20764" y="6018"/>
                  </a:lnTo>
                  <a:lnTo>
                    <a:pt x="21010" y="6186"/>
                  </a:lnTo>
                  <a:lnTo>
                    <a:pt x="21157" y="6353"/>
                  </a:lnTo>
                  <a:lnTo>
                    <a:pt x="21354" y="6453"/>
                  </a:lnTo>
                  <a:lnTo>
                    <a:pt x="21452" y="6553"/>
                  </a:lnTo>
                  <a:lnTo>
                    <a:pt x="21551" y="6620"/>
                  </a:lnTo>
                  <a:lnTo>
                    <a:pt x="21600" y="6654"/>
                  </a:lnTo>
                  <a:lnTo>
                    <a:pt x="21551" y="6654"/>
                  </a:lnTo>
                  <a:lnTo>
                    <a:pt x="21501" y="6654"/>
                  </a:lnTo>
                  <a:lnTo>
                    <a:pt x="21452" y="6620"/>
                  </a:lnTo>
                  <a:lnTo>
                    <a:pt x="21354" y="6620"/>
                  </a:lnTo>
                  <a:lnTo>
                    <a:pt x="21255" y="6587"/>
                  </a:lnTo>
                  <a:lnTo>
                    <a:pt x="21157" y="6553"/>
                  </a:lnTo>
                  <a:lnTo>
                    <a:pt x="21010" y="6553"/>
                  </a:lnTo>
                  <a:lnTo>
                    <a:pt x="20911" y="6520"/>
                  </a:lnTo>
                  <a:lnTo>
                    <a:pt x="20764" y="6487"/>
                  </a:lnTo>
                  <a:lnTo>
                    <a:pt x="20567" y="6453"/>
                  </a:lnTo>
                  <a:lnTo>
                    <a:pt x="20370" y="6386"/>
                  </a:lnTo>
                  <a:lnTo>
                    <a:pt x="20222" y="6353"/>
                  </a:lnTo>
                  <a:lnTo>
                    <a:pt x="19976" y="6320"/>
                  </a:lnTo>
                  <a:lnTo>
                    <a:pt x="19779" y="6253"/>
                  </a:lnTo>
                  <a:lnTo>
                    <a:pt x="19533" y="6219"/>
                  </a:lnTo>
                  <a:lnTo>
                    <a:pt x="19337" y="6152"/>
                  </a:lnTo>
                  <a:lnTo>
                    <a:pt x="19140" y="6119"/>
                  </a:lnTo>
                  <a:lnTo>
                    <a:pt x="18943" y="6085"/>
                  </a:lnTo>
                  <a:lnTo>
                    <a:pt x="18795" y="6052"/>
                  </a:lnTo>
                  <a:lnTo>
                    <a:pt x="18648" y="6018"/>
                  </a:lnTo>
                  <a:lnTo>
                    <a:pt x="18500" y="5985"/>
                  </a:lnTo>
                  <a:lnTo>
                    <a:pt x="18402" y="5952"/>
                  </a:lnTo>
                  <a:lnTo>
                    <a:pt x="18303" y="5918"/>
                  </a:lnTo>
                  <a:lnTo>
                    <a:pt x="18205" y="5885"/>
                  </a:lnTo>
                  <a:lnTo>
                    <a:pt x="18107" y="5885"/>
                  </a:lnTo>
                  <a:lnTo>
                    <a:pt x="18057" y="5851"/>
                  </a:lnTo>
                  <a:lnTo>
                    <a:pt x="18008" y="5851"/>
                  </a:lnTo>
                  <a:lnTo>
                    <a:pt x="17959" y="5851"/>
                  </a:lnTo>
                  <a:lnTo>
                    <a:pt x="17910" y="5851"/>
                  </a:lnTo>
                  <a:lnTo>
                    <a:pt x="17910" y="5885"/>
                  </a:lnTo>
                  <a:lnTo>
                    <a:pt x="17910" y="5918"/>
                  </a:lnTo>
                  <a:lnTo>
                    <a:pt x="17910" y="5985"/>
                  </a:lnTo>
                  <a:lnTo>
                    <a:pt x="17861" y="6052"/>
                  </a:lnTo>
                  <a:lnTo>
                    <a:pt x="17861" y="6119"/>
                  </a:lnTo>
                  <a:lnTo>
                    <a:pt x="17861" y="6219"/>
                  </a:lnTo>
                  <a:lnTo>
                    <a:pt x="17811" y="6320"/>
                  </a:lnTo>
                  <a:lnTo>
                    <a:pt x="17762" y="6420"/>
                  </a:lnTo>
                  <a:lnTo>
                    <a:pt x="17762" y="6520"/>
                  </a:lnTo>
                  <a:lnTo>
                    <a:pt x="17713" y="6654"/>
                  </a:lnTo>
                  <a:lnTo>
                    <a:pt x="17664" y="6821"/>
                  </a:lnTo>
                  <a:lnTo>
                    <a:pt x="17664" y="6955"/>
                  </a:lnTo>
                  <a:lnTo>
                    <a:pt x="17615" y="7122"/>
                  </a:lnTo>
                  <a:lnTo>
                    <a:pt x="17566" y="7289"/>
                  </a:lnTo>
                  <a:lnTo>
                    <a:pt x="17516" y="7490"/>
                  </a:lnTo>
                  <a:lnTo>
                    <a:pt x="17467" y="7657"/>
                  </a:lnTo>
                  <a:lnTo>
                    <a:pt x="17467" y="7858"/>
                  </a:lnTo>
                  <a:lnTo>
                    <a:pt x="17418" y="8025"/>
                  </a:lnTo>
                  <a:lnTo>
                    <a:pt x="17418" y="8192"/>
                  </a:lnTo>
                  <a:lnTo>
                    <a:pt x="17418" y="8359"/>
                  </a:lnTo>
                  <a:lnTo>
                    <a:pt x="17418" y="8560"/>
                  </a:lnTo>
                  <a:lnTo>
                    <a:pt x="17418" y="8727"/>
                  </a:lnTo>
                  <a:lnTo>
                    <a:pt x="17418" y="8894"/>
                  </a:lnTo>
                  <a:lnTo>
                    <a:pt x="17418" y="9061"/>
                  </a:lnTo>
                  <a:lnTo>
                    <a:pt x="17467" y="9228"/>
                  </a:lnTo>
                  <a:lnTo>
                    <a:pt x="17467" y="9396"/>
                  </a:lnTo>
                  <a:lnTo>
                    <a:pt x="17516" y="9563"/>
                  </a:lnTo>
                  <a:lnTo>
                    <a:pt x="17566" y="9730"/>
                  </a:lnTo>
                  <a:lnTo>
                    <a:pt x="17615" y="9897"/>
                  </a:lnTo>
                  <a:lnTo>
                    <a:pt x="17664" y="10064"/>
                  </a:lnTo>
                  <a:lnTo>
                    <a:pt x="17713" y="10232"/>
                  </a:lnTo>
                  <a:lnTo>
                    <a:pt x="17811" y="10399"/>
                  </a:lnTo>
                  <a:lnTo>
                    <a:pt x="17861" y="10566"/>
                  </a:lnTo>
                  <a:lnTo>
                    <a:pt x="17910" y="10700"/>
                  </a:lnTo>
                  <a:lnTo>
                    <a:pt x="18008" y="10867"/>
                  </a:lnTo>
                  <a:lnTo>
                    <a:pt x="18057" y="11001"/>
                  </a:lnTo>
                  <a:lnTo>
                    <a:pt x="18107" y="11134"/>
                  </a:lnTo>
                  <a:lnTo>
                    <a:pt x="18205" y="11302"/>
                  </a:lnTo>
                  <a:lnTo>
                    <a:pt x="18303" y="11435"/>
                  </a:lnTo>
                  <a:lnTo>
                    <a:pt x="18353" y="11569"/>
                  </a:lnTo>
                  <a:lnTo>
                    <a:pt x="18451" y="11703"/>
                  </a:lnTo>
                  <a:lnTo>
                    <a:pt x="18500" y="11803"/>
                  </a:lnTo>
                  <a:lnTo>
                    <a:pt x="18599" y="11937"/>
                  </a:lnTo>
                  <a:lnTo>
                    <a:pt x="18697" y="12071"/>
                  </a:lnTo>
                  <a:lnTo>
                    <a:pt x="18795" y="12171"/>
                  </a:lnTo>
                  <a:lnTo>
                    <a:pt x="18894" y="12305"/>
                  </a:lnTo>
                  <a:lnTo>
                    <a:pt x="18943" y="12405"/>
                  </a:lnTo>
                  <a:lnTo>
                    <a:pt x="19042" y="12505"/>
                  </a:lnTo>
                  <a:lnTo>
                    <a:pt x="19140" y="12606"/>
                  </a:lnTo>
                  <a:lnTo>
                    <a:pt x="19189" y="12672"/>
                  </a:lnTo>
                  <a:lnTo>
                    <a:pt x="19287" y="12773"/>
                  </a:lnTo>
                  <a:lnTo>
                    <a:pt x="19337" y="12840"/>
                  </a:lnTo>
                  <a:lnTo>
                    <a:pt x="19386" y="12907"/>
                  </a:lnTo>
                  <a:lnTo>
                    <a:pt x="19435" y="12973"/>
                  </a:lnTo>
                  <a:lnTo>
                    <a:pt x="19484" y="13007"/>
                  </a:lnTo>
                  <a:lnTo>
                    <a:pt x="19484" y="13074"/>
                  </a:lnTo>
                  <a:lnTo>
                    <a:pt x="19533" y="13107"/>
                  </a:lnTo>
                  <a:lnTo>
                    <a:pt x="19583" y="13141"/>
                  </a:lnTo>
                  <a:lnTo>
                    <a:pt x="19583" y="13174"/>
                  </a:lnTo>
                  <a:lnTo>
                    <a:pt x="19632" y="13174"/>
                  </a:lnTo>
                  <a:lnTo>
                    <a:pt x="19583" y="13207"/>
                  </a:lnTo>
                  <a:lnTo>
                    <a:pt x="19533" y="13207"/>
                  </a:lnTo>
                  <a:lnTo>
                    <a:pt x="19484" y="13241"/>
                  </a:lnTo>
                  <a:lnTo>
                    <a:pt x="19337" y="13274"/>
                  </a:lnTo>
                  <a:lnTo>
                    <a:pt x="19189" y="13308"/>
                  </a:lnTo>
                  <a:lnTo>
                    <a:pt x="19042" y="13375"/>
                  </a:lnTo>
                  <a:lnTo>
                    <a:pt x="18795" y="13442"/>
                  </a:lnTo>
                  <a:lnTo>
                    <a:pt x="18549" y="13508"/>
                  </a:lnTo>
                  <a:lnTo>
                    <a:pt x="18303" y="13609"/>
                  </a:lnTo>
                  <a:lnTo>
                    <a:pt x="17959" y="13676"/>
                  </a:lnTo>
                  <a:lnTo>
                    <a:pt x="17615" y="13809"/>
                  </a:lnTo>
                  <a:lnTo>
                    <a:pt x="17221" y="13910"/>
                  </a:lnTo>
                  <a:lnTo>
                    <a:pt x="16827" y="14043"/>
                  </a:lnTo>
                  <a:lnTo>
                    <a:pt x="16385" y="14177"/>
                  </a:lnTo>
                  <a:lnTo>
                    <a:pt x="15892" y="14311"/>
                  </a:lnTo>
                  <a:lnTo>
                    <a:pt x="15400" y="14478"/>
                  </a:lnTo>
                  <a:lnTo>
                    <a:pt x="14909" y="14612"/>
                  </a:lnTo>
                  <a:lnTo>
                    <a:pt x="14416" y="14779"/>
                  </a:lnTo>
                  <a:lnTo>
                    <a:pt x="13974" y="14913"/>
                  </a:lnTo>
                  <a:lnTo>
                    <a:pt x="13580" y="15013"/>
                  </a:lnTo>
                  <a:lnTo>
                    <a:pt x="13186" y="15147"/>
                  </a:lnTo>
                  <a:lnTo>
                    <a:pt x="12842" y="15247"/>
                  </a:lnTo>
                  <a:lnTo>
                    <a:pt x="12547" y="15347"/>
                  </a:lnTo>
                  <a:lnTo>
                    <a:pt x="12252" y="15414"/>
                  </a:lnTo>
                  <a:lnTo>
                    <a:pt x="12005" y="15515"/>
                  </a:lnTo>
                  <a:lnTo>
                    <a:pt x="11809" y="15582"/>
                  </a:lnTo>
                  <a:lnTo>
                    <a:pt x="11612" y="15615"/>
                  </a:lnTo>
                  <a:lnTo>
                    <a:pt x="11464" y="15682"/>
                  </a:lnTo>
                  <a:lnTo>
                    <a:pt x="11366" y="15715"/>
                  </a:lnTo>
                  <a:lnTo>
                    <a:pt x="11267" y="15715"/>
                  </a:lnTo>
                  <a:lnTo>
                    <a:pt x="11218" y="15749"/>
                  </a:lnTo>
                  <a:lnTo>
                    <a:pt x="11169" y="15782"/>
                  </a:lnTo>
                  <a:lnTo>
                    <a:pt x="11169" y="15849"/>
                  </a:lnTo>
                  <a:lnTo>
                    <a:pt x="11169" y="15916"/>
                  </a:lnTo>
                  <a:lnTo>
                    <a:pt x="11169" y="16050"/>
                  </a:lnTo>
                  <a:lnTo>
                    <a:pt x="11120" y="16150"/>
                  </a:lnTo>
                  <a:lnTo>
                    <a:pt x="11120" y="16317"/>
                  </a:lnTo>
                  <a:lnTo>
                    <a:pt x="11071" y="16484"/>
                  </a:lnTo>
                  <a:lnTo>
                    <a:pt x="11071" y="16685"/>
                  </a:lnTo>
                  <a:lnTo>
                    <a:pt x="11022" y="16885"/>
                  </a:lnTo>
                  <a:lnTo>
                    <a:pt x="10972" y="17119"/>
                  </a:lnTo>
                  <a:lnTo>
                    <a:pt x="10923" y="17387"/>
                  </a:lnTo>
                  <a:lnTo>
                    <a:pt x="10923" y="17688"/>
                  </a:lnTo>
                  <a:lnTo>
                    <a:pt x="10874" y="17989"/>
                  </a:lnTo>
                  <a:lnTo>
                    <a:pt x="10824" y="18323"/>
                  </a:lnTo>
                  <a:lnTo>
                    <a:pt x="10776" y="18658"/>
                  </a:lnTo>
                  <a:lnTo>
                    <a:pt x="10677" y="19025"/>
                  </a:lnTo>
                  <a:lnTo>
                    <a:pt x="10628" y="19360"/>
                  </a:lnTo>
                  <a:lnTo>
                    <a:pt x="10578" y="19661"/>
                  </a:lnTo>
                  <a:lnTo>
                    <a:pt x="10578" y="19928"/>
                  </a:lnTo>
                  <a:lnTo>
                    <a:pt x="10529" y="20196"/>
                  </a:lnTo>
                  <a:lnTo>
                    <a:pt x="10480" y="20430"/>
                  </a:lnTo>
                  <a:lnTo>
                    <a:pt x="10431" y="20664"/>
                  </a:lnTo>
                  <a:lnTo>
                    <a:pt x="10431" y="20864"/>
                  </a:lnTo>
                  <a:lnTo>
                    <a:pt x="10382" y="21032"/>
                  </a:lnTo>
                  <a:lnTo>
                    <a:pt x="10382" y="21165"/>
                  </a:lnTo>
                  <a:lnTo>
                    <a:pt x="10333" y="21299"/>
                  </a:lnTo>
                  <a:lnTo>
                    <a:pt x="10333" y="21399"/>
                  </a:lnTo>
                  <a:lnTo>
                    <a:pt x="10333" y="21466"/>
                  </a:lnTo>
                  <a:lnTo>
                    <a:pt x="10333" y="21533"/>
                  </a:lnTo>
                  <a:lnTo>
                    <a:pt x="10283" y="21567"/>
                  </a:lnTo>
                  <a:lnTo>
                    <a:pt x="10283" y="21600"/>
                  </a:lnTo>
                  <a:lnTo>
                    <a:pt x="10283" y="21567"/>
                  </a:lnTo>
                  <a:lnTo>
                    <a:pt x="10234" y="21533"/>
                  </a:lnTo>
                  <a:lnTo>
                    <a:pt x="10185" y="21500"/>
                  </a:lnTo>
                  <a:lnTo>
                    <a:pt x="10136" y="21433"/>
                  </a:lnTo>
                  <a:lnTo>
                    <a:pt x="10037" y="21399"/>
                  </a:lnTo>
                  <a:lnTo>
                    <a:pt x="9939" y="21299"/>
                  </a:lnTo>
                  <a:lnTo>
                    <a:pt x="9841" y="21232"/>
                  </a:lnTo>
                  <a:lnTo>
                    <a:pt x="9742" y="21132"/>
                  </a:lnTo>
                  <a:lnTo>
                    <a:pt x="9595" y="21032"/>
                  </a:lnTo>
                  <a:lnTo>
                    <a:pt x="9447" y="20898"/>
                  </a:lnTo>
                  <a:lnTo>
                    <a:pt x="9250" y="20798"/>
                  </a:lnTo>
                  <a:lnTo>
                    <a:pt x="9102" y="20630"/>
                  </a:lnTo>
                  <a:lnTo>
                    <a:pt x="8906" y="20497"/>
                  </a:lnTo>
                  <a:lnTo>
                    <a:pt x="8709" y="20329"/>
                  </a:lnTo>
                  <a:lnTo>
                    <a:pt x="8463" y="20162"/>
                  </a:lnTo>
                  <a:lnTo>
                    <a:pt x="8217" y="19995"/>
                  </a:lnTo>
                  <a:lnTo>
                    <a:pt x="8020" y="19794"/>
                  </a:lnTo>
                  <a:lnTo>
                    <a:pt x="7774" y="19594"/>
                  </a:lnTo>
                  <a:lnTo>
                    <a:pt x="7577" y="19393"/>
                  </a:lnTo>
                  <a:lnTo>
                    <a:pt x="7331" y="19193"/>
                  </a:lnTo>
                  <a:lnTo>
                    <a:pt x="7134" y="18992"/>
                  </a:lnTo>
                  <a:lnTo>
                    <a:pt x="6889" y="18758"/>
                  </a:lnTo>
                  <a:lnTo>
                    <a:pt x="6691" y="18524"/>
                  </a:lnTo>
                  <a:lnTo>
                    <a:pt x="6445" y="18290"/>
                  </a:lnTo>
                  <a:lnTo>
                    <a:pt x="6249" y="18056"/>
                  </a:lnTo>
                  <a:lnTo>
                    <a:pt x="6052" y="17822"/>
                  </a:lnTo>
                  <a:lnTo>
                    <a:pt x="5855" y="17554"/>
                  </a:lnTo>
                  <a:lnTo>
                    <a:pt x="5609" y="17287"/>
                  </a:lnTo>
                  <a:lnTo>
                    <a:pt x="5412" y="17053"/>
                  </a:lnTo>
                  <a:lnTo>
                    <a:pt x="5215" y="16752"/>
                  </a:lnTo>
                  <a:lnTo>
                    <a:pt x="5019" y="16484"/>
                  </a:lnTo>
                  <a:lnTo>
                    <a:pt x="4822" y="16217"/>
                  </a:lnTo>
                  <a:lnTo>
                    <a:pt x="4625" y="15916"/>
                  </a:lnTo>
                  <a:lnTo>
                    <a:pt x="4428" y="15648"/>
                  </a:lnTo>
                  <a:lnTo>
                    <a:pt x="4281" y="15347"/>
                  </a:lnTo>
                  <a:lnTo>
                    <a:pt x="4084" y="15047"/>
                  </a:lnTo>
                  <a:lnTo>
                    <a:pt x="3936" y="14779"/>
                  </a:lnTo>
                  <a:lnTo>
                    <a:pt x="3789" y="14478"/>
                  </a:lnTo>
                  <a:lnTo>
                    <a:pt x="3641" y="14177"/>
                  </a:lnTo>
                  <a:lnTo>
                    <a:pt x="3493" y="13876"/>
                  </a:lnTo>
                  <a:lnTo>
                    <a:pt x="3346" y="13609"/>
                  </a:lnTo>
                  <a:lnTo>
                    <a:pt x="3247" y="13308"/>
                  </a:lnTo>
                  <a:lnTo>
                    <a:pt x="3100" y="13007"/>
                  </a:lnTo>
                  <a:lnTo>
                    <a:pt x="3001" y="12706"/>
                  </a:lnTo>
                  <a:lnTo>
                    <a:pt x="2903" y="12405"/>
                  </a:lnTo>
                  <a:lnTo>
                    <a:pt x="2805" y="12104"/>
                  </a:lnTo>
                  <a:lnTo>
                    <a:pt x="2706" y="11770"/>
                  </a:lnTo>
                  <a:lnTo>
                    <a:pt x="2608" y="11469"/>
                  </a:lnTo>
                  <a:lnTo>
                    <a:pt x="2558" y="11168"/>
                  </a:lnTo>
                  <a:lnTo>
                    <a:pt x="2460" y="10867"/>
                  </a:lnTo>
                  <a:lnTo>
                    <a:pt x="2411" y="10566"/>
                  </a:lnTo>
                  <a:lnTo>
                    <a:pt x="2362" y="10265"/>
                  </a:lnTo>
                  <a:lnTo>
                    <a:pt x="2312" y="9964"/>
                  </a:lnTo>
                  <a:lnTo>
                    <a:pt x="2263" y="9663"/>
                  </a:lnTo>
                  <a:lnTo>
                    <a:pt x="2263" y="9362"/>
                  </a:lnTo>
                  <a:lnTo>
                    <a:pt x="2263" y="9061"/>
                  </a:lnTo>
                  <a:lnTo>
                    <a:pt x="2214" y="8760"/>
                  </a:lnTo>
                  <a:lnTo>
                    <a:pt x="2214" y="8459"/>
                  </a:lnTo>
                  <a:lnTo>
                    <a:pt x="2214" y="8158"/>
                  </a:lnTo>
                  <a:lnTo>
                    <a:pt x="2263" y="7858"/>
                  </a:lnTo>
                  <a:lnTo>
                    <a:pt x="2263" y="7557"/>
                  </a:lnTo>
                  <a:lnTo>
                    <a:pt x="2312" y="7256"/>
                  </a:lnTo>
                  <a:lnTo>
                    <a:pt x="2362" y="6988"/>
                  </a:lnTo>
                  <a:lnTo>
                    <a:pt x="2362" y="6687"/>
                  </a:lnTo>
                  <a:lnTo>
                    <a:pt x="2411" y="6386"/>
                  </a:lnTo>
                  <a:lnTo>
                    <a:pt x="2509" y="6119"/>
                  </a:lnTo>
                  <a:lnTo>
                    <a:pt x="2558" y="5818"/>
                  </a:lnTo>
                  <a:lnTo>
                    <a:pt x="2608" y="5550"/>
                  </a:lnTo>
                  <a:lnTo>
                    <a:pt x="2657" y="5250"/>
                  </a:lnTo>
                  <a:lnTo>
                    <a:pt x="2756" y="4982"/>
                  </a:lnTo>
                  <a:lnTo>
                    <a:pt x="2805" y="4715"/>
                  </a:lnTo>
                  <a:lnTo>
                    <a:pt x="2903" y="4447"/>
                  </a:lnTo>
                  <a:lnTo>
                    <a:pt x="3001" y="4180"/>
                  </a:lnTo>
                  <a:lnTo>
                    <a:pt x="3051" y="3912"/>
                  </a:lnTo>
                  <a:lnTo>
                    <a:pt x="3149" y="3645"/>
                  </a:lnTo>
                  <a:lnTo>
                    <a:pt x="3247" y="3377"/>
                  </a:lnTo>
                  <a:lnTo>
                    <a:pt x="3346" y="3143"/>
                  </a:lnTo>
                  <a:lnTo>
                    <a:pt x="3444" y="2876"/>
                  </a:lnTo>
                  <a:cubicBezTo>
                    <a:pt x="3444" y="2876"/>
                    <a:pt x="3592" y="2641"/>
                    <a:pt x="3592" y="2641"/>
                  </a:cubicBezTo>
                  <a:close/>
                  <a:moveTo>
                    <a:pt x="3592" y="2641"/>
                  </a:moveTo>
                </a:path>
              </a:pathLst>
            </a:custGeom>
            <a:solidFill>
              <a:schemeClr val="accent2"/>
            </a:soli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defPPr>
                <a:defRPr lang="en-US"/>
              </a:defPPr>
              <a:lvl1pPr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1pPr>
              <a:lvl2pPr marL="321440"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2pPr>
              <a:lvl3pPr marL="642882"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3pPr>
              <a:lvl4pPr marL="964323"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4pPr>
              <a:lvl5pPr marL="1285763"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5pPr>
              <a:lvl6pPr marL="1607205"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6pPr>
              <a:lvl7pPr marL="1928645"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7pPr>
              <a:lvl8pPr marL="2250086"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8pPr>
              <a:lvl9pPr marL="2571527"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9pPr>
            </a:lstStyle>
            <a:p>
              <a:endParaRPr lang="en-US"/>
            </a:p>
          </p:txBody>
        </p:sp>
        <p:sp>
          <p:nvSpPr>
            <p:cNvPr id="21" name="AutoShape 7"/>
            <p:cNvSpPr>
              <a:spLocks/>
            </p:cNvSpPr>
            <p:nvPr/>
          </p:nvSpPr>
          <p:spPr bwMode="auto">
            <a:xfrm>
              <a:off x="339" y="0"/>
              <a:ext cx="2101" cy="1626"/>
            </a:xfrm>
            <a:custGeom>
              <a:avLst/>
              <a:gdLst/>
              <a:ahLst/>
              <a:cxnLst/>
              <a:rect l="0" t="0" r="r" b="b"/>
              <a:pathLst>
                <a:path w="21600" h="21600">
                  <a:moveTo>
                    <a:pt x="15359" y="3511"/>
                  </a:moveTo>
                  <a:lnTo>
                    <a:pt x="15533" y="3467"/>
                  </a:lnTo>
                  <a:lnTo>
                    <a:pt x="15706" y="3467"/>
                  </a:lnTo>
                  <a:lnTo>
                    <a:pt x="15879" y="3467"/>
                  </a:lnTo>
                  <a:lnTo>
                    <a:pt x="16053" y="3467"/>
                  </a:lnTo>
                  <a:lnTo>
                    <a:pt x="16191" y="3467"/>
                  </a:lnTo>
                  <a:lnTo>
                    <a:pt x="16330" y="3422"/>
                  </a:lnTo>
                  <a:lnTo>
                    <a:pt x="16434" y="3422"/>
                  </a:lnTo>
                  <a:lnTo>
                    <a:pt x="16538" y="3422"/>
                  </a:lnTo>
                  <a:lnTo>
                    <a:pt x="16642" y="3422"/>
                  </a:lnTo>
                  <a:lnTo>
                    <a:pt x="16746" y="3422"/>
                  </a:lnTo>
                  <a:lnTo>
                    <a:pt x="16815" y="3422"/>
                  </a:lnTo>
                  <a:lnTo>
                    <a:pt x="16850" y="3422"/>
                  </a:lnTo>
                  <a:lnTo>
                    <a:pt x="16885" y="3422"/>
                  </a:lnTo>
                  <a:lnTo>
                    <a:pt x="16920" y="3422"/>
                  </a:lnTo>
                  <a:lnTo>
                    <a:pt x="16954" y="3422"/>
                  </a:lnTo>
                  <a:lnTo>
                    <a:pt x="16954" y="3378"/>
                  </a:lnTo>
                  <a:lnTo>
                    <a:pt x="16954" y="3333"/>
                  </a:lnTo>
                  <a:lnTo>
                    <a:pt x="16954" y="3289"/>
                  </a:lnTo>
                  <a:lnTo>
                    <a:pt x="16954" y="3244"/>
                  </a:lnTo>
                  <a:lnTo>
                    <a:pt x="16954" y="3156"/>
                  </a:lnTo>
                  <a:lnTo>
                    <a:pt x="16954" y="3067"/>
                  </a:lnTo>
                  <a:lnTo>
                    <a:pt x="16954" y="2978"/>
                  </a:lnTo>
                  <a:lnTo>
                    <a:pt x="16954" y="2844"/>
                  </a:lnTo>
                  <a:lnTo>
                    <a:pt x="16954" y="2756"/>
                  </a:lnTo>
                  <a:lnTo>
                    <a:pt x="16954" y="2578"/>
                  </a:lnTo>
                  <a:lnTo>
                    <a:pt x="16954" y="2444"/>
                  </a:lnTo>
                  <a:lnTo>
                    <a:pt x="16954" y="2267"/>
                  </a:lnTo>
                  <a:lnTo>
                    <a:pt x="16954" y="2089"/>
                  </a:lnTo>
                  <a:lnTo>
                    <a:pt x="16954" y="1911"/>
                  </a:lnTo>
                  <a:lnTo>
                    <a:pt x="16954" y="1689"/>
                  </a:lnTo>
                  <a:lnTo>
                    <a:pt x="16954" y="1511"/>
                  </a:lnTo>
                  <a:lnTo>
                    <a:pt x="16954" y="1289"/>
                  </a:lnTo>
                  <a:lnTo>
                    <a:pt x="16954" y="1111"/>
                  </a:lnTo>
                  <a:lnTo>
                    <a:pt x="16954" y="978"/>
                  </a:lnTo>
                  <a:lnTo>
                    <a:pt x="16954" y="800"/>
                  </a:lnTo>
                  <a:lnTo>
                    <a:pt x="16954" y="667"/>
                  </a:lnTo>
                  <a:lnTo>
                    <a:pt x="16954" y="533"/>
                  </a:lnTo>
                  <a:lnTo>
                    <a:pt x="16954" y="445"/>
                  </a:lnTo>
                  <a:lnTo>
                    <a:pt x="16954" y="311"/>
                  </a:lnTo>
                  <a:lnTo>
                    <a:pt x="16954" y="222"/>
                  </a:lnTo>
                  <a:lnTo>
                    <a:pt x="16954" y="178"/>
                  </a:lnTo>
                  <a:lnTo>
                    <a:pt x="16954" y="89"/>
                  </a:lnTo>
                  <a:lnTo>
                    <a:pt x="16954" y="45"/>
                  </a:lnTo>
                  <a:lnTo>
                    <a:pt x="16954" y="0"/>
                  </a:lnTo>
                  <a:lnTo>
                    <a:pt x="16954" y="45"/>
                  </a:lnTo>
                  <a:lnTo>
                    <a:pt x="16989" y="89"/>
                  </a:lnTo>
                  <a:lnTo>
                    <a:pt x="17023" y="178"/>
                  </a:lnTo>
                  <a:lnTo>
                    <a:pt x="17093" y="311"/>
                  </a:lnTo>
                  <a:lnTo>
                    <a:pt x="17197" y="489"/>
                  </a:lnTo>
                  <a:lnTo>
                    <a:pt x="17266" y="711"/>
                  </a:lnTo>
                  <a:lnTo>
                    <a:pt x="17405" y="978"/>
                  </a:lnTo>
                  <a:lnTo>
                    <a:pt x="17544" y="1289"/>
                  </a:lnTo>
                  <a:lnTo>
                    <a:pt x="17682" y="1644"/>
                  </a:lnTo>
                  <a:lnTo>
                    <a:pt x="17856" y="2000"/>
                  </a:lnTo>
                  <a:lnTo>
                    <a:pt x="18064" y="2444"/>
                  </a:lnTo>
                  <a:lnTo>
                    <a:pt x="18272" y="2889"/>
                  </a:lnTo>
                  <a:lnTo>
                    <a:pt x="18480" y="3422"/>
                  </a:lnTo>
                  <a:lnTo>
                    <a:pt x="18722" y="3956"/>
                  </a:lnTo>
                  <a:lnTo>
                    <a:pt x="19000" y="4533"/>
                  </a:lnTo>
                  <a:lnTo>
                    <a:pt x="19277" y="5155"/>
                  </a:lnTo>
                  <a:lnTo>
                    <a:pt x="19554" y="5778"/>
                  </a:lnTo>
                  <a:lnTo>
                    <a:pt x="19797" y="6400"/>
                  </a:lnTo>
                  <a:lnTo>
                    <a:pt x="20075" y="6933"/>
                  </a:lnTo>
                  <a:lnTo>
                    <a:pt x="20282" y="7422"/>
                  </a:lnTo>
                  <a:lnTo>
                    <a:pt x="20491" y="7911"/>
                  </a:lnTo>
                  <a:lnTo>
                    <a:pt x="20698" y="8311"/>
                  </a:lnTo>
                  <a:lnTo>
                    <a:pt x="20872" y="8711"/>
                  </a:lnTo>
                  <a:lnTo>
                    <a:pt x="21011" y="9067"/>
                  </a:lnTo>
                  <a:lnTo>
                    <a:pt x="21149" y="9333"/>
                  </a:lnTo>
                  <a:lnTo>
                    <a:pt x="21253" y="9600"/>
                  </a:lnTo>
                  <a:lnTo>
                    <a:pt x="21357" y="9822"/>
                  </a:lnTo>
                  <a:lnTo>
                    <a:pt x="21427" y="10000"/>
                  </a:lnTo>
                  <a:lnTo>
                    <a:pt x="21496" y="10178"/>
                  </a:lnTo>
                  <a:lnTo>
                    <a:pt x="21565" y="10267"/>
                  </a:lnTo>
                  <a:lnTo>
                    <a:pt x="21565" y="10311"/>
                  </a:lnTo>
                  <a:lnTo>
                    <a:pt x="21600" y="10356"/>
                  </a:lnTo>
                  <a:lnTo>
                    <a:pt x="21565" y="10356"/>
                  </a:lnTo>
                  <a:lnTo>
                    <a:pt x="21565" y="10445"/>
                  </a:lnTo>
                  <a:lnTo>
                    <a:pt x="21496" y="10533"/>
                  </a:lnTo>
                  <a:lnTo>
                    <a:pt x="21427" y="10667"/>
                  </a:lnTo>
                  <a:lnTo>
                    <a:pt x="21357" y="10845"/>
                  </a:lnTo>
                  <a:lnTo>
                    <a:pt x="21253" y="11067"/>
                  </a:lnTo>
                  <a:lnTo>
                    <a:pt x="21149" y="11333"/>
                  </a:lnTo>
                  <a:lnTo>
                    <a:pt x="21011" y="11645"/>
                  </a:lnTo>
                  <a:lnTo>
                    <a:pt x="20872" y="12000"/>
                  </a:lnTo>
                  <a:lnTo>
                    <a:pt x="20698" y="12356"/>
                  </a:lnTo>
                  <a:lnTo>
                    <a:pt x="20491" y="12800"/>
                  </a:lnTo>
                  <a:lnTo>
                    <a:pt x="20282" y="13244"/>
                  </a:lnTo>
                  <a:lnTo>
                    <a:pt x="20075" y="13778"/>
                  </a:lnTo>
                  <a:lnTo>
                    <a:pt x="19832" y="14311"/>
                  </a:lnTo>
                  <a:lnTo>
                    <a:pt x="19554" y="14889"/>
                  </a:lnTo>
                  <a:lnTo>
                    <a:pt x="19277" y="15511"/>
                  </a:lnTo>
                  <a:lnTo>
                    <a:pt x="19000" y="16133"/>
                  </a:lnTo>
                  <a:lnTo>
                    <a:pt x="18722" y="16711"/>
                  </a:lnTo>
                  <a:lnTo>
                    <a:pt x="18480" y="17289"/>
                  </a:lnTo>
                  <a:lnTo>
                    <a:pt x="18272" y="17778"/>
                  </a:lnTo>
                  <a:lnTo>
                    <a:pt x="18064" y="18222"/>
                  </a:lnTo>
                  <a:lnTo>
                    <a:pt x="17856" y="18667"/>
                  </a:lnTo>
                  <a:lnTo>
                    <a:pt x="17682" y="19067"/>
                  </a:lnTo>
                  <a:lnTo>
                    <a:pt x="17544" y="19378"/>
                  </a:lnTo>
                  <a:lnTo>
                    <a:pt x="17405" y="19689"/>
                  </a:lnTo>
                  <a:lnTo>
                    <a:pt x="17266" y="19956"/>
                  </a:lnTo>
                  <a:lnTo>
                    <a:pt x="17197" y="20178"/>
                  </a:lnTo>
                  <a:lnTo>
                    <a:pt x="17093" y="20356"/>
                  </a:lnTo>
                  <a:lnTo>
                    <a:pt x="17023" y="20489"/>
                  </a:lnTo>
                  <a:lnTo>
                    <a:pt x="16989" y="20622"/>
                  </a:lnTo>
                  <a:lnTo>
                    <a:pt x="16954" y="20667"/>
                  </a:lnTo>
                  <a:lnTo>
                    <a:pt x="16954" y="20622"/>
                  </a:lnTo>
                  <a:lnTo>
                    <a:pt x="16954" y="20578"/>
                  </a:lnTo>
                  <a:lnTo>
                    <a:pt x="16954" y="20533"/>
                  </a:lnTo>
                  <a:lnTo>
                    <a:pt x="16954" y="20444"/>
                  </a:lnTo>
                  <a:lnTo>
                    <a:pt x="16954" y="20356"/>
                  </a:lnTo>
                  <a:lnTo>
                    <a:pt x="16954" y="20267"/>
                  </a:lnTo>
                  <a:lnTo>
                    <a:pt x="16954" y="20134"/>
                  </a:lnTo>
                  <a:lnTo>
                    <a:pt x="16954" y="20000"/>
                  </a:lnTo>
                  <a:lnTo>
                    <a:pt x="16954" y="19867"/>
                  </a:lnTo>
                  <a:lnTo>
                    <a:pt x="16954" y="19689"/>
                  </a:lnTo>
                  <a:lnTo>
                    <a:pt x="16954" y="19511"/>
                  </a:lnTo>
                  <a:lnTo>
                    <a:pt x="16954" y="19333"/>
                  </a:lnTo>
                  <a:lnTo>
                    <a:pt x="16954" y="19156"/>
                  </a:lnTo>
                  <a:lnTo>
                    <a:pt x="16954" y="18933"/>
                  </a:lnTo>
                  <a:lnTo>
                    <a:pt x="16954" y="18711"/>
                  </a:lnTo>
                  <a:lnTo>
                    <a:pt x="16954" y="18533"/>
                  </a:lnTo>
                  <a:lnTo>
                    <a:pt x="16954" y="18356"/>
                  </a:lnTo>
                  <a:lnTo>
                    <a:pt x="16954" y="18178"/>
                  </a:lnTo>
                  <a:lnTo>
                    <a:pt x="16954" y="18000"/>
                  </a:lnTo>
                  <a:lnTo>
                    <a:pt x="16954" y="17867"/>
                  </a:lnTo>
                  <a:lnTo>
                    <a:pt x="16954" y="17733"/>
                  </a:lnTo>
                  <a:lnTo>
                    <a:pt x="16954" y="17645"/>
                  </a:lnTo>
                  <a:lnTo>
                    <a:pt x="16954" y="17511"/>
                  </a:lnTo>
                  <a:lnTo>
                    <a:pt x="16954" y="17422"/>
                  </a:lnTo>
                  <a:lnTo>
                    <a:pt x="16954" y="17378"/>
                  </a:lnTo>
                  <a:lnTo>
                    <a:pt x="16954" y="17289"/>
                  </a:lnTo>
                  <a:lnTo>
                    <a:pt x="16954" y="17245"/>
                  </a:lnTo>
                  <a:lnTo>
                    <a:pt x="16954" y="17200"/>
                  </a:lnTo>
                  <a:lnTo>
                    <a:pt x="16920" y="17200"/>
                  </a:lnTo>
                  <a:lnTo>
                    <a:pt x="16885" y="17200"/>
                  </a:lnTo>
                  <a:lnTo>
                    <a:pt x="16850" y="17200"/>
                  </a:lnTo>
                  <a:lnTo>
                    <a:pt x="16815" y="17200"/>
                  </a:lnTo>
                  <a:lnTo>
                    <a:pt x="16746" y="17200"/>
                  </a:lnTo>
                  <a:lnTo>
                    <a:pt x="16677" y="17200"/>
                  </a:lnTo>
                  <a:lnTo>
                    <a:pt x="16607" y="17200"/>
                  </a:lnTo>
                  <a:lnTo>
                    <a:pt x="16538" y="17245"/>
                  </a:lnTo>
                  <a:lnTo>
                    <a:pt x="16434" y="17245"/>
                  </a:lnTo>
                  <a:lnTo>
                    <a:pt x="16330" y="17245"/>
                  </a:lnTo>
                  <a:lnTo>
                    <a:pt x="16226" y="17245"/>
                  </a:lnTo>
                  <a:lnTo>
                    <a:pt x="16122" y="17245"/>
                  </a:lnTo>
                  <a:lnTo>
                    <a:pt x="15983" y="17289"/>
                  </a:lnTo>
                  <a:lnTo>
                    <a:pt x="15845" y="17289"/>
                  </a:lnTo>
                  <a:lnTo>
                    <a:pt x="15706" y="17289"/>
                  </a:lnTo>
                  <a:lnTo>
                    <a:pt x="15567" y="17333"/>
                  </a:lnTo>
                  <a:lnTo>
                    <a:pt x="15429" y="17333"/>
                  </a:lnTo>
                  <a:lnTo>
                    <a:pt x="15255" y="17378"/>
                  </a:lnTo>
                  <a:lnTo>
                    <a:pt x="15117" y="17422"/>
                  </a:lnTo>
                  <a:lnTo>
                    <a:pt x="14943" y="17467"/>
                  </a:lnTo>
                  <a:lnTo>
                    <a:pt x="14804" y="17556"/>
                  </a:lnTo>
                  <a:lnTo>
                    <a:pt x="14631" y="17600"/>
                  </a:lnTo>
                  <a:lnTo>
                    <a:pt x="14492" y="17689"/>
                  </a:lnTo>
                  <a:lnTo>
                    <a:pt x="14319" y="17733"/>
                  </a:lnTo>
                  <a:lnTo>
                    <a:pt x="14146" y="17822"/>
                  </a:lnTo>
                  <a:lnTo>
                    <a:pt x="13973" y="17911"/>
                  </a:lnTo>
                  <a:lnTo>
                    <a:pt x="13799" y="18000"/>
                  </a:lnTo>
                  <a:lnTo>
                    <a:pt x="13626" y="18133"/>
                  </a:lnTo>
                  <a:lnTo>
                    <a:pt x="13452" y="18222"/>
                  </a:lnTo>
                  <a:lnTo>
                    <a:pt x="13244" y="18356"/>
                  </a:lnTo>
                  <a:lnTo>
                    <a:pt x="13071" y="18444"/>
                  </a:lnTo>
                  <a:lnTo>
                    <a:pt x="12898" y="18578"/>
                  </a:lnTo>
                  <a:lnTo>
                    <a:pt x="12724" y="18711"/>
                  </a:lnTo>
                  <a:lnTo>
                    <a:pt x="12551" y="18844"/>
                  </a:lnTo>
                  <a:lnTo>
                    <a:pt x="12378" y="18978"/>
                  </a:lnTo>
                  <a:lnTo>
                    <a:pt x="12239" y="19067"/>
                  </a:lnTo>
                  <a:lnTo>
                    <a:pt x="12100" y="19200"/>
                  </a:lnTo>
                  <a:lnTo>
                    <a:pt x="11962" y="19333"/>
                  </a:lnTo>
                  <a:lnTo>
                    <a:pt x="11823" y="19467"/>
                  </a:lnTo>
                  <a:lnTo>
                    <a:pt x="11684" y="19600"/>
                  </a:lnTo>
                  <a:lnTo>
                    <a:pt x="11545" y="19734"/>
                  </a:lnTo>
                  <a:lnTo>
                    <a:pt x="11441" y="19867"/>
                  </a:lnTo>
                  <a:lnTo>
                    <a:pt x="11303" y="20044"/>
                  </a:lnTo>
                  <a:lnTo>
                    <a:pt x="11199" y="20178"/>
                  </a:lnTo>
                  <a:lnTo>
                    <a:pt x="11095" y="20311"/>
                  </a:lnTo>
                  <a:lnTo>
                    <a:pt x="10991" y="20444"/>
                  </a:lnTo>
                  <a:lnTo>
                    <a:pt x="10887" y="20578"/>
                  </a:lnTo>
                  <a:lnTo>
                    <a:pt x="10817" y="20711"/>
                  </a:lnTo>
                  <a:lnTo>
                    <a:pt x="10713" y="20845"/>
                  </a:lnTo>
                  <a:lnTo>
                    <a:pt x="10644" y="20933"/>
                  </a:lnTo>
                  <a:lnTo>
                    <a:pt x="10574" y="21067"/>
                  </a:lnTo>
                  <a:lnTo>
                    <a:pt x="10505" y="21156"/>
                  </a:lnTo>
                  <a:lnTo>
                    <a:pt x="10471" y="21245"/>
                  </a:lnTo>
                  <a:lnTo>
                    <a:pt x="10401" y="21289"/>
                  </a:lnTo>
                  <a:lnTo>
                    <a:pt x="10367" y="21378"/>
                  </a:lnTo>
                  <a:lnTo>
                    <a:pt x="10332" y="21422"/>
                  </a:lnTo>
                  <a:lnTo>
                    <a:pt x="10297" y="21467"/>
                  </a:lnTo>
                  <a:lnTo>
                    <a:pt x="10263" y="21511"/>
                  </a:lnTo>
                  <a:lnTo>
                    <a:pt x="10228" y="21556"/>
                  </a:lnTo>
                  <a:lnTo>
                    <a:pt x="10228" y="21600"/>
                  </a:lnTo>
                  <a:lnTo>
                    <a:pt x="10193" y="21600"/>
                  </a:lnTo>
                  <a:lnTo>
                    <a:pt x="10193" y="21556"/>
                  </a:lnTo>
                  <a:lnTo>
                    <a:pt x="10124" y="21467"/>
                  </a:lnTo>
                  <a:lnTo>
                    <a:pt x="10089" y="21422"/>
                  </a:lnTo>
                  <a:lnTo>
                    <a:pt x="9985" y="21289"/>
                  </a:lnTo>
                  <a:lnTo>
                    <a:pt x="9916" y="21156"/>
                  </a:lnTo>
                  <a:lnTo>
                    <a:pt x="9777" y="20978"/>
                  </a:lnTo>
                  <a:lnTo>
                    <a:pt x="9673" y="20800"/>
                  </a:lnTo>
                  <a:lnTo>
                    <a:pt x="9500" y="20622"/>
                  </a:lnTo>
                  <a:lnTo>
                    <a:pt x="9361" y="20356"/>
                  </a:lnTo>
                  <a:lnTo>
                    <a:pt x="9188" y="20134"/>
                  </a:lnTo>
                  <a:lnTo>
                    <a:pt x="8980" y="19822"/>
                  </a:lnTo>
                  <a:lnTo>
                    <a:pt x="8772" y="19511"/>
                  </a:lnTo>
                  <a:lnTo>
                    <a:pt x="8529" y="19200"/>
                  </a:lnTo>
                  <a:lnTo>
                    <a:pt x="8286" y="18844"/>
                  </a:lnTo>
                  <a:lnTo>
                    <a:pt x="8009" y="18444"/>
                  </a:lnTo>
                  <a:lnTo>
                    <a:pt x="7732" y="18089"/>
                  </a:lnTo>
                  <a:lnTo>
                    <a:pt x="7489" y="17733"/>
                  </a:lnTo>
                  <a:lnTo>
                    <a:pt x="7246" y="17378"/>
                  </a:lnTo>
                  <a:lnTo>
                    <a:pt x="7038" y="17067"/>
                  </a:lnTo>
                  <a:lnTo>
                    <a:pt x="6830" y="16800"/>
                  </a:lnTo>
                  <a:lnTo>
                    <a:pt x="6657" y="16533"/>
                  </a:lnTo>
                  <a:lnTo>
                    <a:pt x="6518" y="16311"/>
                  </a:lnTo>
                  <a:lnTo>
                    <a:pt x="6345" y="16089"/>
                  </a:lnTo>
                  <a:lnTo>
                    <a:pt x="6241" y="15911"/>
                  </a:lnTo>
                  <a:lnTo>
                    <a:pt x="6102" y="15778"/>
                  </a:lnTo>
                  <a:lnTo>
                    <a:pt x="6033" y="15645"/>
                  </a:lnTo>
                  <a:lnTo>
                    <a:pt x="5929" y="15511"/>
                  </a:lnTo>
                  <a:lnTo>
                    <a:pt x="5894" y="15422"/>
                  </a:lnTo>
                  <a:lnTo>
                    <a:pt x="5825" y="15378"/>
                  </a:lnTo>
                  <a:lnTo>
                    <a:pt x="5825" y="15333"/>
                  </a:lnTo>
                  <a:lnTo>
                    <a:pt x="5790" y="15333"/>
                  </a:lnTo>
                  <a:lnTo>
                    <a:pt x="5755" y="15333"/>
                  </a:lnTo>
                  <a:lnTo>
                    <a:pt x="5686" y="15333"/>
                  </a:lnTo>
                  <a:lnTo>
                    <a:pt x="5617" y="15378"/>
                  </a:lnTo>
                  <a:lnTo>
                    <a:pt x="5513" y="15422"/>
                  </a:lnTo>
                  <a:lnTo>
                    <a:pt x="5409" y="15422"/>
                  </a:lnTo>
                  <a:lnTo>
                    <a:pt x="5235" y="15467"/>
                  </a:lnTo>
                  <a:lnTo>
                    <a:pt x="5062" y="15511"/>
                  </a:lnTo>
                  <a:lnTo>
                    <a:pt x="4889" y="15556"/>
                  </a:lnTo>
                  <a:lnTo>
                    <a:pt x="4680" y="15645"/>
                  </a:lnTo>
                  <a:lnTo>
                    <a:pt x="4438" y="15689"/>
                  </a:lnTo>
                  <a:lnTo>
                    <a:pt x="4161" y="15778"/>
                  </a:lnTo>
                  <a:lnTo>
                    <a:pt x="3883" y="15867"/>
                  </a:lnTo>
                  <a:lnTo>
                    <a:pt x="3571" y="15911"/>
                  </a:lnTo>
                  <a:lnTo>
                    <a:pt x="3259" y="16000"/>
                  </a:lnTo>
                  <a:lnTo>
                    <a:pt x="2913" y="16133"/>
                  </a:lnTo>
                  <a:lnTo>
                    <a:pt x="2531" y="16222"/>
                  </a:lnTo>
                  <a:lnTo>
                    <a:pt x="2219" y="16311"/>
                  </a:lnTo>
                  <a:lnTo>
                    <a:pt x="1907" y="16400"/>
                  </a:lnTo>
                  <a:lnTo>
                    <a:pt x="1630" y="16445"/>
                  </a:lnTo>
                  <a:lnTo>
                    <a:pt x="1352" y="16533"/>
                  </a:lnTo>
                  <a:lnTo>
                    <a:pt x="1109" y="16578"/>
                  </a:lnTo>
                  <a:lnTo>
                    <a:pt x="902" y="16667"/>
                  </a:lnTo>
                  <a:lnTo>
                    <a:pt x="728" y="16711"/>
                  </a:lnTo>
                  <a:lnTo>
                    <a:pt x="555" y="16755"/>
                  </a:lnTo>
                  <a:lnTo>
                    <a:pt x="381" y="16800"/>
                  </a:lnTo>
                  <a:lnTo>
                    <a:pt x="277" y="16845"/>
                  </a:lnTo>
                  <a:lnTo>
                    <a:pt x="173" y="16845"/>
                  </a:lnTo>
                  <a:lnTo>
                    <a:pt x="104" y="16889"/>
                  </a:lnTo>
                  <a:lnTo>
                    <a:pt x="35" y="16889"/>
                  </a:lnTo>
                  <a:lnTo>
                    <a:pt x="0" y="16889"/>
                  </a:lnTo>
                  <a:lnTo>
                    <a:pt x="0" y="16845"/>
                  </a:lnTo>
                  <a:lnTo>
                    <a:pt x="35" y="16800"/>
                  </a:lnTo>
                  <a:lnTo>
                    <a:pt x="69" y="16711"/>
                  </a:lnTo>
                  <a:lnTo>
                    <a:pt x="104" y="16667"/>
                  </a:lnTo>
                  <a:lnTo>
                    <a:pt x="139" y="16578"/>
                  </a:lnTo>
                  <a:lnTo>
                    <a:pt x="208" y="16445"/>
                  </a:lnTo>
                  <a:lnTo>
                    <a:pt x="243" y="16356"/>
                  </a:lnTo>
                  <a:lnTo>
                    <a:pt x="312" y="16222"/>
                  </a:lnTo>
                  <a:lnTo>
                    <a:pt x="381" y="16045"/>
                  </a:lnTo>
                  <a:lnTo>
                    <a:pt x="451" y="15911"/>
                  </a:lnTo>
                  <a:lnTo>
                    <a:pt x="520" y="15733"/>
                  </a:lnTo>
                  <a:lnTo>
                    <a:pt x="624" y="15511"/>
                  </a:lnTo>
                  <a:lnTo>
                    <a:pt x="694" y="15333"/>
                  </a:lnTo>
                  <a:lnTo>
                    <a:pt x="797" y="15111"/>
                  </a:lnTo>
                  <a:lnTo>
                    <a:pt x="902" y="14889"/>
                  </a:lnTo>
                  <a:lnTo>
                    <a:pt x="1005" y="14667"/>
                  </a:lnTo>
                  <a:lnTo>
                    <a:pt x="1144" y="14400"/>
                  </a:lnTo>
                  <a:lnTo>
                    <a:pt x="1248" y="14178"/>
                  </a:lnTo>
                  <a:lnTo>
                    <a:pt x="1387" y="13956"/>
                  </a:lnTo>
                  <a:lnTo>
                    <a:pt x="1525" y="13689"/>
                  </a:lnTo>
                  <a:lnTo>
                    <a:pt x="1664" y="13422"/>
                  </a:lnTo>
                  <a:lnTo>
                    <a:pt x="1803" y="13200"/>
                  </a:lnTo>
                  <a:lnTo>
                    <a:pt x="1976" y="12933"/>
                  </a:lnTo>
                  <a:lnTo>
                    <a:pt x="2150" y="12667"/>
                  </a:lnTo>
                  <a:lnTo>
                    <a:pt x="2288" y="12400"/>
                  </a:lnTo>
                  <a:lnTo>
                    <a:pt x="2462" y="12133"/>
                  </a:lnTo>
                  <a:lnTo>
                    <a:pt x="2670" y="11867"/>
                  </a:lnTo>
                  <a:lnTo>
                    <a:pt x="2843" y="11600"/>
                  </a:lnTo>
                  <a:lnTo>
                    <a:pt x="3016" y="11289"/>
                  </a:lnTo>
                  <a:lnTo>
                    <a:pt x="3224" y="11022"/>
                  </a:lnTo>
                  <a:lnTo>
                    <a:pt x="3432" y="10711"/>
                  </a:lnTo>
                  <a:lnTo>
                    <a:pt x="3641" y="10445"/>
                  </a:lnTo>
                  <a:lnTo>
                    <a:pt x="3849" y="10178"/>
                  </a:lnTo>
                  <a:lnTo>
                    <a:pt x="4056" y="9911"/>
                  </a:lnTo>
                  <a:lnTo>
                    <a:pt x="4299" y="9644"/>
                  </a:lnTo>
                  <a:lnTo>
                    <a:pt x="4507" y="9378"/>
                  </a:lnTo>
                  <a:lnTo>
                    <a:pt x="4750" y="9111"/>
                  </a:lnTo>
                  <a:lnTo>
                    <a:pt x="4958" y="8889"/>
                  </a:lnTo>
                  <a:lnTo>
                    <a:pt x="5201" y="8622"/>
                  </a:lnTo>
                  <a:lnTo>
                    <a:pt x="5443" y="8400"/>
                  </a:lnTo>
                  <a:lnTo>
                    <a:pt x="5686" y="8133"/>
                  </a:lnTo>
                  <a:lnTo>
                    <a:pt x="5929" y="7911"/>
                  </a:lnTo>
                  <a:lnTo>
                    <a:pt x="6206" y="7689"/>
                  </a:lnTo>
                  <a:lnTo>
                    <a:pt x="6449" y="7467"/>
                  </a:lnTo>
                  <a:lnTo>
                    <a:pt x="6691" y="7244"/>
                  </a:lnTo>
                  <a:lnTo>
                    <a:pt x="6969" y="7022"/>
                  </a:lnTo>
                  <a:lnTo>
                    <a:pt x="7246" y="6844"/>
                  </a:lnTo>
                  <a:lnTo>
                    <a:pt x="7524" y="6622"/>
                  </a:lnTo>
                  <a:lnTo>
                    <a:pt x="7766" y="6445"/>
                  </a:lnTo>
                  <a:lnTo>
                    <a:pt x="8044" y="6267"/>
                  </a:lnTo>
                  <a:lnTo>
                    <a:pt x="8321" y="6089"/>
                  </a:lnTo>
                  <a:lnTo>
                    <a:pt x="8598" y="5911"/>
                  </a:lnTo>
                  <a:lnTo>
                    <a:pt x="8876" y="5733"/>
                  </a:lnTo>
                  <a:lnTo>
                    <a:pt x="9153" y="5555"/>
                  </a:lnTo>
                  <a:lnTo>
                    <a:pt x="9431" y="5422"/>
                  </a:lnTo>
                  <a:lnTo>
                    <a:pt x="9708" y="5245"/>
                  </a:lnTo>
                  <a:lnTo>
                    <a:pt x="9985" y="5111"/>
                  </a:lnTo>
                  <a:lnTo>
                    <a:pt x="10263" y="4978"/>
                  </a:lnTo>
                  <a:lnTo>
                    <a:pt x="10540" y="4845"/>
                  </a:lnTo>
                  <a:lnTo>
                    <a:pt x="10852" y="4711"/>
                  </a:lnTo>
                  <a:lnTo>
                    <a:pt x="11129" y="4578"/>
                  </a:lnTo>
                  <a:lnTo>
                    <a:pt x="11407" y="4489"/>
                  </a:lnTo>
                  <a:lnTo>
                    <a:pt x="11719" y="4356"/>
                  </a:lnTo>
                  <a:lnTo>
                    <a:pt x="11996" y="4267"/>
                  </a:lnTo>
                  <a:lnTo>
                    <a:pt x="12274" y="4178"/>
                  </a:lnTo>
                  <a:lnTo>
                    <a:pt x="12516" y="4089"/>
                  </a:lnTo>
                  <a:lnTo>
                    <a:pt x="12793" y="4000"/>
                  </a:lnTo>
                  <a:lnTo>
                    <a:pt x="13071" y="3911"/>
                  </a:lnTo>
                  <a:lnTo>
                    <a:pt x="13314" y="3867"/>
                  </a:lnTo>
                  <a:lnTo>
                    <a:pt x="13556" y="3778"/>
                  </a:lnTo>
                  <a:lnTo>
                    <a:pt x="13799" y="3733"/>
                  </a:lnTo>
                  <a:lnTo>
                    <a:pt x="14042" y="3689"/>
                  </a:lnTo>
                  <a:lnTo>
                    <a:pt x="14284" y="3644"/>
                  </a:lnTo>
                  <a:lnTo>
                    <a:pt x="14492" y="3600"/>
                  </a:lnTo>
                  <a:lnTo>
                    <a:pt x="14701" y="3556"/>
                  </a:lnTo>
                  <a:lnTo>
                    <a:pt x="14943" y="3556"/>
                  </a:lnTo>
                  <a:lnTo>
                    <a:pt x="15151" y="3511"/>
                  </a:lnTo>
                  <a:cubicBezTo>
                    <a:pt x="15151" y="3511"/>
                    <a:pt x="15359" y="3511"/>
                    <a:pt x="15359" y="3511"/>
                  </a:cubicBezTo>
                  <a:close/>
                  <a:moveTo>
                    <a:pt x="15359" y="3511"/>
                  </a:moveTo>
                </a:path>
              </a:pathLst>
            </a:custGeom>
            <a:solidFill>
              <a:schemeClr val="accent1"/>
            </a:soli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defPPr>
                <a:defRPr lang="en-US"/>
              </a:defPPr>
              <a:lvl1pPr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1pPr>
              <a:lvl2pPr marL="321440"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2pPr>
              <a:lvl3pPr marL="642882"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3pPr>
              <a:lvl4pPr marL="964323"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4pPr>
              <a:lvl5pPr marL="1285763"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5pPr>
              <a:lvl6pPr marL="1607205"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6pPr>
              <a:lvl7pPr marL="1928645"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7pPr>
              <a:lvl8pPr marL="2250086"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8pPr>
              <a:lvl9pPr marL="2571527"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9pPr>
            </a:lstStyle>
            <a:p>
              <a:endParaRPr lang="en-US"/>
            </a:p>
          </p:txBody>
        </p:sp>
      </p:grpSp>
      <p:sp>
        <p:nvSpPr>
          <p:cNvPr id="6" name="Rectangle 5"/>
          <p:cNvSpPr>
            <a:spLocks/>
          </p:cNvSpPr>
          <p:nvPr/>
        </p:nvSpPr>
        <p:spPr bwMode="auto">
          <a:xfrm>
            <a:off x="173736" y="1673352"/>
            <a:ext cx="2678907" cy="1410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defPPr>
              <a:defRPr lang="en-US"/>
            </a:defPPr>
            <a:lvl1pPr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1pPr>
            <a:lvl2pPr marL="321440"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2pPr>
            <a:lvl3pPr marL="642882"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3pPr>
            <a:lvl4pPr marL="964323"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4pPr>
            <a:lvl5pPr marL="1285763"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5pPr>
            <a:lvl6pPr marL="1607205"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6pPr>
            <a:lvl7pPr marL="1928645"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7pPr>
            <a:lvl8pPr marL="2250086"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8pPr>
            <a:lvl9pPr marL="2571527"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9pPr>
          </a:lstStyle>
          <a:p>
            <a:pPr algn="l"/>
            <a:r>
              <a:rPr lang="en-US" b="1" dirty="0" smtClean="0">
                <a:solidFill>
                  <a:schemeClr val="tx1"/>
                </a:solidFill>
                <a:latin typeface="+mj-lt"/>
                <a:ea typeface="ＭＳ Ｐゴシック" charset="0"/>
                <a:cs typeface="Helvetica Neue"/>
              </a:rPr>
              <a:t>Brainstorm</a:t>
            </a:r>
            <a:endParaRPr lang="en-US" b="1" dirty="0">
              <a:solidFill>
                <a:schemeClr val="tx1"/>
              </a:solidFill>
              <a:latin typeface="+mj-lt"/>
              <a:ea typeface="ＭＳ Ｐゴシック" charset="0"/>
              <a:cs typeface="Helvetica Neue"/>
            </a:endParaRPr>
          </a:p>
          <a:p>
            <a:pPr algn="l"/>
            <a:r>
              <a:rPr lang="en-US" sz="1500" dirty="0" smtClean="0">
                <a:solidFill>
                  <a:srgbClr val="4D4D4D"/>
                </a:solidFill>
                <a:latin typeface="+mn-lt"/>
                <a:ea typeface="ＭＳ Ｐゴシック" charset="0"/>
                <a:cs typeface="Helvetica Neue Light"/>
                <a:sym typeface="Baskerville" charset="0"/>
              </a:rPr>
              <a:t>Create 30 grant ideas </a:t>
            </a:r>
            <a:endParaRPr lang="en-US" sz="1500" dirty="0">
              <a:solidFill>
                <a:srgbClr val="4D4D4D"/>
              </a:solidFill>
              <a:latin typeface="+mn-lt"/>
              <a:ea typeface="ＭＳ Ｐゴシック" charset="0"/>
              <a:cs typeface="Helvetica Neue Light"/>
              <a:sym typeface="Baskerville" charset="0"/>
            </a:endParaRPr>
          </a:p>
        </p:txBody>
      </p:sp>
      <p:sp>
        <p:nvSpPr>
          <p:cNvPr id="7" name="Rectangle 6"/>
          <p:cNvSpPr>
            <a:spLocks/>
          </p:cNvSpPr>
          <p:nvPr/>
        </p:nvSpPr>
        <p:spPr bwMode="auto">
          <a:xfrm>
            <a:off x="175967" y="5267550"/>
            <a:ext cx="2678907" cy="1410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defPPr>
              <a:defRPr lang="en-US"/>
            </a:defPPr>
            <a:lvl1pPr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1pPr>
            <a:lvl2pPr marL="321440"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2pPr>
            <a:lvl3pPr marL="642882"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3pPr>
            <a:lvl4pPr marL="964323"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4pPr>
            <a:lvl5pPr marL="1285763"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5pPr>
            <a:lvl6pPr marL="1607205"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6pPr>
            <a:lvl7pPr marL="1928645"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7pPr>
            <a:lvl8pPr marL="2250086"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8pPr>
            <a:lvl9pPr marL="2571527"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9pPr>
          </a:lstStyle>
          <a:p>
            <a:pPr algn="l"/>
            <a:r>
              <a:rPr lang="en-US" b="1" dirty="0" smtClean="0">
                <a:solidFill>
                  <a:schemeClr val="tx1"/>
                </a:solidFill>
                <a:latin typeface="+mj-lt"/>
                <a:ea typeface="ＭＳ Ｐゴシック" charset="0"/>
                <a:cs typeface="Helvetica Neue"/>
              </a:rPr>
              <a:t>Implement</a:t>
            </a:r>
            <a:endParaRPr lang="en-US" b="1" dirty="0">
              <a:solidFill>
                <a:schemeClr val="tx1"/>
              </a:solidFill>
              <a:latin typeface="+mj-lt"/>
              <a:ea typeface="ＭＳ Ｐゴシック" charset="0"/>
              <a:cs typeface="Helvetica Neue"/>
            </a:endParaRPr>
          </a:p>
          <a:p>
            <a:pPr algn="l"/>
            <a:r>
              <a:rPr lang="en-US" sz="1500" dirty="0" smtClean="0">
                <a:solidFill>
                  <a:srgbClr val="4D4D4D"/>
                </a:solidFill>
                <a:latin typeface="+mn-lt"/>
                <a:ea typeface="ＭＳ Ｐゴシック" charset="0"/>
                <a:cs typeface="Helvetica Neue Light"/>
                <a:sym typeface="Baskerville" charset="0"/>
              </a:rPr>
              <a:t>Write up those ideas that survived </a:t>
            </a:r>
            <a:endParaRPr lang="en-US" sz="1500" dirty="0">
              <a:solidFill>
                <a:srgbClr val="4D4D4D"/>
              </a:solidFill>
              <a:latin typeface="+mn-lt"/>
              <a:ea typeface="ＭＳ Ｐゴシック" charset="0"/>
              <a:cs typeface="Helvetica Neue Light"/>
              <a:sym typeface="Baskerville" charset="0"/>
            </a:endParaRPr>
          </a:p>
        </p:txBody>
      </p:sp>
      <p:sp>
        <p:nvSpPr>
          <p:cNvPr id="8" name="Rectangle 7"/>
          <p:cNvSpPr>
            <a:spLocks/>
          </p:cNvSpPr>
          <p:nvPr/>
        </p:nvSpPr>
        <p:spPr bwMode="auto">
          <a:xfrm>
            <a:off x="6337454" y="1695675"/>
            <a:ext cx="2616398" cy="1410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defPPr>
              <a:defRPr lang="en-US"/>
            </a:defPPr>
            <a:lvl1pPr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1pPr>
            <a:lvl2pPr marL="321440"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2pPr>
            <a:lvl3pPr marL="642882"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3pPr>
            <a:lvl4pPr marL="964323"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4pPr>
            <a:lvl5pPr marL="1285763"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5pPr>
            <a:lvl6pPr marL="1607205"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6pPr>
            <a:lvl7pPr marL="1928645"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7pPr>
            <a:lvl8pPr marL="2250086"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8pPr>
            <a:lvl9pPr marL="2571527"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9pPr>
          </a:lstStyle>
          <a:p>
            <a:pPr algn="r"/>
            <a:r>
              <a:rPr lang="en-US" b="1" dirty="0" smtClean="0">
                <a:solidFill>
                  <a:schemeClr val="tx1"/>
                </a:solidFill>
                <a:latin typeface="+mj-lt"/>
                <a:ea typeface="ＭＳ Ｐゴシック" charset="0"/>
                <a:cs typeface="Helvetica Neue"/>
              </a:rPr>
              <a:t>Pitch</a:t>
            </a:r>
            <a:endParaRPr lang="en-US" b="1" dirty="0">
              <a:solidFill>
                <a:schemeClr val="tx1"/>
              </a:solidFill>
              <a:latin typeface="+mj-lt"/>
              <a:ea typeface="ＭＳ Ｐゴシック" charset="0"/>
              <a:cs typeface="Helvetica Neue"/>
            </a:endParaRPr>
          </a:p>
          <a:p>
            <a:pPr algn="r"/>
            <a:r>
              <a:rPr lang="en-US" sz="1500" dirty="0" smtClean="0">
                <a:solidFill>
                  <a:srgbClr val="4D4D4D"/>
                </a:solidFill>
                <a:latin typeface="+mn-lt"/>
                <a:ea typeface="ＭＳ Ｐゴシック" charset="0"/>
                <a:cs typeface="Helvetica Neue Light"/>
                <a:sym typeface="Baskerville" charset="0"/>
              </a:rPr>
              <a:t>Spend 10 minutes on each idea, rate on a number of dimensions</a:t>
            </a:r>
            <a:endParaRPr lang="en-US" sz="1500" dirty="0">
              <a:solidFill>
                <a:srgbClr val="4D4D4D"/>
              </a:solidFill>
              <a:latin typeface="+mn-lt"/>
              <a:ea typeface="ＭＳ Ｐゴシック" charset="0"/>
              <a:cs typeface="Helvetica Neue Light"/>
              <a:sym typeface="Baskerville" charset="0"/>
            </a:endParaRPr>
          </a:p>
        </p:txBody>
      </p:sp>
      <p:sp>
        <p:nvSpPr>
          <p:cNvPr id="9" name="Rectangle 8"/>
          <p:cNvSpPr>
            <a:spLocks/>
          </p:cNvSpPr>
          <p:nvPr/>
        </p:nvSpPr>
        <p:spPr bwMode="auto">
          <a:xfrm>
            <a:off x="6051703" y="5285411"/>
            <a:ext cx="2902148" cy="1410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defPPr>
              <a:defRPr lang="en-US"/>
            </a:defPPr>
            <a:lvl1pPr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1pPr>
            <a:lvl2pPr marL="321440"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2pPr>
            <a:lvl3pPr marL="642882"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3pPr>
            <a:lvl4pPr marL="964323"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4pPr>
            <a:lvl5pPr marL="1285763"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5pPr>
            <a:lvl6pPr marL="1607205"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6pPr>
            <a:lvl7pPr marL="1928645"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7pPr>
            <a:lvl8pPr marL="2250086"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8pPr>
            <a:lvl9pPr marL="2571527"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9pPr>
          </a:lstStyle>
          <a:p>
            <a:pPr algn="r"/>
            <a:r>
              <a:rPr lang="en-US" b="1" dirty="0" smtClean="0">
                <a:solidFill>
                  <a:schemeClr val="tx1"/>
                </a:solidFill>
                <a:latin typeface="+mj-lt"/>
                <a:ea typeface="ＭＳ Ｐゴシック" charset="0"/>
                <a:cs typeface="Helvetica Neue"/>
              </a:rPr>
              <a:t>Kill Phase</a:t>
            </a:r>
            <a:endParaRPr lang="en-US" b="1" dirty="0">
              <a:solidFill>
                <a:schemeClr val="tx1"/>
              </a:solidFill>
              <a:latin typeface="+mj-lt"/>
              <a:ea typeface="ＭＳ Ｐゴシック" charset="0"/>
              <a:cs typeface="Helvetica Neue"/>
            </a:endParaRPr>
          </a:p>
          <a:p>
            <a:pPr algn="r"/>
            <a:r>
              <a:rPr lang="en-US" sz="1500" dirty="0" smtClean="0">
                <a:solidFill>
                  <a:srgbClr val="4D4D4D"/>
                </a:solidFill>
                <a:latin typeface="+mn-lt"/>
                <a:ea typeface="ＭＳ Ｐゴシック" charset="0"/>
                <a:cs typeface="Helvetica Neue Light"/>
                <a:sym typeface="Baskerville" charset="0"/>
              </a:rPr>
              <a:t>Try as a team to find any fatal flaw; challenge, criticize, contest</a:t>
            </a:r>
            <a:endParaRPr lang="en-US" sz="1500" dirty="0">
              <a:solidFill>
                <a:srgbClr val="4D4D4D"/>
              </a:solidFill>
              <a:latin typeface="+mn-lt"/>
              <a:ea typeface="ＭＳ Ｐゴシック" charset="0"/>
              <a:cs typeface="Helvetica Neue Light"/>
              <a:sym typeface="Baskerville" charset="0"/>
            </a:endParaRPr>
          </a:p>
        </p:txBody>
      </p:sp>
      <p:sp>
        <p:nvSpPr>
          <p:cNvPr id="10" name="Rectangle 9"/>
          <p:cNvSpPr>
            <a:spLocks/>
          </p:cNvSpPr>
          <p:nvPr/>
        </p:nvSpPr>
        <p:spPr bwMode="auto">
          <a:xfrm>
            <a:off x="6864303" y="3294090"/>
            <a:ext cx="2089547"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defPPr>
              <a:defRPr lang="en-US"/>
            </a:defPPr>
            <a:lvl1pPr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1pPr>
            <a:lvl2pPr marL="321440"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2pPr>
            <a:lvl3pPr marL="642882"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3pPr>
            <a:lvl4pPr marL="964323"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4pPr>
            <a:lvl5pPr marL="1285763"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5pPr>
            <a:lvl6pPr marL="1607205"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6pPr>
            <a:lvl7pPr marL="1928645"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7pPr>
            <a:lvl8pPr marL="2250086"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8pPr>
            <a:lvl9pPr marL="2571527"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9pPr>
          </a:lstStyle>
          <a:p>
            <a:pPr algn="r"/>
            <a:r>
              <a:rPr lang="en-US" b="1" dirty="0" smtClean="0">
                <a:solidFill>
                  <a:schemeClr val="tx1"/>
                </a:solidFill>
                <a:latin typeface="+mj-lt"/>
                <a:ea typeface="ＭＳ Ｐゴシック" charset="0"/>
                <a:cs typeface="Helvetica Neue"/>
              </a:rPr>
              <a:t>Create Portfolio</a:t>
            </a:r>
            <a:endParaRPr lang="en-US" b="1" dirty="0">
              <a:solidFill>
                <a:schemeClr val="tx1"/>
              </a:solidFill>
              <a:latin typeface="+mj-lt"/>
              <a:ea typeface="ＭＳ Ｐゴシック" charset="0"/>
              <a:cs typeface="Helvetica Neue"/>
            </a:endParaRPr>
          </a:p>
          <a:p>
            <a:pPr algn="r"/>
            <a:r>
              <a:rPr lang="en-US" sz="1500" dirty="0" smtClean="0">
                <a:solidFill>
                  <a:srgbClr val="4D4D4D"/>
                </a:solidFill>
                <a:latin typeface="+mn-lt"/>
                <a:ea typeface="ＭＳ Ｐゴシック" charset="0"/>
                <a:cs typeface="Helvetica Neue Light"/>
                <a:sym typeface="Baskerville" charset="0"/>
              </a:rPr>
              <a:t>Vote, consider all needs, balance on relevant dimensions. </a:t>
            </a:r>
            <a:endParaRPr lang="en-US" sz="1500" dirty="0">
              <a:solidFill>
                <a:srgbClr val="4D4D4D"/>
              </a:solidFill>
              <a:latin typeface="+mn-lt"/>
              <a:ea typeface="ＭＳ Ｐゴシック" charset="0"/>
              <a:cs typeface="Helvetica Neue Light"/>
              <a:sym typeface="Baskerville" charset="0"/>
            </a:endParaRPr>
          </a:p>
        </p:txBody>
      </p:sp>
      <p:sp>
        <p:nvSpPr>
          <p:cNvPr id="11" name="Rectangle 10"/>
          <p:cNvSpPr>
            <a:spLocks/>
          </p:cNvSpPr>
          <p:nvPr/>
        </p:nvSpPr>
        <p:spPr bwMode="auto">
          <a:xfrm>
            <a:off x="3324415" y="3192738"/>
            <a:ext cx="2139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defPPr>
              <a:defRPr lang="en-US"/>
            </a:defPPr>
            <a:lvl1pPr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1pPr>
            <a:lvl2pPr marL="321440"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2pPr>
            <a:lvl3pPr marL="642882"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3pPr>
            <a:lvl4pPr marL="964323"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4pPr>
            <a:lvl5pPr marL="1285763"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5pPr>
            <a:lvl6pPr marL="1607205"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6pPr>
            <a:lvl7pPr marL="1928645"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7pPr>
            <a:lvl8pPr marL="2250086"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8pPr>
            <a:lvl9pPr marL="2571527"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9pPr>
          </a:lstStyle>
          <a:p>
            <a:r>
              <a:rPr lang="en-US" b="1">
                <a:solidFill>
                  <a:schemeClr val="tx1"/>
                </a:solidFill>
                <a:latin typeface="+mj-lt"/>
                <a:ea typeface="ＭＳ Ｐゴシック" charset="0"/>
                <a:cs typeface="Helvetica Neue Bold Condensed" charset="0"/>
              </a:rPr>
              <a:t>1</a:t>
            </a:r>
          </a:p>
        </p:txBody>
      </p:sp>
      <p:sp>
        <p:nvSpPr>
          <p:cNvPr id="12" name="Rectangle 11"/>
          <p:cNvSpPr>
            <a:spLocks/>
          </p:cNvSpPr>
          <p:nvPr/>
        </p:nvSpPr>
        <p:spPr bwMode="auto">
          <a:xfrm>
            <a:off x="5047846" y="2621238"/>
            <a:ext cx="2139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defPPr>
              <a:defRPr lang="en-US"/>
            </a:defPPr>
            <a:lvl1pPr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1pPr>
            <a:lvl2pPr marL="321440"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2pPr>
            <a:lvl3pPr marL="642882"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3pPr>
            <a:lvl4pPr marL="964323"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4pPr>
            <a:lvl5pPr marL="1285763"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5pPr>
            <a:lvl6pPr marL="1607205"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6pPr>
            <a:lvl7pPr marL="1928645"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7pPr>
            <a:lvl8pPr marL="2250086"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8pPr>
            <a:lvl9pPr marL="2571527"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9pPr>
          </a:lstStyle>
          <a:p>
            <a:r>
              <a:rPr lang="en-US" b="1">
                <a:solidFill>
                  <a:schemeClr val="tx1"/>
                </a:solidFill>
                <a:latin typeface="+mj-lt"/>
                <a:ea typeface="ＭＳ Ｐゴシック" charset="0"/>
                <a:cs typeface="Helvetica Neue Bold Condensed" charset="0"/>
              </a:rPr>
              <a:t>2</a:t>
            </a:r>
          </a:p>
        </p:txBody>
      </p:sp>
      <p:sp>
        <p:nvSpPr>
          <p:cNvPr id="13" name="Rectangle 12"/>
          <p:cNvSpPr>
            <a:spLocks/>
          </p:cNvSpPr>
          <p:nvPr/>
        </p:nvSpPr>
        <p:spPr bwMode="auto">
          <a:xfrm>
            <a:off x="5985463" y="4103565"/>
            <a:ext cx="2139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defPPr>
              <a:defRPr lang="en-US"/>
            </a:defPPr>
            <a:lvl1pPr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1pPr>
            <a:lvl2pPr marL="321440"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2pPr>
            <a:lvl3pPr marL="642882"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3pPr>
            <a:lvl4pPr marL="964323"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4pPr>
            <a:lvl5pPr marL="1285763"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5pPr>
            <a:lvl6pPr marL="1607205"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6pPr>
            <a:lvl7pPr marL="1928645"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7pPr>
            <a:lvl8pPr marL="2250086"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8pPr>
            <a:lvl9pPr marL="2571527"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9pPr>
          </a:lstStyle>
          <a:p>
            <a:r>
              <a:rPr lang="en-US" b="1">
                <a:solidFill>
                  <a:schemeClr val="tx1"/>
                </a:solidFill>
                <a:latin typeface="+mj-lt"/>
                <a:ea typeface="ＭＳ Ｐゴシック" charset="0"/>
                <a:cs typeface="Helvetica Neue Bold Condensed" charset="0"/>
              </a:rPr>
              <a:t>3</a:t>
            </a:r>
          </a:p>
        </p:txBody>
      </p:sp>
      <p:sp>
        <p:nvSpPr>
          <p:cNvPr id="14" name="Rectangle 13"/>
          <p:cNvSpPr>
            <a:spLocks/>
          </p:cNvSpPr>
          <p:nvPr/>
        </p:nvSpPr>
        <p:spPr bwMode="auto">
          <a:xfrm>
            <a:off x="4878182" y="5460878"/>
            <a:ext cx="2139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defPPr>
              <a:defRPr lang="en-US"/>
            </a:defPPr>
            <a:lvl1pPr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1pPr>
            <a:lvl2pPr marL="321440"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2pPr>
            <a:lvl3pPr marL="642882"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3pPr>
            <a:lvl4pPr marL="964323"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4pPr>
            <a:lvl5pPr marL="1285763"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5pPr>
            <a:lvl6pPr marL="1607205"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6pPr>
            <a:lvl7pPr marL="1928645"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7pPr>
            <a:lvl8pPr marL="2250086"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8pPr>
            <a:lvl9pPr marL="2571527"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9pPr>
          </a:lstStyle>
          <a:p>
            <a:r>
              <a:rPr lang="en-US" b="1">
                <a:solidFill>
                  <a:schemeClr val="tx1"/>
                </a:solidFill>
                <a:latin typeface="+mj-lt"/>
                <a:ea typeface="ＭＳ Ｐゴシック" charset="0"/>
                <a:cs typeface="Helvetica Neue Bold Condensed" charset="0"/>
              </a:rPr>
              <a:t>4</a:t>
            </a:r>
          </a:p>
        </p:txBody>
      </p:sp>
      <p:sp>
        <p:nvSpPr>
          <p:cNvPr id="15" name="Rectangle 14"/>
          <p:cNvSpPr>
            <a:spLocks/>
          </p:cNvSpPr>
          <p:nvPr/>
        </p:nvSpPr>
        <p:spPr bwMode="auto">
          <a:xfrm>
            <a:off x="3324415" y="4791152"/>
            <a:ext cx="2139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defPPr>
              <a:defRPr lang="en-US"/>
            </a:defPPr>
            <a:lvl1pPr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1pPr>
            <a:lvl2pPr marL="321440"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2pPr>
            <a:lvl3pPr marL="642882"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3pPr>
            <a:lvl4pPr marL="964323"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4pPr>
            <a:lvl5pPr marL="1285763"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5pPr>
            <a:lvl6pPr marL="1607205"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6pPr>
            <a:lvl7pPr marL="1928645"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7pPr>
            <a:lvl8pPr marL="2250086"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8pPr>
            <a:lvl9pPr marL="2571527"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9pPr>
          </a:lstStyle>
          <a:p>
            <a:r>
              <a:rPr lang="en-US" b="1">
                <a:solidFill>
                  <a:schemeClr val="tx1"/>
                </a:solidFill>
                <a:latin typeface="+mj-lt"/>
                <a:ea typeface="ＭＳ Ｐゴシック" charset="0"/>
                <a:cs typeface="Helvetica Neue Bold Condensed" charset="0"/>
              </a:rPr>
              <a:t>5</a:t>
            </a:r>
          </a:p>
        </p:txBody>
      </p:sp>
      <p:sp>
        <p:nvSpPr>
          <p:cNvPr id="16" name="Rectangle 15"/>
          <p:cNvSpPr>
            <a:spLocks/>
          </p:cNvSpPr>
          <p:nvPr/>
        </p:nvSpPr>
        <p:spPr bwMode="auto">
          <a:xfrm>
            <a:off x="4116651" y="3805762"/>
            <a:ext cx="10114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defPPr>
              <a:defRPr lang="en-US"/>
            </a:defPPr>
            <a:lvl1pPr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1pPr>
            <a:lvl2pPr marL="321440"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2pPr>
            <a:lvl3pPr marL="642882"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3pPr>
            <a:lvl4pPr marL="964323"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4pPr>
            <a:lvl5pPr marL="1285763" algn="ctr" rtl="0" fontAlgn="base">
              <a:spcBef>
                <a:spcPct val="0"/>
              </a:spcBef>
              <a:spcAft>
                <a:spcPct val="0"/>
              </a:spcAft>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5pPr>
            <a:lvl6pPr marL="1607205"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6pPr>
            <a:lvl7pPr marL="1928645"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7pPr>
            <a:lvl8pPr marL="2250086"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8pPr>
            <a:lvl9pPr marL="2571527" algn="l" defTabSz="321440" rtl="0" eaLnBrk="1" latinLnBrk="0" hangingPunct="1">
              <a:defRPr sz="3000" kern="1200">
                <a:solidFill>
                  <a:srgbClr val="FFFFFF"/>
                </a:solidFill>
                <a:latin typeface="Helvetica Neue Bold Condensed" charset="0"/>
                <a:ea typeface="ヒラギノ角ゴ ProN W6" charset="0"/>
                <a:cs typeface="ヒラギノ角ゴ ProN W6" charset="0"/>
                <a:sym typeface="Helvetica Neue Bold Condensed" charset="0"/>
              </a:defRPr>
            </a:lvl9pPr>
          </a:lstStyle>
          <a:p>
            <a:r>
              <a:rPr lang="en-US" b="1" dirty="0" smtClean="0">
                <a:solidFill>
                  <a:schemeClr val="tx1"/>
                </a:solidFill>
                <a:latin typeface="+mj-lt"/>
                <a:ea typeface="ＭＳ Ｐゴシック" charset="0"/>
                <a:cs typeface="Helvetica Neue Bold Condensed" charset="0"/>
              </a:rPr>
              <a:t>Grant </a:t>
            </a:r>
          </a:p>
          <a:p>
            <a:r>
              <a:rPr lang="en-US" b="1" dirty="0" smtClean="0">
                <a:solidFill>
                  <a:schemeClr val="tx1"/>
                </a:solidFill>
                <a:latin typeface="+mj-lt"/>
                <a:ea typeface="ＭＳ Ｐゴシック" charset="0"/>
                <a:cs typeface="Helvetica Neue Bold Condensed" charset="0"/>
              </a:rPr>
              <a:t>Cycle</a:t>
            </a:r>
            <a:endParaRPr lang="en-US" b="1" dirty="0">
              <a:solidFill>
                <a:schemeClr val="tx1"/>
              </a:solidFill>
              <a:latin typeface="+mj-lt"/>
              <a:ea typeface="ＭＳ Ｐゴシック" charset="0"/>
              <a:cs typeface="Helvetica Neue Bold Condensed" charset="0"/>
            </a:endParaRPr>
          </a:p>
        </p:txBody>
      </p:sp>
    </p:spTree>
    <p:extLst>
      <p:ext uri="{BB962C8B-B14F-4D97-AF65-F5344CB8AC3E}">
        <p14:creationId xmlns:p14="http://schemas.microsoft.com/office/powerpoint/2010/main" val="141958675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83531" y="1385887"/>
            <a:ext cx="5976938" cy="4086225"/>
            <a:chOff x="0" y="0"/>
            <a:chExt cx="5999163" cy="4006850"/>
          </a:xfrm>
        </p:grpSpPr>
        <p:graphicFrame>
          <p:nvGraphicFramePr>
            <p:cNvPr id="5" name="Chart 4"/>
            <p:cNvGraphicFramePr/>
            <p:nvPr>
              <p:extLst>
                <p:ext uri="{D42A27DB-BD31-4B8C-83A1-F6EECF244321}">
                  <p14:modId xmlns:p14="http://schemas.microsoft.com/office/powerpoint/2010/main" val="2717487233"/>
                </p:ext>
              </p:extLst>
            </p:nvPr>
          </p:nvGraphicFramePr>
          <p:xfrm>
            <a:off x="0" y="0"/>
            <a:ext cx="5999163" cy="4006850"/>
          </p:xfrm>
          <a:graphic>
            <a:graphicData uri="http://schemas.openxmlformats.org/drawingml/2006/chart">
              <c:chart xmlns:c="http://schemas.openxmlformats.org/drawingml/2006/chart" xmlns:r="http://schemas.openxmlformats.org/officeDocument/2006/relationships" r:id="rId2"/>
            </a:graphicData>
          </a:graphic>
        </p:graphicFrame>
        <p:grpSp>
          <p:nvGrpSpPr>
            <p:cNvPr id="6" name="Group 5"/>
            <p:cNvGrpSpPr/>
            <p:nvPr/>
          </p:nvGrpSpPr>
          <p:grpSpPr>
            <a:xfrm>
              <a:off x="1691596" y="761548"/>
              <a:ext cx="1860959" cy="3031058"/>
              <a:chOff x="1691596" y="761548"/>
              <a:chExt cx="1860959" cy="3031058"/>
            </a:xfrm>
          </p:grpSpPr>
          <p:cxnSp>
            <p:nvCxnSpPr>
              <p:cNvPr id="7" name="Straight Connector 6"/>
              <p:cNvCxnSpPr/>
              <p:nvPr/>
            </p:nvCxnSpPr>
            <p:spPr>
              <a:xfrm flipH="1" flipV="1">
                <a:off x="1691596" y="761548"/>
                <a:ext cx="18143" cy="3028346"/>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flipH="1" flipV="1">
                <a:off x="3534412" y="764260"/>
                <a:ext cx="18143" cy="3028346"/>
              </a:xfrm>
              <a:prstGeom prst="line">
                <a:avLst/>
              </a:prstGeom>
            </p:spPr>
            <p:style>
              <a:lnRef idx="3">
                <a:schemeClr val="accent2"/>
              </a:lnRef>
              <a:fillRef idx="0">
                <a:schemeClr val="accent2"/>
              </a:fillRef>
              <a:effectRef idx="2">
                <a:schemeClr val="accent2"/>
              </a:effectRef>
              <a:fontRef idx="minor">
                <a:schemeClr val="tx1"/>
              </a:fontRef>
            </p:style>
          </p:cxnSp>
        </p:grpSp>
      </p:grpSp>
    </p:spTree>
    <p:extLst>
      <p:ext uri="{BB962C8B-B14F-4D97-AF65-F5344CB8AC3E}">
        <p14:creationId xmlns:p14="http://schemas.microsoft.com/office/powerpoint/2010/main" val="3069313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66801" y="1328057"/>
            <a:ext cx="7369628" cy="4735286"/>
          </a:xfrm>
        </p:spPr>
        <p:txBody>
          <a:bodyPr>
            <a:noAutofit/>
          </a:bodyPr>
          <a:lstStyle/>
          <a:p>
            <a:pPr>
              <a:buFont typeface="Candara" panose="020E0502030303020204" pitchFamily="34" charset="0"/>
              <a:buChar char="*"/>
            </a:pPr>
            <a:r>
              <a:rPr lang="en-US" sz="2400" b="0" dirty="0" smtClean="0">
                <a:latin typeface="+mn-lt"/>
              </a:rPr>
              <a:t>U24</a:t>
            </a:r>
            <a:endParaRPr lang="en-US" sz="2400" b="0" dirty="0" smtClean="0">
              <a:solidFill>
                <a:schemeClr val="tx1"/>
              </a:solidFill>
              <a:latin typeface="+mn-lt"/>
            </a:endParaRPr>
          </a:p>
          <a:p>
            <a:pPr>
              <a:buClrTx/>
              <a:buFont typeface="Candara" panose="020E0502030303020204" pitchFamily="34" charset="0"/>
              <a:buChar char="*"/>
            </a:pPr>
            <a:r>
              <a:rPr lang="en-US" sz="2400" b="0" dirty="0" smtClean="0">
                <a:solidFill>
                  <a:schemeClr val="tx1"/>
                </a:solidFill>
                <a:latin typeface="+mn-lt"/>
              </a:rPr>
              <a:t>6 R01s</a:t>
            </a:r>
            <a:endParaRPr lang="en-US" sz="2400" b="0" dirty="0">
              <a:solidFill>
                <a:schemeClr val="tx1"/>
              </a:solidFill>
              <a:latin typeface="+mn-lt"/>
            </a:endParaRPr>
          </a:p>
          <a:p>
            <a:pPr>
              <a:buClrTx/>
              <a:buFont typeface="Candara" panose="020E0502030303020204" pitchFamily="34" charset="0"/>
              <a:buChar char="*"/>
            </a:pPr>
            <a:r>
              <a:rPr lang="en-US" sz="2400" b="0" dirty="0" smtClean="0">
                <a:solidFill>
                  <a:schemeClr val="tx1"/>
                </a:solidFill>
                <a:latin typeface="+mn-lt"/>
              </a:rPr>
              <a:t>1 K01, 3 Diversity supplements</a:t>
            </a:r>
          </a:p>
          <a:p>
            <a:pPr>
              <a:buClrTx/>
              <a:buFont typeface="Candara" panose="020E0502030303020204" pitchFamily="34" charset="0"/>
              <a:buChar char="*"/>
            </a:pPr>
            <a:r>
              <a:rPr lang="en-US" sz="2400" b="0" dirty="0" smtClean="0">
                <a:solidFill>
                  <a:schemeClr val="tx1"/>
                </a:solidFill>
                <a:latin typeface="+mn-lt"/>
              </a:rPr>
              <a:t>N-of-1 </a:t>
            </a:r>
            <a:r>
              <a:rPr lang="en-US" sz="2400" b="0" dirty="0">
                <a:solidFill>
                  <a:schemeClr val="tx1"/>
                </a:solidFill>
                <a:latin typeface="+mn-lt"/>
              </a:rPr>
              <a:t>contract </a:t>
            </a:r>
            <a:endParaRPr lang="en-US" sz="2400" b="0" dirty="0" smtClean="0">
              <a:solidFill>
                <a:schemeClr val="tx1"/>
              </a:solidFill>
              <a:latin typeface="+mn-lt"/>
            </a:endParaRPr>
          </a:p>
          <a:p>
            <a:pPr>
              <a:buClrTx/>
              <a:buFont typeface="Candara" panose="020E0502030303020204" pitchFamily="34" charset="0"/>
              <a:buChar char="*"/>
            </a:pPr>
            <a:r>
              <a:rPr lang="en-US" sz="2400" b="0" dirty="0" smtClean="0">
                <a:solidFill>
                  <a:schemeClr val="tx1"/>
                </a:solidFill>
                <a:latin typeface="+mn-lt"/>
              </a:rPr>
              <a:t>24-hour Blood pressure Clinic opening</a:t>
            </a:r>
          </a:p>
          <a:p>
            <a:pPr>
              <a:buClrTx/>
              <a:buFont typeface="Candara" panose="020E0502030303020204" pitchFamily="34" charset="0"/>
              <a:buChar char="*"/>
            </a:pPr>
            <a:r>
              <a:rPr lang="en-US" sz="2400" b="0" dirty="0" smtClean="0">
                <a:solidFill>
                  <a:schemeClr val="tx1"/>
                </a:solidFill>
                <a:latin typeface="+mn-lt"/>
              </a:rPr>
              <a:t>NYP Grant for Quality Improvement</a:t>
            </a:r>
            <a:endParaRPr lang="en-US" sz="2400" b="0" dirty="0">
              <a:latin typeface="+mn-lt"/>
            </a:endParaRPr>
          </a:p>
        </p:txBody>
      </p:sp>
      <p:sp>
        <p:nvSpPr>
          <p:cNvPr id="3" name="Slide Number Placeholder 2"/>
          <p:cNvSpPr>
            <a:spLocks noGrp="1"/>
          </p:cNvSpPr>
          <p:nvPr>
            <p:ph type="sldNum" sz="quarter" idx="12"/>
          </p:nvPr>
        </p:nvSpPr>
        <p:spPr/>
        <p:txBody>
          <a:bodyPr/>
          <a:lstStyle/>
          <a:p>
            <a:fld id="{950BDE99-815A-4B5E-8388-A20F2EA3EC42}" type="slidenum">
              <a:rPr lang="en-US" smtClean="0">
                <a:latin typeface="Book Antiqua" panose="02040602050305030304" pitchFamily="18" charset="0"/>
              </a:rPr>
              <a:t>9</a:t>
            </a:fld>
            <a:endParaRPr lang="en-US" dirty="0">
              <a:latin typeface="Book Antiqua" panose="02040602050305030304" pitchFamily="18" charset="0"/>
            </a:endParaRPr>
          </a:p>
        </p:txBody>
      </p:sp>
      <p:sp>
        <p:nvSpPr>
          <p:cNvPr id="4" name="Title 3"/>
          <p:cNvSpPr>
            <a:spLocks noGrp="1"/>
          </p:cNvSpPr>
          <p:nvPr>
            <p:ph type="title"/>
          </p:nvPr>
        </p:nvSpPr>
        <p:spPr/>
        <p:txBody>
          <a:bodyPr>
            <a:normAutofit/>
          </a:bodyPr>
          <a:lstStyle/>
          <a:p>
            <a:r>
              <a:rPr lang="en-US" sz="3400" dirty="0"/>
              <a:t>Recent </a:t>
            </a:r>
            <a:r>
              <a:rPr lang="en-US" sz="3400" smtClean="0"/>
              <a:t>Successes 2015 </a:t>
            </a:r>
            <a:endParaRPr lang="en-US" sz="3400" dirty="0"/>
          </a:p>
        </p:txBody>
      </p:sp>
      <p:pic>
        <p:nvPicPr>
          <p:cNvPr id="5" name="Picture 4" descr="ORG_large.jpg"/>
          <p:cNvPicPr>
            <a:picLocks noChangeAspect="1"/>
          </p:cNvPicPr>
          <p:nvPr/>
        </p:nvPicPr>
        <p:blipFill rotWithShape="1">
          <a:blip r:embed="rId3" cstate="email">
            <a:extLst>
              <a:ext uri="{28A0092B-C50C-407E-A947-70E740481C1C}">
                <a14:useLocalDpi xmlns:a14="http://schemas.microsoft.com/office/drawing/2010/main" val="0"/>
              </a:ext>
            </a:extLst>
          </a:blip>
          <a:srcRect t="44765" r="73322" b="18608"/>
          <a:stretch/>
        </p:blipFill>
        <p:spPr>
          <a:xfrm>
            <a:off x="7986694" y="126598"/>
            <a:ext cx="942995" cy="632563"/>
          </a:xfrm>
          <a:prstGeom prst="rect">
            <a:avLst/>
          </a:prstGeom>
        </p:spPr>
      </p:pic>
    </p:spTree>
    <p:extLst>
      <p:ext uri="{BB962C8B-B14F-4D97-AF65-F5344CB8AC3E}">
        <p14:creationId xmlns:p14="http://schemas.microsoft.com/office/powerpoint/2010/main" val="166395073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lidevana Dark">
  <a:themeElements>
    <a:clrScheme name="Custom 1">
      <a:dk1>
        <a:srgbClr val="FFFFFF"/>
      </a:dk1>
      <a:lt1>
        <a:srgbClr val="000000"/>
      </a:lt1>
      <a:dk2>
        <a:srgbClr val="FFFFFF"/>
      </a:dk2>
      <a:lt2>
        <a:srgbClr val="000000"/>
      </a:lt2>
      <a:accent1>
        <a:srgbClr val="4D4D4D"/>
      </a:accent1>
      <a:accent2>
        <a:srgbClr val="DA8E00"/>
      </a:accent2>
      <a:accent3>
        <a:srgbClr val="D93700"/>
      </a:accent3>
      <a:accent4>
        <a:srgbClr val="B2040A"/>
      </a:accent4>
      <a:accent5>
        <a:srgbClr val="22AC56"/>
      </a:accent5>
      <a:accent6>
        <a:srgbClr val="1277B5"/>
      </a:accent6>
      <a:hlink>
        <a:srgbClr val="1277B5"/>
      </a:hlink>
      <a:folHlink>
        <a:srgbClr val="A22F73"/>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4D4D4D"/>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Helvetica Neue Bold Condensed" charset="0"/>
            <a:ea typeface="ヒラギノ角ゴ ProN W6" charset="0"/>
            <a:cs typeface="ヒラギノ角ゴ ProN W6" charset="0"/>
            <a:sym typeface="Helvetica Neue Bold Condensed" charset="0"/>
          </a:defRPr>
        </a:defPPr>
      </a:lstStyle>
    </a:spDef>
    <a:lnDef>
      <a:spPr bwMode="auto">
        <a:xfrm>
          <a:off x="0" y="0"/>
          <a:ext cx="1" cy="1"/>
        </a:xfrm>
        <a:custGeom>
          <a:avLst/>
          <a:gdLst/>
          <a:ahLst/>
          <a:cxnLst/>
          <a:rect l="0" t="0" r="0" b="0"/>
          <a:pathLst/>
        </a:custGeom>
        <a:solidFill>
          <a:srgbClr val="4D4D4D"/>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Helvetica Neue Bold Condensed" charset="0"/>
            <a:ea typeface="ヒラギノ角ゴ ProN W6" charset="0"/>
            <a:cs typeface="ヒラギノ角ゴ ProN W6" charset="0"/>
            <a:sym typeface="Helvetica Neue Bold Condensed"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4160</TotalTime>
  <Words>2797</Words>
  <Application>Microsoft Office PowerPoint</Application>
  <PresentationFormat>On-screen Show (4:3)</PresentationFormat>
  <Paragraphs>628</Paragraphs>
  <Slides>55</Slides>
  <Notes>40</Notes>
  <HiddenSlides>0</HiddenSlides>
  <MMClips>0</MMClips>
  <ScaleCrop>false</ScaleCrop>
  <HeadingPairs>
    <vt:vector size="4" baseType="variant">
      <vt:variant>
        <vt:lpstr>Theme</vt:lpstr>
      </vt:variant>
      <vt:variant>
        <vt:i4>2</vt:i4>
      </vt:variant>
      <vt:variant>
        <vt:lpstr>Slide Titles</vt:lpstr>
      </vt:variant>
      <vt:variant>
        <vt:i4>55</vt:i4>
      </vt:variant>
    </vt:vector>
  </HeadingPairs>
  <TitlesOfParts>
    <vt:vector size="57" baseType="lpstr">
      <vt:lpstr>Office Theme</vt:lpstr>
      <vt:lpstr>Slidevana Dark</vt:lpstr>
      <vt:lpstr>BEHAVIOR MATTERS The science of implementation and learning with health systems: Innovative Intervention Strategies to Improve Academic Productivity and Creativity while intervening on health systems </vt:lpstr>
      <vt:lpstr>I have no conflicts to declare</vt:lpstr>
      <vt:lpstr>You will learn:   1) About behavior change theories applied to   academic research productivity 2) Latest findings in creativity science 3) How to improve your research productivity 4) A little about learning with health systems</vt:lpstr>
      <vt:lpstr>Center for Behavioral  Cardiovascular Health (CBCH)</vt:lpstr>
      <vt:lpstr>PowerPoint Presentation</vt:lpstr>
      <vt:lpstr>PowerPoint Presentation</vt:lpstr>
      <vt:lpstr>CBCH</vt:lpstr>
      <vt:lpstr>PowerPoint Presentation</vt:lpstr>
      <vt:lpstr>Recent Successes 2015 </vt:lpstr>
      <vt:lpstr>PowerPoint Presentation</vt:lpstr>
      <vt:lpstr>PowerPoint Presentation</vt:lpstr>
      <vt:lpstr>PowerPoint Presentation</vt:lpstr>
      <vt:lpstr>PowerPoint Presentation</vt:lpstr>
      <vt:lpstr>PowerPoint Presentation</vt:lpstr>
      <vt:lpstr>Readmissions</vt:lpstr>
      <vt:lpstr>Readmissions</vt:lpstr>
      <vt:lpstr>Jencks SF et al. N Engl J Med 2009;360:1418-1428.</vt:lpstr>
      <vt:lpstr>Readmissions</vt:lpstr>
      <vt:lpstr>Readmissions</vt:lpstr>
      <vt:lpstr>PowerPoint Presentation</vt:lpstr>
      <vt:lpstr>Readmissions</vt:lpstr>
      <vt:lpstr>Readmissions</vt:lpstr>
      <vt:lpstr>Readmissions</vt:lpstr>
      <vt:lpstr>Readmissions</vt:lpstr>
      <vt:lpstr>Readmissions</vt:lpstr>
      <vt:lpstr>Readmissions</vt:lpstr>
      <vt:lpstr>Readmissions</vt:lpstr>
      <vt:lpstr>Readmissions</vt:lpstr>
      <vt:lpstr>Readmissions</vt:lpstr>
      <vt:lpstr>iSCRIPT Center</vt:lpstr>
      <vt:lpstr>PowerPoint Presentation</vt:lpstr>
      <vt:lpstr>Creativity Science</vt:lpstr>
      <vt:lpstr>Creativity Science</vt:lpstr>
      <vt:lpstr>Creativity Science</vt:lpstr>
      <vt:lpstr>Creativity Science</vt:lpstr>
      <vt:lpstr>Creativity Science</vt:lpstr>
      <vt:lpstr>Creativity Science</vt:lpstr>
      <vt:lpstr>Creativity Science</vt:lpstr>
      <vt:lpstr>Creativity Science</vt:lpstr>
      <vt:lpstr>Creativity Science applied to our hospital--Open hallways and sandpits?</vt:lpstr>
      <vt:lpstr>iSCRIPT Center</vt:lpstr>
      <vt:lpstr>Creativity Science</vt:lpstr>
      <vt:lpstr>Readmissions</vt:lpstr>
      <vt:lpstr>PowerPoint Presentation</vt:lpstr>
      <vt:lpstr>Readmissions</vt:lpstr>
      <vt:lpstr>Creativity Science</vt:lpstr>
      <vt:lpstr>Readmissions</vt:lpstr>
      <vt:lpstr>Readmissions</vt:lpstr>
      <vt:lpstr>Weather Forecasting</vt:lpstr>
      <vt:lpstr>Weather Forecasting</vt:lpstr>
      <vt:lpstr>Re-admission Data as Big Data</vt:lpstr>
      <vt:lpstr>Readmissions</vt:lpstr>
      <vt:lpstr>Potential approaches</vt:lpstr>
      <vt:lpstr>Potential approaches</vt:lpstr>
      <vt:lpstr>Behavior Matters:</vt:lpstr>
    </vt:vector>
  </TitlesOfParts>
  <Company>Columbia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BEHAVIOR MATTERS Innovative Intervention Strategies to Decrease 30-day Readmissions through Improving Patient, Provider &amp; System Behavior</dc:title>
  <dc:creator>Siqin Ye</dc:creator>
  <cp:lastModifiedBy>Columbia University</cp:lastModifiedBy>
  <cp:revision>105</cp:revision>
  <dcterms:created xsi:type="dcterms:W3CDTF">2014-04-18T17:30:14Z</dcterms:created>
  <dcterms:modified xsi:type="dcterms:W3CDTF">2017-04-07T16:56:02Z</dcterms:modified>
</cp:coreProperties>
</file>