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9" r:id="rId1"/>
  </p:sldMasterIdLst>
  <p:sldIdLst>
    <p:sldId id="261" r:id="rId2"/>
    <p:sldId id="262" r:id="rId3"/>
    <p:sldId id="256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F59BB8E-7A85-6345-B3F7-DE5D899B569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27F1C74-D68F-194A-B224-1691FD2EE940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55093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BB8E-7A85-6345-B3F7-DE5D899B569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1C74-D68F-194A-B224-1691FD2EE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BB8E-7A85-6345-B3F7-DE5D899B569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1C74-D68F-194A-B224-1691FD2EE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59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BB8E-7A85-6345-B3F7-DE5D899B569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1C74-D68F-194A-B224-1691FD2EE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41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59BB8E-7A85-6345-B3F7-DE5D899B569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7F1C74-D68F-194A-B224-1691FD2EE94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693878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BB8E-7A85-6345-B3F7-DE5D899B569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1C74-D68F-194A-B224-1691FD2EE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49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BB8E-7A85-6345-B3F7-DE5D899B569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1C74-D68F-194A-B224-1691FD2EE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4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BB8E-7A85-6345-B3F7-DE5D899B569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1C74-D68F-194A-B224-1691FD2EE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985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BB8E-7A85-6345-B3F7-DE5D899B569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1C74-D68F-194A-B224-1691FD2EE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2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59BB8E-7A85-6345-B3F7-DE5D899B569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7F1C74-D68F-194A-B224-1691FD2EE94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17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59BB8E-7A85-6345-B3F7-DE5D899B569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7F1C74-D68F-194A-B224-1691FD2EE94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2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F59BB8E-7A85-6345-B3F7-DE5D899B569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27F1C74-D68F-194A-B224-1691FD2EE94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151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986760"/>
            <a:ext cx="8361229" cy="209822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Recruitment </a:t>
            </a:r>
            <a:r>
              <a:rPr lang="en-US" dirty="0" smtClean="0"/>
              <a:t>and </a:t>
            </a:r>
            <a:r>
              <a:rPr lang="en-US" dirty="0" smtClean="0"/>
              <a:t>retention Wrap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187636"/>
            <a:ext cx="6831673" cy="1086237"/>
          </a:xfrm>
        </p:spPr>
        <p:txBody>
          <a:bodyPr/>
          <a:lstStyle/>
          <a:p>
            <a:r>
              <a:rPr lang="en-US" dirty="0" smtClean="0"/>
              <a:t>Lee Bone &amp; Janice Bowie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8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Your Turn…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352102"/>
            <a:ext cx="96012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In light of the presentations from Drs. Miller and Wallington, what are some of your questions that have not been discussed?</a:t>
            </a:r>
          </a:p>
          <a:p>
            <a:r>
              <a:rPr lang="en-US" dirty="0" smtClean="0"/>
              <a:t>What are the struggles and challenges that you’ve encountered with recruitment and retention?</a:t>
            </a:r>
          </a:p>
          <a:p>
            <a:r>
              <a:rPr lang="en-US" dirty="0" smtClean="0"/>
              <a:t>Do you have innovative and effective strategies that can be shared that helped overcome the problems with R&amp;R?</a:t>
            </a:r>
          </a:p>
          <a:p>
            <a:r>
              <a:rPr lang="en-US" dirty="0" smtClean="0"/>
              <a:t>How well do you feel you know the populations/patients that you serve or are recruiting from? Describe concretely what you’ve done to accomplish this?</a:t>
            </a:r>
          </a:p>
          <a:p>
            <a:r>
              <a:rPr lang="en-US" dirty="0" smtClean="0"/>
              <a:t>Assuming that community engagement is beneficial to R &amp; R, what do you see as some ethical considerations associated with this work?</a:t>
            </a:r>
          </a:p>
        </p:txBody>
      </p:sp>
    </p:spTree>
    <p:extLst>
      <p:ext uri="{BB962C8B-B14F-4D97-AF65-F5344CB8AC3E}">
        <p14:creationId xmlns:p14="http://schemas.microsoft.com/office/powerpoint/2010/main" val="364891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Strengthening </a:t>
            </a:r>
            <a:r>
              <a:rPr lang="en-US" dirty="0" smtClean="0"/>
              <a:t>Community </a:t>
            </a:r>
            <a:r>
              <a:rPr lang="en-US" dirty="0" smtClean="0"/>
              <a:t>Engagement: Our Perspective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on </a:t>
            </a:r>
            <a:r>
              <a:rPr lang="en-US" dirty="0" smtClean="0"/>
              <a:t>communication strategies:</a:t>
            </a:r>
            <a:r>
              <a:rPr lang="en-US" dirty="0" smtClean="0"/>
              <a:t> email, </a:t>
            </a:r>
            <a:r>
              <a:rPr lang="en-US" dirty="0" smtClean="0"/>
              <a:t>webpages, </a:t>
            </a:r>
            <a:r>
              <a:rPr lang="en-US" dirty="0" smtClean="0"/>
              <a:t>meetings, social media</a:t>
            </a:r>
          </a:p>
          <a:p>
            <a:r>
              <a:rPr lang="en-US" dirty="0" smtClean="0"/>
              <a:t>Review and adapt/adopt </a:t>
            </a:r>
            <a:r>
              <a:rPr lang="en-US" dirty="0" smtClean="0"/>
              <a:t>best </a:t>
            </a:r>
            <a:r>
              <a:rPr lang="en-US" dirty="0" smtClean="0"/>
              <a:t>practices </a:t>
            </a:r>
            <a:r>
              <a:rPr lang="en-US" dirty="0" smtClean="0"/>
              <a:t>based on the identified “community” (e.g., collaborate </a:t>
            </a:r>
            <a:r>
              <a:rPr lang="en-US" dirty="0" smtClean="0"/>
              <a:t>with other CTSAs, n=60+)</a:t>
            </a:r>
          </a:p>
          <a:p>
            <a:r>
              <a:rPr lang="en-US" dirty="0" smtClean="0"/>
              <a:t>Build </a:t>
            </a:r>
            <a:r>
              <a:rPr lang="en-US" dirty="0" smtClean="0"/>
              <a:t>on existing </a:t>
            </a:r>
            <a:r>
              <a:rPr lang="en-US" dirty="0" smtClean="0"/>
              <a:t>work (e.g., </a:t>
            </a:r>
            <a:r>
              <a:rPr lang="en-US" dirty="0" smtClean="0"/>
              <a:t>infrastructure, engagement strategies, interventions, evaluation, dissemination, and implications for practice and policy</a:t>
            </a:r>
            <a:r>
              <a:rPr lang="en-US" dirty="0" smtClean="0"/>
              <a:t>)</a:t>
            </a:r>
          </a:p>
          <a:p>
            <a:r>
              <a:rPr lang="en-US" dirty="0"/>
              <a:t>Provide opportunities to maximize strengths </a:t>
            </a:r>
            <a:r>
              <a:rPr lang="en-US" dirty="0" smtClean="0"/>
              <a:t>[of </a:t>
            </a:r>
            <a:r>
              <a:rPr lang="en-US" dirty="0"/>
              <a:t>individuals and </a:t>
            </a:r>
            <a:r>
              <a:rPr lang="en-US" dirty="0" smtClean="0"/>
              <a:t>networks]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948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Strengthening </a:t>
            </a:r>
            <a:r>
              <a:rPr lang="en-US" dirty="0" smtClean="0"/>
              <a:t>Community Engagement cont.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2374136"/>
            <a:ext cx="9601200" cy="3581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Maintain a focus on </a:t>
            </a:r>
            <a:r>
              <a:rPr lang="en-US" dirty="0" smtClean="0"/>
              <a:t>the end-users of research initiatives</a:t>
            </a:r>
            <a:endParaRPr lang="en-US" dirty="0" smtClean="0"/>
          </a:p>
          <a:p>
            <a:r>
              <a:rPr lang="en-US" dirty="0" smtClean="0"/>
              <a:t>Continue to </a:t>
            </a:r>
            <a:r>
              <a:rPr lang="en-US" dirty="0" smtClean="0"/>
              <a:t>plan </a:t>
            </a:r>
            <a:r>
              <a:rPr lang="en-US" dirty="0" smtClean="0"/>
              <a:t>for dissemination and </a:t>
            </a:r>
            <a:r>
              <a:rPr lang="en-US" dirty="0" smtClean="0"/>
              <a:t>sustainability as well as maintaining an environment fo</a:t>
            </a:r>
            <a:r>
              <a:rPr lang="en-US" dirty="0" smtClean="0"/>
              <a:t>r creativity</a:t>
            </a:r>
            <a:endParaRPr lang="en-US" dirty="0" smtClean="0"/>
          </a:p>
          <a:p>
            <a:r>
              <a:rPr lang="en-US" dirty="0" smtClean="0"/>
              <a:t>Provide incentives </a:t>
            </a:r>
            <a:r>
              <a:rPr lang="en-US" dirty="0" smtClean="0"/>
              <a:t>where possible (financial </a:t>
            </a:r>
            <a:r>
              <a:rPr lang="en-US" dirty="0" smtClean="0"/>
              <a:t>and recognition/awards)</a:t>
            </a:r>
          </a:p>
          <a:p>
            <a:r>
              <a:rPr lang="en-US" dirty="0" smtClean="0"/>
              <a:t>Use </a:t>
            </a:r>
            <a:r>
              <a:rPr lang="en-US" dirty="0" smtClean="0"/>
              <a:t>appropriate technology/social media to maintain engagement</a:t>
            </a:r>
          </a:p>
          <a:p>
            <a:r>
              <a:rPr lang="en-US" dirty="0" smtClean="0"/>
              <a:t>Keep ethical considerations in the forefront</a:t>
            </a:r>
            <a:endParaRPr lang="en-US" dirty="0" smtClean="0"/>
          </a:p>
          <a:p>
            <a:r>
              <a:rPr lang="en-US" dirty="0" smtClean="0"/>
              <a:t>Be mindful of the importance of the “Glue”</a:t>
            </a:r>
          </a:p>
          <a:p>
            <a:pPr lvl="1"/>
            <a:r>
              <a:rPr lang="en-US" dirty="0" smtClean="0"/>
              <a:t>	Relationships </a:t>
            </a:r>
            <a:r>
              <a:rPr lang="en-US" dirty="0" smtClean="0"/>
              <a:t>(ever expanding, inclusive, and meaningful </a:t>
            </a:r>
            <a:r>
              <a:rPr lang="en-US" dirty="0" smtClean="0"/>
              <a:t>commitment)</a:t>
            </a:r>
            <a:endParaRPr lang="en-US" dirty="0" smtClean="0"/>
          </a:p>
          <a:p>
            <a:pPr lvl="1"/>
            <a:r>
              <a:rPr lang="en-US" dirty="0" smtClean="0"/>
              <a:t>	Leadership </a:t>
            </a:r>
            <a:r>
              <a:rPr lang="en-US" dirty="0" smtClean="0"/>
              <a:t>(organizing, visionary)</a:t>
            </a:r>
          </a:p>
          <a:p>
            <a:pPr lvl="1"/>
            <a:r>
              <a:rPr lang="en-US" dirty="0" smtClean="0"/>
              <a:t>	Program champions</a:t>
            </a:r>
          </a:p>
        </p:txBody>
      </p:sp>
    </p:spTree>
    <p:extLst>
      <p:ext uri="{BB962C8B-B14F-4D97-AF65-F5344CB8AC3E}">
        <p14:creationId xmlns:p14="http://schemas.microsoft.com/office/powerpoint/2010/main" val="185857396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200</TotalTime>
  <Words>254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  Recruitment and retention Wrap Up</vt:lpstr>
      <vt:lpstr>It’s Your Turn…</vt:lpstr>
      <vt:lpstr>Strengthening Community Engagement: Our Perspective</vt:lpstr>
      <vt:lpstr>Strengthening Community Engagement cont.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Strengthen Community Engagement</dc:title>
  <dc:creator>Laura Chen</dc:creator>
  <cp:lastModifiedBy>Bowie, Janice</cp:lastModifiedBy>
  <cp:revision>23</cp:revision>
  <dcterms:created xsi:type="dcterms:W3CDTF">2016-09-06T13:46:14Z</dcterms:created>
  <dcterms:modified xsi:type="dcterms:W3CDTF">2016-09-06T20:00:14Z</dcterms:modified>
</cp:coreProperties>
</file>