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0" r:id="rId3"/>
    <p:sldId id="262" r:id="rId4"/>
    <p:sldId id="282" r:id="rId5"/>
    <p:sldId id="281" r:id="rId6"/>
    <p:sldId id="284" r:id="rId7"/>
    <p:sldId id="268" r:id="rId8"/>
    <p:sldId id="283" r:id="rId9"/>
    <p:sldId id="267" r:id="rId10"/>
    <p:sldId id="271" r:id="rId11"/>
    <p:sldId id="272" r:id="rId12"/>
    <p:sldId id="274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000"/>
    <a:srgbClr val="A51C32"/>
    <a:srgbClr val="A51E32"/>
    <a:srgbClr val="A51E30"/>
    <a:srgbClr val="293352"/>
    <a:srgbClr val="A51C30"/>
    <a:srgbClr val="172143"/>
    <a:srgbClr val="7D0000"/>
    <a:srgbClr val="970000"/>
    <a:srgbClr val="990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9612" autoAdjust="0"/>
  </p:normalViewPr>
  <p:slideViewPr>
    <p:cSldViewPr snapToGrid="0" snapToObjects="1">
      <p:cViewPr>
        <p:scale>
          <a:sx n="94" d="100"/>
          <a:sy n="94" d="100"/>
        </p:scale>
        <p:origin x="-708" y="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42055-63FA-FB4C-BF5B-D7D1B58B26C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B54F5-7103-7947-801B-49943FC1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8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039E6-62CD-A544-98B3-7E27F8E8C8E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ACD51-B413-8548-B191-AF5819D83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82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ACD51-B413-8548-B191-AF5819D83E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3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C5DF-1738-D342-9727-CD9F4286138E}" type="datetime4">
              <a:rPr lang="en-US" smtClean="0"/>
              <a:t>August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7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3053-8101-5442-86E7-E0825D8E4488}" type="datetime4">
              <a:rPr lang="en-US" smtClean="0"/>
              <a:t>August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6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5173-4250-E24C-A69A-8314303A18F5}" type="datetime4">
              <a:rPr lang="en-US" smtClean="0"/>
              <a:t>August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3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FE5E-BEB6-B648-8BA3-9CB1C27BB07D}" type="datetime4">
              <a:rPr lang="en-US" smtClean="0"/>
              <a:t>August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BB04-2C10-264B-8572-9FECE915B340}" type="datetime4">
              <a:rPr lang="en-US" smtClean="0"/>
              <a:t>August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EBD8-482F-264B-8735-7DA94C2A2DFE}" type="datetime4">
              <a:rPr lang="en-US" smtClean="0"/>
              <a:t>August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0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A619-2E18-C14D-B8CD-BF6E1D714EC4}" type="datetime4">
              <a:rPr lang="en-US" smtClean="0"/>
              <a:t>August 29,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6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B466-DA92-5146-899E-6E96D2DA34DA}" type="datetime4">
              <a:rPr lang="en-US" smtClean="0"/>
              <a:t>August 29,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1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E1D2-B168-3344-A9AD-A73BDDD0C446}" type="datetime4">
              <a:rPr lang="en-US" smtClean="0"/>
              <a:t>August 29,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5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05D2-E821-804B-AED1-A32D418F9C08}" type="datetime4">
              <a:rPr lang="en-US" smtClean="0"/>
              <a:t>August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3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ACE9-36A5-0B49-83BE-026AF9F22CC4}" type="datetime4">
              <a:rPr lang="en-US" smtClean="0"/>
              <a:t>August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B23F-73B0-F740-8FA7-8A1CD0B6F16B}" type="datetime4">
              <a:rPr lang="en-US" smtClean="0"/>
              <a:t>August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FBB55-3C99-6B44-8061-47064835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8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  <a:effectLst>
            <a:outerShdw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334321"/>
            <a:ext cx="9156330" cy="301439"/>
          </a:xfrm>
          <a:prstGeom prst="rect">
            <a:avLst/>
          </a:prstGeom>
          <a:solidFill>
            <a:srgbClr val="17214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/>
                <a:cs typeface="Arial"/>
              </a:rPr>
              <a:t>Practical Guidance on the Use of Social Media for Recruitment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Luke Gelinas, PhD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/>
                <a:cs typeface="Arial"/>
              </a:rPr>
              <a:t>Harvard Catalyst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/>
                <a:cs typeface="Arial"/>
              </a:rPr>
              <a:t>Petrie-Flom Center</a:t>
            </a:r>
          </a:p>
        </p:txBody>
      </p:sp>
      <p:pic>
        <p:nvPicPr>
          <p:cNvPr id="1026" name="Picture 2" descr="R:\Petrie-Flom Center\Images\PFC logo\pfc-web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9" y="319184"/>
            <a:ext cx="4449096" cy="88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1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3" name="Picture 2" descr="Image result for harvard catalys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720" y="197264"/>
            <a:ext cx="3205480" cy="113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 fontScale="92500"/>
          </a:bodyPr>
          <a:lstStyle/>
          <a:p>
            <a:r>
              <a:rPr lang="en-CA" dirty="0" smtClean="0">
                <a:solidFill>
                  <a:schemeClr val="tx2"/>
                </a:solidFill>
              </a:rPr>
              <a:t>In some cases the online networks (‘friends,’ ‘followers,’ etc.) of participants can be easily accessed.</a:t>
            </a:r>
          </a:p>
          <a:p>
            <a:pPr lvl="1"/>
            <a:r>
              <a:rPr lang="en-CA" dirty="0" smtClean="0"/>
              <a:t>These networks may provide promising recruitment pools for researchers</a:t>
            </a:r>
          </a:p>
          <a:p>
            <a:pPr lvl="2"/>
            <a:r>
              <a:rPr lang="en-CA" dirty="0" smtClean="0"/>
              <a:t>Especially when the network is based on shared characteristics that match inclusion criteria for particular study (e.g., disease status, social group identification)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r</a:t>
            </a:r>
            <a:r>
              <a:rPr lang="en-US" dirty="0" smtClean="0">
                <a:latin typeface="Arial" charset="0"/>
              </a:rPr>
              <a:t>ecruiting from the networks of others 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10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12332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 lnSpcReduction="10000"/>
          </a:bodyPr>
          <a:lstStyle/>
          <a:p>
            <a:r>
              <a:rPr lang="en-CA" u="sng" dirty="0" smtClean="0">
                <a:solidFill>
                  <a:schemeClr val="tx2"/>
                </a:solidFill>
              </a:rPr>
              <a:t>Risks</a:t>
            </a:r>
          </a:p>
          <a:p>
            <a:r>
              <a:rPr lang="en-CA" dirty="0" smtClean="0"/>
              <a:t>Privacy of participants may be compromised</a:t>
            </a:r>
            <a:r>
              <a:rPr lang="en-CA" i="1" u="sng" dirty="0" smtClean="0"/>
              <a:t> </a:t>
            </a:r>
            <a:r>
              <a:rPr lang="en-CA" dirty="0" smtClean="0"/>
              <a:t>when</a:t>
            </a:r>
            <a:r>
              <a:rPr lang="en-CA" i="1" dirty="0" smtClean="0"/>
              <a:t> </a:t>
            </a:r>
            <a:r>
              <a:rPr lang="en-CA" dirty="0" smtClean="0"/>
              <a:t>researchers</a:t>
            </a:r>
            <a:r>
              <a:rPr lang="en-US" i="1" dirty="0" smtClean="0"/>
              <a:t> </a:t>
            </a:r>
            <a:r>
              <a:rPr lang="en-US" dirty="0" smtClean="0"/>
              <a:t>recruit via their networks</a:t>
            </a:r>
          </a:p>
          <a:p>
            <a:pPr lvl="1"/>
            <a:r>
              <a:rPr lang="en-US" dirty="0" smtClean="0"/>
              <a:t>Must not allow participant’s ‘friends’ and ‘followers’ to infer sensitive and protected health information about  the participant</a:t>
            </a:r>
          </a:p>
          <a:p>
            <a:pPr lvl="2"/>
            <a:r>
              <a:rPr lang="en-US" dirty="0" smtClean="0"/>
              <a:t>Obtain consent from individual to contact network</a:t>
            </a:r>
          </a:p>
          <a:p>
            <a:pPr lvl="2"/>
            <a:r>
              <a:rPr lang="en-US" dirty="0" smtClean="0"/>
              <a:t>Ask participant to approach friends on behalf of research team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recruiting from the networks of others 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11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12332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/>
          </a:bodyPr>
          <a:lstStyle/>
          <a:p>
            <a:r>
              <a:rPr lang="en-CA" i="1" dirty="0">
                <a:solidFill>
                  <a:schemeClr val="tx2"/>
                </a:solidFill>
              </a:rPr>
              <a:t>Social media may facilitate post-enrollment communication between </a:t>
            </a:r>
            <a:r>
              <a:rPr lang="en-CA" i="1" dirty="0" smtClean="0">
                <a:solidFill>
                  <a:schemeClr val="tx2"/>
                </a:solidFill>
              </a:rPr>
              <a:t>research team and study participants as well as among study participants themselves. </a:t>
            </a:r>
            <a:endParaRPr lang="en-CA" i="1" u="sng" dirty="0" smtClean="0">
              <a:solidFill>
                <a:schemeClr val="tx2"/>
              </a:solidFill>
            </a:endParaRPr>
          </a:p>
          <a:p>
            <a:endParaRPr lang="en-CA" i="1" u="sng" dirty="0" smtClean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anaging online participant communication 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12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12332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 fontScale="85000" lnSpcReduction="10000"/>
          </a:bodyPr>
          <a:lstStyle/>
          <a:p>
            <a:r>
              <a:rPr lang="en-CA" u="sng" dirty="0" smtClean="0">
                <a:solidFill>
                  <a:schemeClr val="tx2"/>
                </a:solidFill>
              </a:rPr>
              <a:t>Risks</a:t>
            </a:r>
            <a:r>
              <a:rPr lang="en-CA" i="1" u="sng" dirty="0" smtClean="0"/>
              <a:t> </a:t>
            </a:r>
          </a:p>
          <a:p>
            <a:r>
              <a:rPr lang="en-CA" dirty="0" smtClean="0"/>
              <a:t>Jeopardize scientific integrity of study</a:t>
            </a:r>
          </a:p>
          <a:p>
            <a:pPr lvl="1"/>
            <a:r>
              <a:rPr lang="en-CA" dirty="0" smtClean="0"/>
              <a:t>Risk of un-blinding when participants describe experiences </a:t>
            </a:r>
          </a:p>
          <a:p>
            <a:r>
              <a:rPr lang="en-CA" dirty="0" smtClean="0"/>
              <a:t>Undermine understanding of other participants</a:t>
            </a:r>
          </a:p>
          <a:p>
            <a:pPr lvl="1"/>
            <a:r>
              <a:rPr lang="en-CA" dirty="0" smtClean="0"/>
              <a:t>When participants post false/misleading information</a:t>
            </a:r>
          </a:p>
          <a:p>
            <a:r>
              <a:rPr lang="en-CA" dirty="0"/>
              <a:t>H</a:t>
            </a:r>
            <a:r>
              <a:rPr lang="en-CA" dirty="0" smtClean="0"/>
              <a:t>arm study recruitment</a:t>
            </a:r>
          </a:p>
          <a:p>
            <a:pPr lvl="1"/>
            <a:r>
              <a:rPr lang="en-CA" dirty="0" smtClean="0"/>
              <a:t>When posts are negative</a:t>
            </a:r>
          </a:p>
          <a:p>
            <a:r>
              <a:rPr lang="en-CA" dirty="0"/>
              <a:t>I</a:t>
            </a:r>
            <a:r>
              <a:rPr lang="en-CA" dirty="0" smtClean="0"/>
              <a:t>nfluence public perception of experimental agents   </a:t>
            </a:r>
            <a:endParaRPr lang="en-CA" u="sng" dirty="0" smtClean="0"/>
          </a:p>
          <a:p>
            <a:endParaRPr lang="en-CA" u="sng" dirty="0" smtClean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anaging online participant communication 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13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12332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91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chemeClr val="tx2"/>
                </a:solidFill>
              </a:rPr>
              <a:t>Investigators</a:t>
            </a:r>
            <a:r>
              <a:rPr lang="en-CA" i="1" dirty="0" smtClean="0">
                <a:solidFill>
                  <a:schemeClr val="tx2"/>
                </a:solidFill>
              </a:rPr>
              <a:t> </a:t>
            </a:r>
            <a:r>
              <a:rPr lang="en-CA" dirty="0" smtClean="0">
                <a:solidFill>
                  <a:schemeClr val="tx2"/>
                </a:solidFill>
              </a:rPr>
              <a:t>should</a:t>
            </a:r>
            <a:r>
              <a:rPr lang="en-CA" i="1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ducate </a:t>
            </a:r>
            <a:r>
              <a:rPr lang="en-US" dirty="0">
                <a:solidFill>
                  <a:schemeClr val="tx2"/>
                </a:solidFill>
              </a:rPr>
              <a:t>participants during consent process about risks of online </a:t>
            </a:r>
            <a:r>
              <a:rPr lang="en-US" dirty="0" smtClean="0">
                <a:solidFill>
                  <a:schemeClr val="tx2"/>
                </a:solidFill>
              </a:rPr>
              <a:t>communication.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IRB should ensure clear communication plan in place.</a:t>
            </a:r>
          </a:p>
          <a:p>
            <a:pPr lvl="1"/>
            <a:r>
              <a:rPr lang="en-US" dirty="0" smtClean="0"/>
              <a:t> Encourage research team to identify </a:t>
            </a:r>
            <a:r>
              <a:rPr lang="en-US" dirty="0"/>
              <a:t>triggers (e.g., participant speculation about which arm they are in) for particular interventions (e.g., reminding participant of importance of blinding) </a:t>
            </a:r>
            <a:r>
              <a:rPr lang="en-US" dirty="0" smtClean="0"/>
              <a:t>beforehand.  </a:t>
            </a:r>
            <a:endParaRPr lang="en-US" dirty="0"/>
          </a:p>
          <a:p>
            <a:endParaRPr lang="en-CA" i="1" u="sng" dirty="0" smtClean="0"/>
          </a:p>
          <a:p>
            <a:endParaRPr lang="en-CA" i="1" u="sng" dirty="0" smtClean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anaging online participant communication 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1945779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14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12332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/>
          </a:bodyPr>
          <a:lstStyle/>
          <a:p>
            <a:r>
              <a:rPr lang="en-CA" i="1" dirty="0" smtClean="0">
                <a:solidFill>
                  <a:schemeClr val="tx2"/>
                </a:solidFill>
              </a:rPr>
              <a:t>Thank you!</a:t>
            </a:r>
          </a:p>
          <a:p>
            <a:endParaRPr lang="en-CA" i="1" dirty="0" smtClean="0">
              <a:solidFill>
                <a:schemeClr val="tx2"/>
              </a:solidFill>
            </a:endParaRPr>
          </a:p>
          <a:p>
            <a:r>
              <a:rPr lang="en-CA" i="1" dirty="0" smtClean="0"/>
              <a:t>Questions?  Comments? </a:t>
            </a:r>
          </a:p>
          <a:p>
            <a:endParaRPr lang="en-CA" i="1" dirty="0"/>
          </a:p>
          <a:p>
            <a:pPr marL="0" indent="0" algn="ctr">
              <a:buNone/>
            </a:pPr>
            <a:r>
              <a:rPr lang="en-CA" dirty="0" smtClean="0"/>
              <a:t>Luke Gelinas</a:t>
            </a:r>
          </a:p>
          <a:p>
            <a:pPr marL="0" indent="0" algn="ctr">
              <a:buNone/>
            </a:pPr>
            <a:r>
              <a:rPr lang="en-CA" dirty="0" smtClean="0"/>
              <a:t>lgelinas@law.harvard.edu</a:t>
            </a:r>
          </a:p>
          <a:p>
            <a:endParaRPr lang="en-CA" i="1" u="sng" dirty="0" smtClean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1945779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15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12332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Recruitment to research is challenging.  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E.g., by some counts up to 60% of all RCTs fail to meet recruitment targets (Puffer &amp; </a:t>
            </a:r>
            <a:r>
              <a:rPr lang="en-US" sz="1600" dirty="0" err="1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Torgersen</a:t>
            </a:r>
            <a:r>
              <a:rPr lang="en-US" sz="16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 2003)</a:t>
            </a:r>
          </a:p>
          <a:p>
            <a:pPr lvl="1">
              <a:lnSpc>
                <a:spcPct val="120000"/>
              </a:lnSpc>
            </a:pPr>
            <a:endParaRPr lang="en-US" sz="1600" dirty="0">
              <a:solidFill>
                <a:srgbClr val="1C3374"/>
              </a:solidFill>
              <a:latin typeface="Arial"/>
              <a:ea typeface="ＭＳ Ｐゴシック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Social media holds promise as a research recruitment tool.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Growing body of literature documenting social media’s effectiveness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HIV vaccine trials (Sitar et al. 2009) 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Occipital nerve studies (</a:t>
            </a:r>
            <a:r>
              <a:rPr lang="en-US" sz="1200" dirty="0" err="1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Goadsby</a:t>
            </a: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 et al. 2013)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Pediatric cancer research (</a:t>
            </a:r>
            <a:r>
              <a:rPr lang="en-US" sz="1200" dirty="0" err="1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Akard</a:t>
            </a: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 et al. 2015)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Depression prevention (Morgan et al. 2013)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Smoking cessation (Heffner et al. 2013, </a:t>
            </a:r>
            <a:r>
              <a:rPr lang="en-US" sz="1200" dirty="0" err="1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Frandsen</a:t>
            </a: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 et al. 2014)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Also among historically hard-to-reach populations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Gay Latino males (Martinez et al. 2014)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Deaf community (Kobayashi et al. 2013)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Young cancer survivors (Gorman et al. 2014)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>
                <a:solidFill>
                  <a:srgbClr val="1C3374"/>
                </a:solidFill>
                <a:latin typeface="Arial"/>
                <a:ea typeface="ＭＳ Ｐゴシック"/>
                <a:cs typeface="Arial"/>
              </a:rPr>
              <a:t>Low incidence diseases (e.g., spontaneous coronary artery dissection, Tweet et al. 2011)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>
              <a:solidFill>
                <a:srgbClr val="1C3374"/>
              </a:solidFill>
              <a:latin typeface="Arial"/>
              <a:ea typeface="ＭＳ Ｐゴシック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solidFill>
                <a:srgbClr val="1C3374"/>
              </a:solidFill>
              <a:latin typeface="Arial"/>
              <a:ea typeface="ＭＳ Ｐゴシック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>
              <a:solidFill>
                <a:srgbClr val="1C3374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background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2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2331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/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How do we facilitate the use of social media in recruitment? 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background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3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2331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2"/>
                </a:solidFill>
              </a:rPr>
              <a:t>Barriers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Currently no specific regulatory </a:t>
            </a:r>
            <a:r>
              <a:rPr lang="en-US" dirty="0" smtClean="0"/>
              <a:t>guidance</a:t>
            </a: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Very little </a:t>
            </a:r>
            <a:r>
              <a:rPr lang="en-US" dirty="0"/>
              <a:t>in the bioethics </a:t>
            </a:r>
            <a:r>
              <a:rPr lang="en-US" dirty="0" smtClean="0"/>
              <a:t>literature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Can lead to uncertainty among IRBs and investigators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What exactly should IRBs focus on when evaluating social media recruitment?  What are the ethical norms and how do they apply?  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What should researchers focus on when proposing social media strategies?  What exactly are their obligations? 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Uncertainty/discomfort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risk that social media will be under-utilized 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Arial" charset="0"/>
              </a:rPr>
              <a:t>background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4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2331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When </a:t>
            </a:r>
            <a:r>
              <a:rPr lang="en-US" i="1" dirty="0">
                <a:solidFill>
                  <a:schemeClr val="tx2"/>
                </a:solidFill>
              </a:rPr>
              <a:t>considering social media recruitment strategies find a more familiar ‘off-line’ </a:t>
            </a:r>
            <a:r>
              <a:rPr lang="en-US" i="1" dirty="0" smtClean="0">
                <a:solidFill>
                  <a:schemeClr val="tx2"/>
                </a:solidFill>
              </a:rPr>
              <a:t>equivalent, and compare.</a:t>
            </a:r>
            <a:endParaRPr lang="en-US" i="1" dirty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E.g., how would targeting </a:t>
            </a:r>
            <a:r>
              <a:rPr lang="en-US" dirty="0"/>
              <a:t>members </a:t>
            </a:r>
            <a:r>
              <a:rPr lang="en-US" dirty="0" smtClean="0"/>
              <a:t>of a patient </a:t>
            </a:r>
            <a:r>
              <a:rPr lang="en-US" dirty="0"/>
              <a:t>support </a:t>
            </a:r>
            <a:r>
              <a:rPr lang="en-US" dirty="0" smtClean="0"/>
              <a:t>group for recruitment over Facebook differ from </a:t>
            </a:r>
            <a:r>
              <a:rPr lang="en-US" dirty="0" smtClean="0">
                <a:sym typeface="Wingdings" panose="05000000000000000000" pitchFamily="2" charset="2"/>
              </a:rPr>
              <a:t>targeting in-person </a:t>
            </a:r>
            <a:r>
              <a:rPr lang="en-US" dirty="0">
                <a:sym typeface="Wingdings" panose="05000000000000000000" pitchFamily="2" charset="2"/>
              </a:rPr>
              <a:t>support </a:t>
            </a:r>
            <a:r>
              <a:rPr lang="en-US" dirty="0" smtClean="0">
                <a:sym typeface="Wingdings" panose="05000000000000000000" pitchFamily="2" charset="2"/>
              </a:rPr>
              <a:t>group?</a:t>
            </a:r>
            <a:endParaRPr lang="en-US" dirty="0">
              <a:sym typeface="Wingdings" panose="05000000000000000000" pitchFamily="2" charset="2"/>
            </a:endParaRP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Are </a:t>
            </a:r>
            <a:r>
              <a:rPr lang="en-US" dirty="0">
                <a:sym typeface="Wingdings" panose="05000000000000000000" pitchFamily="2" charset="2"/>
              </a:rPr>
              <a:t>there </a:t>
            </a:r>
            <a:r>
              <a:rPr lang="en-US" dirty="0" smtClean="0">
                <a:sym typeface="Wingdings" panose="05000000000000000000" pitchFamily="2" charset="2"/>
              </a:rPr>
              <a:t>any differences that may require further scrutiny?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g</a:t>
            </a:r>
            <a:r>
              <a:rPr lang="en-US" dirty="0" smtClean="0">
                <a:latin typeface="Arial" charset="0"/>
              </a:rPr>
              <a:t>etting our bearings  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5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2331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1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What is it reasonable for people to expect about how they may be approached, and for what purposes, over social media? </a:t>
            </a:r>
            <a:endParaRPr lang="en-US" i="1" dirty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Researchers should respect reasonable expectations among social media users about how they should be treated over social media.  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g</a:t>
            </a:r>
            <a:r>
              <a:rPr lang="en-US" dirty="0" smtClean="0">
                <a:latin typeface="Arial" charset="0"/>
              </a:rPr>
              <a:t>etting our bearings  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6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2331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/>
          </a:bodyPr>
          <a:lstStyle/>
          <a:p>
            <a:r>
              <a:rPr lang="en-CA" u="sng" dirty="0" smtClean="0">
                <a:solidFill>
                  <a:schemeClr val="tx2"/>
                </a:solidFill>
              </a:rPr>
              <a:t>Respect for privacy </a:t>
            </a:r>
            <a:endParaRPr lang="en-US" u="sng" dirty="0">
              <a:solidFill>
                <a:schemeClr val="tx2"/>
              </a:solidFill>
            </a:endParaRPr>
          </a:p>
          <a:p>
            <a:pPr lvl="1"/>
            <a:r>
              <a:rPr lang="en-CA" dirty="0" smtClean="0"/>
              <a:t>Ensure that </a:t>
            </a:r>
            <a:r>
              <a:rPr lang="en-CA" dirty="0"/>
              <a:t>potentially sensitive health information </a:t>
            </a:r>
            <a:r>
              <a:rPr lang="en-CA" dirty="0" smtClean="0"/>
              <a:t>is handled by research team </a:t>
            </a:r>
            <a:r>
              <a:rPr lang="en-CA" dirty="0"/>
              <a:t>in ways that </a:t>
            </a:r>
            <a:r>
              <a:rPr lang="en-CA" dirty="0" smtClean="0"/>
              <a:t>minimize </a:t>
            </a:r>
            <a:r>
              <a:rPr lang="en-CA" dirty="0"/>
              <a:t>embarrassment, stigmatization, or harm</a:t>
            </a:r>
            <a:r>
              <a:rPr lang="en-CA" dirty="0" smtClean="0"/>
              <a:t>.</a:t>
            </a:r>
          </a:p>
          <a:p>
            <a:pPr lvl="2"/>
            <a:r>
              <a:rPr lang="en-CA" dirty="0" smtClean="0"/>
              <a:t>Even if it is already available on social media</a:t>
            </a:r>
          </a:p>
          <a:p>
            <a:pPr lvl="2"/>
            <a:r>
              <a:rPr lang="en-CA" dirty="0" smtClean="0"/>
              <a:t>OK to target using available personal information, if done respectfully</a:t>
            </a:r>
            <a:endParaRPr lang="en-CA" dirty="0"/>
          </a:p>
          <a:p>
            <a:pPr marL="457200" lvl="1" indent="0">
              <a:buNone/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r</a:t>
            </a:r>
            <a:r>
              <a:rPr lang="en-US" dirty="0" smtClean="0">
                <a:latin typeface="Arial" charset="0"/>
              </a:rPr>
              <a:t>elevant ethical norms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7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2332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tx2"/>
                </a:solidFill>
              </a:rPr>
              <a:t>Transparency</a:t>
            </a:r>
            <a:endParaRPr lang="en-CA" u="sng" dirty="0">
              <a:solidFill>
                <a:schemeClr val="tx2"/>
              </a:solidFill>
            </a:endParaRPr>
          </a:p>
          <a:p>
            <a:pPr lvl="1"/>
            <a:r>
              <a:rPr lang="en-CA" dirty="0" smtClean="0"/>
              <a:t>No deception to </a:t>
            </a:r>
            <a:r>
              <a:rPr lang="en-CA" dirty="0"/>
              <a:t>gain access to online communities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Studies accurately represented. </a:t>
            </a:r>
            <a:endParaRPr lang="en-US" dirty="0"/>
          </a:p>
          <a:p>
            <a:pPr lvl="1"/>
            <a:r>
              <a:rPr lang="en-CA" dirty="0" smtClean="0"/>
              <a:t>Recruiters should not ‘creep</a:t>
            </a:r>
            <a:r>
              <a:rPr lang="en-CA" dirty="0"/>
              <a:t>’ or ‘lurk’ </a:t>
            </a:r>
            <a:r>
              <a:rPr lang="en-CA" dirty="0" smtClean="0"/>
              <a:t>private online spaces.</a:t>
            </a:r>
            <a:endParaRPr lang="en-CA" dirty="0"/>
          </a:p>
          <a:p>
            <a:pPr marL="457200" lvl="1" indent="0">
              <a:buNone/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r</a:t>
            </a:r>
            <a:r>
              <a:rPr lang="en-US" dirty="0" smtClean="0">
                <a:latin typeface="Arial" charset="0"/>
              </a:rPr>
              <a:t>elevant ethical norms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8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2332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331" y="980517"/>
            <a:ext cx="9156331" cy="197264"/>
          </a:xfrm>
          <a:prstGeom prst="rect">
            <a:avLst/>
          </a:prstGeom>
          <a:solidFill>
            <a:srgbClr val="A51C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565294" y="2038665"/>
            <a:ext cx="8229600" cy="408135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CA" dirty="0">
                <a:solidFill>
                  <a:schemeClr val="tx2"/>
                </a:solidFill>
              </a:rPr>
              <a:t>Social media sites are typically governed </a:t>
            </a:r>
            <a:r>
              <a:rPr lang="en-CA" dirty="0" smtClean="0">
                <a:solidFill>
                  <a:schemeClr val="tx2"/>
                </a:solidFill>
              </a:rPr>
              <a:t>by ‘terms </a:t>
            </a:r>
            <a:r>
              <a:rPr lang="en-CA" dirty="0">
                <a:solidFill>
                  <a:schemeClr val="tx2"/>
                </a:solidFill>
              </a:rPr>
              <a:t>of </a:t>
            </a:r>
            <a:r>
              <a:rPr lang="en-CA" dirty="0" smtClean="0">
                <a:solidFill>
                  <a:schemeClr val="tx2"/>
                </a:solidFill>
              </a:rPr>
              <a:t>service’ stating rules of site</a:t>
            </a:r>
          </a:p>
          <a:p>
            <a:pPr lvl="1">
              <a:lnSpc>
                <a:spcPct val="120000"/>
              </a:lnSpc>
            </a:pPr>
            <a:r>
              <a:rPr lang="en-CA" dirty="0" smtClean="0"/>
              <a:t>Researchers should certify compliance with ‘terms of use’ of when submitting.</a:t>
            </a:r>
          </a:p>
          <a:p>
            <a:pPr lvl="1">
              <a:lnSpc>
                <a:spcPct val="120000"/>
              </a:lnSpc>
            </a:pPr>
            <a:r>
              <a:rPr lang="en-CA" dirty="0" smtClean="0"/>
              <a:t>If conflict with terms of use …</a:t>
            </a:r>
          </a:p>
          <a:p>
            <a:pPr lvl="2">
              <a:lnSpc>
                <a:spcPct val="120000"/>
              </a:lnSpc>
            </a:pPr>
            <a:r>
              <a:rPr lang="en-CA" dirty="0" smtClean="0"/>
              <a:t>Option 1: </a:t>
            </a:r>
            <a:r>
              <a:rPr lang="en-CA" dirty="0"/>
              <a:t>O</a:t>
            </a:r>
            <a:r>
              <a:rPr lang="en-CA" dirty="0" smtClean="0"/>
              <a:t>btain exception from site</a:t>
            </a:r>
          </a:p>
          <a:p>
            <a:pPr lvl="2">
              <a:lnSpc>
                <a:spcPct val="120000"/>
              </a:lnSpc>
            </a:pPr>
            <a:r>
              <a:rPr lang="en-CA" dirty="0" smtClean="0"/>
              <a:t>Option 2: In certain situations allow investigators to make case for approval (with input from institutional counsel)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30176" y="1327373"/>
            <a:ext cx="723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avigating website policies </a:t>
            </a:r>
            <a:endParaRPr lang="en-US" dirty="0"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9944" y="2091606"/>
            <a:ext cx="8325364" cy="0"/>
          </a:xfrm>
          <a:prstGeom prst="line">
            <a:avLst/>
          </a:prstGeom>
          <a:ln w="3175" cap="flat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975360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331" y="-12380"/>
            <a:ext cx="9168662" cy="987740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"/>
          <p:cNvSpPr txBox="1">
            <a:spLocks/>
          </p:cNvSpPr>
          <p:nvPr/>
        </p:nvSpPr>
        <p:spPr>
          <a:xfrm>
            <a:off x="7284720" y="6371100"/>
            <a:ext cx="17027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A1DC1-9AF2-864A-A875-2558611D403E}" type="datetime4">
              <a:rPr lang="en-US" b="1" smtClean="0">
                <a:solidFill>
                  <a:schemeClr val="tx1"/>
                </a:solidFill>
                <a:latin typeface="Arial"/>
                <a:cs typeface="Arial"/>
              </a:rPr>
              <a:pPr/>
              <a:t>August 29, 2016</a:t>
            </a:fld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2"/>
          <p:cNvSpPr txBox="1">
            <a:spLocks/>
          </p:cNvSpPr>
          <p:nvPr/>
        </p:nvSpPr>
        <p:spPr>
          <a:xfrm>
            <a:off x="6981905" y="6371100"/>
            <a:ext cx="378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FBB55-3C99-6B44-8061-47064835693F}" type="slidenum">
              <a:rPr lang="en-US" smtClean="0">
                <a:solidFill>
                  <a:srgbClr val="000000"/>
                </a:solidFill>
                <a:latin typeface="Arial"/>
                <a:cs typeface="Arial"/>
              </a:rPr>
              <a:pPr/>
              <a:t>9</a:t>
            </a:fld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|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330" y="-12380"/>
            <a:ext cx="9156330" cy="1098448"/>
          </a:xfrm>
          <a:prstGeom prst="rect">
            <a:avLst/>
          </a:prstGeom>
          <a:solidFill>
            <a:srgbClr val="1721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2331" y="1086068"/>
            <a:ext cx="9156331" cy="226556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C Template Re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HC_PowerPoint_2014</Template>
  <TotalTime>7029</TotalTime>
  <Words>812</Words>
  <Application>Microsoft Office PowerPoint</Application>
  <PresentationFormat>On-screen Show (4:3)</PresentationFormat>
  <Paragraphs>132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PFC Template Redesign</vt:lpstr>
      <vt:lpstr>Practical Guidance on the Use of Social Media for Recruitment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Harvard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Virginie Chan</dc:creator>
  <cp:lastModifiedBy>lgelinas</cp:lastModifiedBy>
  <cp:revision>80</cp:revision>
  <dcterms:created xsi:type="dcterms:W3CDTF">2014-08-27T01:40:17Z</dcterms:created>
  <dcterms:modified xsi:type="dcterms:W3CDTF">2016-08-29T18:41:38Z</dcterms:modified>
</cp:coreProperties>
</file>