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 Riekert" initials="KR" lastIdx="7" clrIdx="0">
    <p:extLst>
      <p:ext uri="{19B8F6BF-5375-455C-9EA6-DF929625EA0E}">
        <p15:presenceInfo xmlns:p15="http://schemas.microsoft.com/office/powerpoint/2012/main" userId="S-1-5-21-1214440339-484763869-725345543-56755" providerId="AD"/>
      </p:ext>
    </p:extLst>
  </p:cmAuthor>
  <p:cmAuthor id="2" name="Andrea Goodman" initials="AG" lastIdx="4" clrIdx="1">
    <p:extLst>
      <p:ext uri="{19B8F6BF-5375-455C-9EA6-DF929625EA0E}">
        <p15:presenceInfo xmlns:p15="http://schemas.microsoft.com/office/powerpoint/2012/main" userId="S-1-5-21-1214440339-484763869-725345543-36107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162"/>
    <a:srgbClr val="FFD96E"/>
    <a:srgbClr val="D93230"/>
    <a:srgbClr val="152043"/>
    <a:srgbClr val="CED84A"/>
    <a:srgbClr val="3C669A"/>
    <a:srgbClr val="4B7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61" autoAdjust="0"/>
    <p:restoredTop sz="96433" autoAdjust="0"/>
  </p:normalViewPr>
  <p:slideViewPr>
    <p:cSldViewPr snapToGrid="0" snapToObjects="1">
      <p:cViewPr>
        <p:scale>
          <a:sx n="30" d="100"/>
          <a:sy n="30" d="100"/>
        </p:scale>
        <p:origin x="-2070" y="90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D340C-BDE4-E54E-B734-EE1F2C47AC1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1765A-9E3A-104A-BCE9-BF2BBD62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6324600"/>
            <a:ext cx="64514733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6324600"/>
            <a:ext cx="192708527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3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36865560"/>
            <a:ext cx="128611627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36865560"/>
            <a:ext cx="128611633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3"/>
            <a:ext cx="4608576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C4CA-94A1-834E-A2BA-CE4D58E93A4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051" y="-345173"/>
            <a:ext cx="7713520" cy="6227256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6838122" y="149237"/>
            <a:ext cx="36933808" cy="6054638"/>
          </a:xfrm>
          <a:prstGeom prst="rect">
            <a:avLst/>
          </a:prstGeom>
          <a:solidFill>
            <a:srgbClr val="264162"/>
          </a:solidFill>
          <a:ln>
            <a:solidFill>
              <a:srgbClr val="26416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8123" y="872101"/>
            <a:ext cx="36933808" cy="121571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2403546" rtl="0" eaLnBrk="1" latinLnBrk="0" hangingPunct="1">
              <a:spcBef>
                <a:spcPct val="0"/>
              </a:spcBef>
              <a:buNone/>
              <a:defRPr sz="23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300" b="1" dirty="0" smtClean="0">
                <a:solidFill>
                  <a:srgbClr val="FFD96E"/>
                </a:solidFill>
              </a:rPr>
              <a:t>Effective Recruitment Strategies for Multi-Center, Chronic Kidney Disease Adherence Research </a:t>
            </a:r>
            <a:endParaRPr lang="en-US" sz="7300" b="1" dirty="0">
              <a:solidFill>
                <a:srgbClr val="FFD96E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6838123" y="2461187"/>
            <a:ext cx="36933807" cy="2178176"/>
          </a:xfrm>
          <a:prstGeom prst="rect">
            <a:avLst/>
          </a:prstGeom>
        </p:spPr>
        <p:txBody>
          <a:bodyPr vert="horz" wrap="square" lIns="480709" tIns="240355" rIns="480709" bIns="240355" rtlCol="0" anchor="ctr">
            <a:spAutoFit/>
          </a:bodyPr>
          <a:lstStyle>
            <a:defPPr>
              <a:defRPr lang="en-US"/>
            </a:defPPr>
            <a:lvl1pPr marL="0" algn="r" defTabSz="2403546" rtl="0" eaLnBrk="1" latinLnBrk="0" hangingPunct="1">
              <a:defRPr sz="6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403546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7092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10638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14184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17731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21277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24823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28369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>
                <a:solidFill>
                  <a:srgbClr val="FFFFFF"/>
                </a:solidFill>
              </a:rPr>
              <a:t>Andrea C. </a:t>
            </a:r>
            <a:r>
              <a:rPr lang="en-US" sz="5500" b="1" dirty="0" smtClean="0">
                <a:solidFill>
                  <a:srgbClr val="FFFFFF"/>
                </a:solidFill>
              </a:rPr>
              <a:t>Goodman</a:t>
            </a:r>
            <a:r>
              <a:rPr lang="en-US" sz="5500" b="1" baseline="30000" dirty="0" smtClean="0">
                <a:solidFill>
                  <a:srgbClr val="FFFFFF"/>
                </a:solidFill>
              </a:rPr>
              <a:t>1</a:t>
            </a:r>
            <a:r>
              <a:rPr lang="en-US" sz="5500" b="1" dirty="0" smtClean="0">
                <a:solidFill>
                  <a:srgbClr val="FFFFFF"/>
                </a:solidFill>
              </a:rPr>
              <a:t>; </a:t>
            </a:r>
            <a:r>
              <a:rPr lang="en-US" sz="5500" b="1" dirty="0">
                <a:solidFill>
                  <a:srgbClr val="FFFFFF"/>
                </a:solidFill>
              </a:rPr>
              <a:t>Michelle N. </a:t>
            </a:r>
            <a:r>
              <a:rPr lang="en-US" sz="5500" b="1" dirty="0" smtClean="0">
                <a:solidFill>
                  <a:srgbClr val="FFFFFF"/>
                </a:solidFill>
              </a:rPr>
              <a:t>Eakin, PhD</a:t>
            </a:r>
            <a:r>
              <a:rPr lang="en-US" sz="5500" b="1" baseline="30000" dirty="0">
                <a:solidFill>
                  <a:srgbClr val="FFFFFF"/>
                </a:solidFill>
              </a:rPr>
              <a:t>1</a:t>
            </a:r>
            <a:r>
              <a:rPr lang="en-US" sz="5500" b="1" dirty="0" smtClean="0">
                <a:solidFill>
                  <a:srgbClr val="FFFFFF"/>
                </a:solidFill>
              </a:rPr>
              <a:t>; </a:t>
            </a:r>
            <a:r>
              <a:rPr lang="en-US" sz="5500" b="1" dirty="0">
                <a:solidFill>
                  <a:srgbClr val="FFFFFF"/>
                </a:solidFill>
              </a:rPr>
              <a:t>Cozumel S. Pruette, </a:t>
            </a:r>
            <a:r>
              <a:rPr lang="en-US" sz="5500" b="1" dirty="0" smtClean="0">
                <a:solidFill>
                  <a:srgbClr val="FFFFFF"/>
                </a:solidFill>
              </a:rPr>
              <a:t>MD</a:t>
            </a:r>
            <a:r>
              <a:rPr lang="en-US" sz="5500" b="1" baseline="30000" dirty="0">
                <a:solidFill>
                  <a:srgbClr val="FFFFFF"/>
                </a:solidFill>
              </a:rPr>
              <a:t>1</a:t>
            </a:r>
            <a:r>
              <a:rPr lang="en-US" sz="5500" b="1" dirty="0" smtClean="0">
                <a:solidFill>
                  <a:srgbClr val="FFFFFF"/>
                </a:solidFill>
              </a:rPr>
              <a:t>, </a:t>
            </a:r>
            <a:r>
              <a:rPr lang="en-US" sz="5500" b="1" dirty="0">
                <a:solidFill>
                  <a:srgbClr val="FFFFFF"/>
                </a:solidFill>
              </a:rPr>
              <a:t>MHS; Susan R. Mendley, </a:t>
            </a:r>
            <a:r>
              <a:rPr lang="en-US" sz="5500" b="1" dirty="0" smtClean="0">
                <a:solidFill>
                  <a:srgbClr val="FFFFFF"/>
                </a:solidFill>
              </a:rPr>
              <a:t>MD</a:t>
            </a:r>
            <a:r>
              <a:rPr lang="en-US" sz="5500" b="1" baseline="30000" dirty="0" smtClean="0">
                <a:solidFill>
                  <a:srgbClr val="FFFFFF"/>
                </a:solidFill>
              </a:rPr>
              <a:t>2</a:t>
            </a:r>
            <a:r>
              <a:rPr lang="en-US" sz="5500" b="1" dirty="0" smtClean="0">
                <a:solidFill>
                  <a:srgbClr val="FFFFFF"/>
                </a:solidFill>
              </a:rPr>
              <a:t>; </a:t>
            </a:r>
          </a:p>
          <a:p>
            <a:pPr algn="ctr"/>
            <a:r>
              <a:rPr lang="en-US" sz="5500" b="1" dirty="0" smtClean="0">
                <a:solidFill>
                  <a:srgbClr val="FFFFFF"/>
                </a:solidFill>
              </a:rPr>
              <a:t>Shamir </a:t>
            </a:r>
            <a:r>
              <a:rPr lang="en-US" sz="5500" b="1" dirty="0">
                <a:solidFill>
                  <a:srgbClr val="FFFFFF"/>
                </a:solidFill>
              </a:rPr>
              <a:t>Tuchman, MD; </a:t>
            </a:r>
            <a:r>
              <a:rPr lang="en-US" sz="5500" b="1" dirty="0" smtClean="0">
                <a:solidFill>
                  <a:srgbClr val="FFFFFF"/>
                </a:solidFill>
              </a:rPr>
              <a:t>MPH</a:t>
            </a:r>
            <a:r>
              <a:rPr lang="en-US" sz="5500" b="1" baseline="30000" dirty="0" smtClean="0">
                <a:solidFill>
                  <a:srgbClr val="FFFFFF"/>
                </a:solidFill>
              </a:rPr>
              <a:t>3</a:t>
            </a:r>
            <a:r>
              <a:rPr lang="en-US" sz="5500" b="1" dirty="0" smtClean="0">
                <a:solidFill>
                  <a:srgbClr val="FFFFFF"/>
                </a:solidFill>
              </a:rPr>
              <a:t>; Tammy </a:t>
            </a:r>
            <a:r>
              <a:rPr lang="en-US" sz="5500" b="1" dirty="0" err="1">
                <a:solidFill>
                  <a:srgbClr val="FFFFFF"/>
                </a:solidFill>
              </a:rPr>
              <a:t>McLoughlin</a:t>
            </a:r>
            <a:r>
              <a:rPr lang="en-US" sz="5500" b="1" dirty="0">
                <a:solidFill>
                  <a:srgbClr val="FFFFFF"/>
                </a:solidFill>
              </a:rPr>
              <a:t> </a:t>
            </a:r>
            <a:r>
              <a:rPr lang="en-US" sz="5500" b="1" dirty="0" smtClean="0">
                <a:solidFill>
                  <a:srgbClr val="FFFFFF"/>
                </a:solidFill>
              </a:rPr>
              <a:t>Brady</a:t>
            </a:r>
            <a:r>
              <a:rPr lang="en-US" sz="5500" b="1" baseline="30000" dirty="0">
                <a:solidFill>
                  <a:srgbClr val="FFFFFF"/>
                </a:solidFill>
              </a:rPr>
              <a:t>1</a:t>
            </a:r>
            <a:r>
              <a:rPr lang="en-US" sz="5500" b="1" dirty="0" smtClean="0">
                <a:solidFill>
                  <a:srgbClr val="FFFFFF"/>
                </a:solidFill>
              </a:rPr>
              <a:t>, </a:t>
            </a:r>
            <a:r>
              <a:rPr lang="en-US" sz="5500" b="1" dirty="0">
                <a:solidFill>
                  <a:srgbClr val="FFFFFF"/>
                </a:solidFill>
              </a:rPr>
              <a:t>MD, </a:t>
            </a:r>
            <a:r>
              <a:rPr lang="en-US" sz="5500" b="1" dirty="0" smtClean="0">
                <a:solidFill>
                  <a:srgbClr val="FFFFFF"/>
                </a:solidFill>
              </a:rPr>
              <a:t>PhD</a:t>
            </a:r>
            <a:r>
              <a:rPr lang="en-US" sz="5500" b="1" dirty="0">
                <a:solidFill>
                  <a:srgbClr val="FFFFFF"/>
                </a:solidFill>
              </a:rPr>
              <a:t>; Barbara A. </a:t>
            </a:r>
            <a:r>
              <a:rPr lang="en-US" sz="5500" b="1" dirty="0" smtClean="0">
                <a:solidFill>
                  <a:srgbClr val="FFFFFF"/>
                </a:solidFill>
              </a:rPr>
              <a:t>Fivush</a:t>
            </a:r>
            <a:r>
              <a:rPr lang="en-US" sz="5500" b="1" baseline="30000" dirty="0">
                <a:solidFill>
                  <a:srgbClr val="FFFFFF"/>
                </a:solidFill>
              </a:rPr>
              <a:t>1</a:t>
            </a:r>
            <a:r>
              <a:rPr lang="en-US" sz="5500" b="1" dirty="0" smtClean="0">
                <a:solidFill>
                  <a:srgbClr val="FFFFFF"/>
                </a:solidFill>
              </a:rPr>
              <a:t>, MD; Kristin </a:t>
            </a:r>
            <a:r>
              <a:rPr lang="en-US" sz="5500" b="1" dirty="0">
                <a:solidFill>
                  <a:srgbClr val="FFFFFF"/>
                </a:solidFill>
              </a:rPr>
              <a:t>A. </a:t>
            </a:r>
            <a:r>
              <a:rPr lang="en-US" sz="5500" b="1" dirty="0" smtClean="0">
                <a:solidFill>
                  <a:srgbClr val="FFFFFF"/>
                </a:solidFill>
              </a:rPr>
              <a:t>Riekert</a:t>
            </a:r>
            <a:r>
              <a:rPr lang="en-US" sz="5500" b="1" baseline="30000" dirty="0">
                <a:solidFill>
                  <a:srgbClr val="FFFFFF"/>
                </a:solidFill>
              </a:rPr>
              <a:t>1</a:t>
            </a:r>
            <a:r>
              <a:rPr lang="en-US" sz="5500" b="1" dirty="0" smtClean="0">
                <a:solidFill>
                  <a:srgbClr val="FFFFFF"/>
                </a:solidFill>
              </a:rPr>
              <a:t>, PhD</a:t>
            </a:r>
            <a:endParaRPr lang="en-US" sz="55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8123" y="4942030"/>
            <a:ext cx="36933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aseline="30000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en-US" alt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Johns Hopkins School of Medicine, Baltimore MD, </a:t>
            </a:r>
            <a:r>
              <a:rPr lang="en-US" altLang="en-US" sz="4000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en-US" alt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University of Maryland School of Medicine, Baltimore MD, </a:t>
            </a:r>
            <a:r>
              <a:rPr lang="en-US" altLang="en-US" sz="4000" baseline="30000" dirty="0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r>
              <a:rPr lang="en-US" alt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Children’s National Medical Center, Washington DC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809" y="10896643"/>
            <a:ext cx="14488437" cy="852799"/>
          </a:xfrm>
          <a:prstGeom prst="rect">
            <a:avLst/>
          </a:prstGeom>
          <a:solidFill>
            <a:srgbClr val="2641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Objectives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7809" y="6600488"/>
            <a:ext cx="14488437" cy="812800"/>
          </a:xfrm>
          <a:prstGeom prst="rect">
            <a:avLst/>
          </a:prstGeom>
          <a:solidFill>
            <a:srgbClr val="2641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Introduction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7809" y="13908238"/>
            <a:ext cx="14488438" cy="869372"/>
          </a:xfrm>
          <a:prstGeom prst="rect">
            <a:avLst/>
          </a:prstGeom>
          <a:solidFill>
            <a:srgbClr val="2641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Materials </a:t>
            </a:r>
            <a:r>
              <a:rPr lang="en-US" sz="6600" dirty="0" smtClean="0">
                <a:solidFill>
                  <a:schemeClr val="bg1"/>
                </a:solidFill>
              </a:rPr>
              <a:t>&amp;Methods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478009" y="8766820"/>
            <a:ext cx="35187746" cy="837391"/>
          </a:xfrm>
          <a:prstGeom prst="rect">
            <a:avLst/>
          </a:prstGeom>
          <a:solidFill>
            <a:srgbClr val="2641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Results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35537837" y="20460477"/>
            <a:ext cx="15008017" cy="812800"/>
          </a:xfrm>
          <a:prstGeom prst="rect">
            <a:avLst/>
          </a:prstGeom>
          <a:solidFill>
            <a:srgbClr val="2641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Conclusions</a:t>
            </a:r>
          </a:p>
        </p:txBody>
      </p:sp>
      <p:sp>
        <p:nvSpPr>
          <p:cNvPr id="313" name="Text Placeholder 20"/>
          <p:cNvSpPr>
            <a:spLocks noGrp="1"/>
          </p:cNvSpPr>
          <p:nvPr/>
        </p:nvSpPr>
        <p:spPr>
          <a:xfrm>
            <a:off x="35585129" y="21490995"/>
            <a:ext cx="14952214" cy="10457355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n-lt"/>
              </a:rPr>
              <a:t>Use of an active recruitment approach allowed comprehensive identification of the small population eligible for the study. </a:t>
            </a:r>
          </a:p>
          <a:p>
            <a:pPr marL="107315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n-lt"/>
              </a:rPr>
              <a:t>Few families (&lt;3%) opted out of being contacted and no family expressed concern about being contacted for a research study.</a:t>
            </a:r>
          </a:p>
          <a:p>
            <a:pPr marL="107315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n-lt"/>
              </a:rPr>
              <a:t>Active screening permits evaluation of the representativeness of the recruited sample to the overall clinic populations.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n-lt"/>
              </a:rPr>
              <a:t>We hypothesize that our recruitment and retention strategies allowed us to recruit a sample that is &gt;50% minority and is demographically representative of the overall clinic population.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n-lt"/>
              </a:rPr>
              <a:t>Use of volunteer services allowed for efficient use of a small staff to recruit, conduct study home visits and abstract medical record information.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n-lt"/>
              </a:rPr>
              <a:t>Our retention numbers are high for a study targeting adolescents nonadherent with treatment. Families appreciated study visits being conducted at home and not affecting school or work schedules.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+mn-lt"/>
              </a:rPr>
              <a:t> We identified several creative approaches to recruitment and retention that are replicable in other studies of hard-to-reach populations. </a:t>
            </a:r>
          </a:p>
          <a:p>
            <a:endParaRPr lang="en-US" sz="3600" kern="1200" dirty="0">
              <a:latin typeface="+mn-lt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15457643" y="9684471"/>
            <a:ext cx="1653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Table 1 – CHAT Screening, Recruitment, and Retention </a:t>
            </a:r>
            <a:endParaRPr lang="en-US" sz="4000" dirty="0" smtClean="0"/>
          </a:p>
        </p:txBody>
      </p:sp>
      <p:sp>
        <p:nvSpPr>
          <p:cNvPr id="319" name="TextBox 318"/>
          <p:cNvSpPr txBox="1"/>
          <p:nvPr/>
        </p:nvSpPr>
        <p:spPr>
          <a:xfrm>
            <a:off x="15457643" y="25596581"/>
            <a:ext cx="16614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Table 2 – Reason for Non-Retention 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35585129" y="9828352"/>
            <a:ext cx="149607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Table 3 –  CHAT Demographics</a:t>
            </a:r>
            <a:endParaRPr lang="en-US" sz="3200" dirty="0"/>
          </a:p>
          <a:p>
            <a:r>
              <a:rPr lang="en-US" sz="3600" dirty="0" smtClean="0"/>
              <a:t>Race and gender as reported in the medical record. Age calculated as of screening date</a:t>
            </a:r>
          </a:p>
        </p:txBody>
      </p:sp>
      <p:sp>
        <p:nvSpPr>
          <p:cNvPr id="340" name="Rectangle 339"/>
          <p:cNvSpPr/>
          <p:nvPr/>
        </p:nvSpPr>
        <p:spPr>
          <a:xfrm>
            <a:off x="15377821" y="15598529"/>
            <a:ext cx="20421733" cy="10335268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5377820" y="26036336"/>
            <a:ext cx="20539781" cy="626843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36132203" y="15598529"/>
            <a:ext cx="14509190" cy="7022025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370" y="7800598"/>
            <a:ext cx="14488437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Recruitment and retention is challenging for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all studies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particularly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with studies that target vulnerable individuals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including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adolescents and those known to be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nonadherent to treatment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common reason for not participating in research is lack of t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ime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or inconvenience of visits. 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370" y="11918261"/>
            <a:ext cx="14510876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To illustrate strategies used to obtain high recruitment and retention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 a diverse sample in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a multi-site, longitudinal study of adolescents’ antihypertensive adherence.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7007" y="14898917"/>
            <a:ext cx="1450923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The CKD: Hypertensive Adherence in Teens (CHAT) Research Study is an observational, longitudinal, multi-center research study of adolescents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age 11-19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years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Chronic Kidney Disease (CKD) and prescribed an antihypertensive medication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Teens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were recruited from the Pediatric Nephrology departments at The Johns Hopkins Children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Center (JHU),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The University of Maryland Medical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Center (UMD), 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and Children’s National Medical </a:t>
            </a: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Center (CNMC).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Many families lived &gt;1 hour driving radius of Baltimore area with the longest time being 3 hours one way.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</a:rPr>
              <a:t>Assessments:</a:t>
            </a:r>
          </a:p>
          <a:p>
            <a:pPr marL="874713" lvl="1" indent="-342900"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</a:rPr>
              <a:t>Conducted </a:t>
            </a:r>
            <a:r>
              <a:rPr lang="en-US" sz="3600" dirty="0">
                <a:ea typeface="Calibri" panose="020F0502020204030204" pitchFamily="34" charset="0"/>
              </a:rPr>
              <a:t>at Baseline, 6-, 12-, 18-, and 24- </a:t>
            </a:r>
            <a:r>
              <a:rPr lang="en-US" sz="3600" dirty="0" smtClean="0">
                <a:ea typeface="Calibri" panose="020F0502020204030204" pitchFamily="34" charset="0"/>
              </a:rPr>
              <a:t>months</a:t>
            </a:r>
          </a:p>
          <a:p>
            <a:pPr marL="874713" lvl="1" indent="-342900">
              <a:buFont typeface="Symbol" panose="05050102010706020507" pitchFamily="18" charset="2"/>
              <a:buChar char=""/>
            </a:pPr>
            <a:r>
              <a:rPr lang="en-US" sz="3600" dirty="0">
                <a:ea typeface="Calibri" panose="020F0502020204030204" pitchFamily="34" charset="0"/>
              </a:rPr>
              <a:t>E</a:t>
            </a:r>
            <a:r>
              <a:rPr lang="en-US" sz="3600" dirty="0" smtClean="0">
                <a:ea typeface="Calibri" panose="020F0502020204030204" pitchFamily="34" charset="0"/>
              </a:rPr>
              <a:t>ach </a:t>
            </a:r>
            <a:r>
              <a:rPr lang="en-US" sz="3600" dirty="0">
                <a:ea typeface="Calibri" panose="020F0502020204030204" pitchFamily="34" charset="0"/>
              </a:rPr>
              <a:t>assessment </a:t>
            </a:r>
            <a:r>
              <a:rPr lang="en-US" sz="3600" dirty="0" smtClean="0">
                <a:ea typeface="Calibri" panose="020F0502020204030204" pitchFamily="34" charset="0"/>
              </a:rPr>
              <a:t>consisted </a:t>
            </a:r>
            <a:r>
              <a:rPr lang="en-US" sz="3600" dirty="0">
                <a:ea typeface="Calibri" panose="020F0502020204030204" pitchFamily="34" charset="0"/>
              </a:rPr>
              <a:t>of two study </a:t>
            </a:r>
            <a:r>
              <a:rPr lang="en-US" sz="3600" dirty="0" smtClean="0">
                <a:ea typeface="Calibri" panose="020F0502020204030204" pitchFamily="34" charset="0"/>
              </a:rPr>
              <a:t>visits lasting 2+ </a:t>
            </a:r>
            <a:r>
              <a:rPr lang="en-US" sz="3600" dirty="0">
                <a:ea typeface="Calibri" panose="020F0502020204030204" pitchFamily="34" charset="0"/>
              </a:rPr>
              <a:t>hours. </a:t>
            </a:r>
            <a:endParaRPr lang="en-US" sz="3600" dirty="0" smtClean="0">
              <a:ea typeface="Calibri" panose="020F0502020204030204" pitchFamily="34" charset="0"/>
            </a:endParaRPr>
          </a:p>
          <a:p>
            <a:pPr marL="874713" lvl="1" indent="-342900"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</a:rPr>
              <a:t>Included  </a:t>
            </a:r>
            <a:r>
              <a:rPr lang="en-US" sz="3600" dirty="0">
                <a:ea typeface="Calibri" panose="020F0502020204030204" pitchFamily="34" charset="0"/>
              </a:rPr>
              <a:t>a battery of survey measures, </a:t>
            </a:r>
            <a:r>
              <a:rPr lang="en-US" sz="3600" dirty="0" smtClean="0">
                <a:ea typeface="Calibri" panose="020F0502020204030204" pitchFamily="34" charset="0"/>
              </a:rPr>
              <a:t>24-hour Ambulatory </a:t>
            </a:r>
            <a:r>
              <a:rPr lang="en-US" sz="3600" dirty="0">
                <a:ea typeface="Calibri" panose="020F0502020204030204" pitchFamily="34" charset="0"/>
              </a:rPr>
              <a:t>Blood Pressure Monitoring, and </a:t>
            </a:r>
            <a:r>
              <a:rPr lang="en-US" sz="3600" dirty="0" smtClean="0">
                <a:ea typeface="Calibri" panose="020F0502020204030204" pitchFamily="34" charset="0"/>
              </a:rPr>
              <a:t>use of </a:t>
            </a:r>
            <a:r>
              <a:rPr lang="en-US" sz="3600" dirty="0">
                <a:ea typeface="Calibri" panose="020F0502020204030204" pitchFamily="34" charset="0"/>
              </a:rPr>
              <a:t>an electronic medication monitoring </a:t>
            </a:r>
            <a:r>
              <a:rPr lang="en-US" sz="3600" dirty="0" smtClean="0">
                <a:ea typeface="Calibri" panose="020F0502020204030204" pitchFamily="34" charset="0"/>
              </a:rPr>
              <a:t>device for 2 weeks.</a:t>
            </a:r>
            <a:r>
              <a:rPr lang="en-US" sz="3600" dirty="0" smtClean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606421" y="6708689"/>
            <a:ext cx="34930922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ea typeface="Calibri" panose="020F0502020204030204" pitchFamily="34" charset="0"/>
                <a:cs typeface="Arial" panose="020B0604020202020204" pitchFamily="34" charset="0"/>
              </a:rPr>
              <a:t>Retention </a:t>
            </a:r>
            <a:r>
              <a:rPr lang="en-US" sz="3600" b="1" u="sng" dirty="0">
                <a:ea typeface="Calibri" panose="020F0502020204030204" pitchFamily="34" charset="0"/>
                <a:cs typeface="Arial" panose="020B0604020202020204" pitchFamily="34" charset="0"/>
              </a:rPr>
              <a:t>Strategies</a:t>
            </a:r>
            <a:endParaRPr lang="en-US" sz="36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i="1" dirty="0">
                <a:ea typeface="Calibri" panose="020F0502020204030204" pitchFamily="34" charset="0"/>
                <a:cs typeface="Arial" panose="020B0604020202020204" pitchFamily="34" charset="0"/>
              </a:rPr>
              <a:t>Conducting Assessment Visits.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Study visits were conducted at a location and time convenient to the families including the participants’ home on evenings and weekends.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i="1" dirty="0">
                <a:ea typeface="Calibri" panose="020F0502020204030204" pitchFamily="34" charset="0"/>
                <a:cs typeface="Arial" panose="020B0604020202020204" pitchFamily="34" charset="0"/>
              </a:rPr>
              <a:t>Compensation.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Participants were compensate $100 for full 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assessments (Baseline 12- and 24-Months) 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and $50 for outcome only 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assessments (6- and 18-Months)</a:t>
            </a:r>
            <a:endParaRPr lang="en-US" sz="3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38249"/>
              </p:ext>
            </p:extLst>
          </p:nvPr>
        </p:nvGraphicFramePr>
        <p:xfrm>
          <a:off x="15455213" y="10521150"/>
          <a:ext cx="19404429" cy="14951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0843"/>
                <a:gridCol w="2984338"/>
                <a:gridCol w="2986416"/>
                <a:gridCol w="2986416"/>
                <a:gridCol w="2986416"/>
              </a:tblGrid>
              <a:tr h="73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JHU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UMD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CNMC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Overall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</a:tr>
              <a:tr h="73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Screened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1354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253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1877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3484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Sent Opt-Out Letter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222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76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135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433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Requested not to be Contacted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Eligible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144 (11%)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55 (22%)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102 (16%)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301 (9%)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0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Consented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Declined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Unable to be contacted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68 (48%)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67 (46%)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 9 (6%)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 (55%)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3 (5%)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22 (40%)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 (30%)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27 (26%)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45 (44%)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128 (34%)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97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(42</a:t>
                      </a: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76 (25%)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0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Baseline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2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67 (99%)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66 (97%)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30 (100%)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29 (97%)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30 (100%)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29 (97%)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   127 (99%)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   124 (97%)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0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6-Month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2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56 (82%)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56 (82%)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25 (83%)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25 (83%)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23 (77%)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23 (77%)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104 (81%)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104 (81%)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0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12-Month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2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55 (81%)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55 (81%)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26 (87%)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26 (87%)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25 (83%)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25 (83%)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106 (83%)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106 (83%)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0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18-Month (of those out of window)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2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53 (78%)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53 (78%)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22 (73%)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21 (70%)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16 (53%)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+mn-lt"/>
                          <a:cs typeface="Arial" panose="020B0604020202020204" pitchFamily="34" charset="0"/>
                        </a:rPr>
                        <a:t>14 (47%)</a:t>
                      </a:r>
                      <a:endParaRPr lang="en-US" sz="3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119</a:t>
                      </a:r>
                      <a:endParaRPr lang="en-US" sz="3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91 (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76%)</a:t>
                      </a:r>
                      <a:endParaRPr lang="en-US" sz="3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88 (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74%)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880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24-Month (of those out of window)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Visit 2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48 (71%)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48 (71%)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21 (70%)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 (67%)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18 (60%)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16 (53%)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  <a:endParaRPr lang="en-US" sz="3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87 (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76%)</a:t>
                      </a:r>
                      <a:endParaRPr lang="en-US" sz="3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84 (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74%)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10105"/>
              </p:ext>
            </p:extLst>
          </p:nvPr>
        </p:nvGraphicFramePr>
        <p:xfrm>
          <a:off x="35585130" y="11767561"/>
          <a:ext cx="15056263" cy="8270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4115"/>
                <a:gridCol w="4981074"/>
                <a:gridCol w="4981074"/>
              </a:tblGrid>
              <a:tr h="8231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Enrolled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(N=128)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Decline</a:t>
                      </a:r>
                      <a:r>
                        <a:rPr lang="en-US" sz="36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Unable </a:t>
                      </a: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Contact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(N=173)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</a:tr>
              <a:tr h="823116">
                <a:tc>
                  <a:txBody>
                    <a:bodyPr/>
                    <a:lstStyle/>
                    <a:p>
                      <a:pPr marL="409575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Mean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Age, years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14.0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14.7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47085">
                <a:tc>
                  <a:txBody>
                    <a:bodyPr/>
                    <a:lstStyle/>
                    <a:p>
                      <a:pPr marL="45720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Race n</a:t>
                      </a:r>
                      <a:r>
                        <a:rPr lang="en-US" sz="36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(%)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3116">
                <a:tc>
                  <a:txBody>
                    <a:bodyPr/>
                    <a:lstStyle/>
                    <a:p>
                      <a:pPr marL="137160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Black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64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(50%)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77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(45%)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3116">
                <a:tc>
                  <a:txBody>
                    <a:bodyPr/>
                    <a:lstStyle/>
                    <a:p>
                      <a:pPr marL="137160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53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(41%)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(43%)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3116">
                <a:tc>
                  <a:txBody>
                    <a:bodyPr/>
                    <a:lstStyle/>
                    <a:p>
                      <a:pPr marL="137160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Hispanic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(&lt;1%)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(3%)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3116">
                <a:tc>
                  <a:txBody>
                    <a:bodyPr/>
                    <a:lstStyle/>
                    <a:p>
                      <a:pPr marL="137160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(8%)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 (6%) 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3116">
                <a:tc>
                  <a:txBody>
                    <a:bodyPr/>
                    <a:lstStyle/>
                    <a:p>
                      <a:pPr marL="137160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Reported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(0%)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(4%)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3116">
                <a:tc>
                  <a:txBody>
                    <a:bodyPr/>
                    <a:lstStyle/>
                    <a:p>
                      <a:pPr marL="409575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Gender, n (%) Female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57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(45%)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en-US" sz="3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(47%)</a:t>
                      </a:r>
                      <a:endParaRPr lang="en-US" sz="3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357809" y="23198515"/>
            <a:ext cx="14488437" cy="796443"/>
          </a:xfrm>
          <a:prstGeom prst="rect">
            <a:avLst/>
          </a:prstGeom>
          <a:solidFill>
            <a:srgbClr val="26416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Recruitment &amp; Retention </a:t>
            </a:r>
            <a:r>
              <a:rPr lang="en-US" sz="6600" dirty="0" smtClean="0">
                <a:solidFill>
                  <a:schemeClr val="bg1"/>
                </a:solidFill>
              </a:rPr>
              <a:t>Strategies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5370" y="24190505"/>
            <a:ext cx="14510876" cy="8391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>
                <a:ea typeface="Calibri" panose="020F0502020204030204" pitchFamily="34" charset="0"/>
                <a:cs typeface="Arial" panose="020B0604020202020204" pitchFamily="34" charset="0"/>
              </a:rPr>
              <a:t>Recruitment Strategies</a:t>
            </a:r>
            <a:endParaRPr lang="en-US" sz="36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ea typeface="Calibri" panose="020F0502020204030204" pitchFamily="34" charset="0"/>
                <a:cs typeface="Arial" panose="020B0604020202020204" pitchFamily="34" charset="0"/>
              </a:rPr>
              <a:t>Use of Volunteer Services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esearch assistants and the study RC employed by JHU became volunteers at each site and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were supervised by 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the site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PI. This allowed all research staff to be listed on every site’s IRB, have access to screening databases, and view scheduling and medical records.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ea typeface="Calibri" panose="020F0502020204030204" pitchFamily="34" charset="0"/>
                <a:cs typeface="Arial" panose="020B0604020202020204" pitchFamily="34" charset="0"/>
              </a:rPr>
              <a:t>Active Recruitment Strategies</a:t>
            </a:r>
            <a:r>
              <a:rPr lang="en-US" sz="3600" b="1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3600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4713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IRBs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at all sites approved real-time monitoring of clinic schedules and use of medical records to identify eligible teens (confirmed by treating nephrologist), followed by sending the family an opt-out letter. </a:t>
            </a:r>
            <a:endParaRPr lang="en-US" sz="3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4713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If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the family did not opt-out of being contacted within a specified period, research staff telephoned 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describe the study 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assess eligibility. </a:t>
            </a:r>
            <a:endParaRPr lang="en-US" sz="3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4713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Contacts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are tracked and staff </a:t>
            </a:r>
            <a:r>
              <a:rPr lang="en-US" sz="3600" dirty="0" smtClean="0">
                <a:ea typeface="Calibri" panose="020F0502020204030204" pitchFamily="34" charset="0"/>
                <a:cs typeface="Arial" panose="020B0604020202020204" pitchFamily="34" charset="0"/>
              </a:rPr>
              <a:t>vary </a:t>
            </a:r>
            <a:r>
              <a:rPr lang="en-US" sz="3600" dirty="0">
                <a:ea typeface="Calibri" panose="020F0502020204030204" pitchFamily="34" charset="0"/>
                <a:cs typeface="Arial" panose="020B0604020202020204" pitchFamily="34" charset="0"/>
              </a:rPr>
              <a:t>days and times of calls including at least 2 on the weekend and 4 in the evening. 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453382"/>
              </p:ext>
            </p:extLst>
          </p:nvPr>
        </p:nvGraphicFramePr>
        <p:xfrm>
          <a:off x="15376219" y="26401081"/>
          <a:ext cx="19448895" cy="5527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3465"/>
                <a:gridCol w="2417086"/>
                <a:gridCol w="2417086"/>
                <a:gridCol w="2417086"/>
                <a:gridCol w="2417086"/>
                <a:gridCol w="2417086"/>
              </a:tblGrid>
              <a:tr h="6327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Baseline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6-Month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12-Month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18-Month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24-Month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64162"/>
                    </a:solidFill>
                  </a:tcPr>
                </a:tc>
              </a:tr>
              <a:tr h="6327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Unable to Contact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5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9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7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0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Could not Schedule</a:t>
                      </a:r>
                      <a:r>
                        <a:rPr lang="en-US" sz="3600" baseline="0" dirty="0" smtClean="0">
                          <a:effectLst/>
                        </a:rPr>
                        <a:t> Visit in </a:t>
                      </a:r>
                      <a:r>
                        <a:rPr lang="en-US" sz="3600" dirty="0" smtClean="0">
                          <a:effectLst/>
                        </a:rPr>
                        <a:t>Window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2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3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Withdrew from Study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4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5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7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9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6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Hospitalized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27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Off </a:t>
                      </a:r>
                      <a:r>
                        <a:rPr lang="en-US" sz="3600" dirty="0" smtClean="0">
                          <a:effectLst/>
                        </a:rPr>
                        <a:t>Hypertension Medication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0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5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7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9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10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6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Moved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0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Other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641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7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5908" y="996510"/>
            <a:ext cx="6399848" cy="446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44265908" y="32001835"/>
            <a:ext cx="65175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3600" dirty="0">
                <a:solidFill>
                  <a:schemeClr val="tx1"/>
                </a:solidFill>
                <a:latin typeface="+mn-lt"/>
              </a:rPr>
              <a:t>Funded by R01 DK092919</a:t>
            </a:r>
          </a:p>
        </p:txBody>
      </p:sp>
    </p:spTree>
    <p:extLst>
      <p:ext uri="{BB962C8B-B14F-4D97-AF65-F5344CB8AC3E}">
        <p14:creationId xmlns:p14="http://schemas.microsoft.com/office/powerpoint/2010/main" val="12965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Research_Poster_JHM</Template>
  <TotalTime>519</TotalTime>
  <Words>1071</Words>
  <Application>Microsoft Office PowerPoint</Application>
  <PresentationFormat>Custom</PresentationFormat>
  <Paragraphs>231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PowerPoint Presentation</vt:lpstr>
    </vt:vector>
  </TitlesOfParts>
  <Company>JHU 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Goodman</dc:creator>
  <cp:lastModifiedBy>Andrea Goodman</cp:lastModifiedBy>
  <cp:revision>43</cp:revision>
  <dcterms:created xsi:type="dcterms:W3CDTF">2016-07-27T19:23:26Z</dcterms:created>
  <dcterms:modified xsi:type="dcterms:W3CDTF">2016-09-08T14:57:23Z</dcterms:modified>
</cp:coreProperties>
</file>