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8" r:id="rId6"/>
    <p:sldId id="290" r:id="rId7"/>
    <p:sldId id="272" r:id="rId8"/>
    <p:sldId id="273" r:id="rId9"/>
    <p:sldId id="278" r:id="rId10"/>
    <p:sldId id="276" r:id="rId11"/>
    <p:sldId id="280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aver, Frances" initials="W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8" d="100"/>
          <a:sy n="98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B6E966-18B1-4210-B55C-E0ADA943E037}" type="doc">
      <dgm:prSet loTypeId="urn:microsoft.com/office/officeart/2005/8/layout/vList3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159D5A-BD20-411F-A23A-F368E0C54545}">
      <dgm:prSet phldrT="[Text]"/>
      <dgm:spPr/>
      <dgm:t>
        <a:bodyPr/>
        <a:lstStyle/>
        <a:p>
          <a:pPr algn="l"/>
          <a:r>
            <a:rPr lang="en-US" dirty="0" smtClean="0"/>
            <a:t> Planning the Study</a:t>
          </a:r>
          <a:endParaRPr lang="en-US" dirty="0"/>
        </a:p>
      </dgm:t>
    </dgm:pt>
    <dgm:pt modelId="{947D9BD9-364D-40F6-8A2D-18019E2548E2}" type="parTrans" cxnId="{6F354ECC-B46E-4FFD-8DF3-34D8ACE16EA2}">
      <dgm:prSet/>
      <dgm:spPr/>
      <dgm:t>
        <a:bodyPr/>
        <a:lstStyle/>
        <a:p>
          <a:pPr algn="l"/>
          <a:endParaRPr lang="en-US"/>
        </a:p>
      </dgm:t>
    </dgm:pt>
    <dgm:pt modelId="{E80DB073-382E-4117-B4B1-B733696D1195}" type="sibTrans" cxnId="{6F354ECC-B46E-4FFD-8DF3-34D8ACE16EA2}">
      <dgm:prSet/>
      <dgm:spPr/>
      <dgm:t>
        <a:bodyPr/>
        <a:lstStyle/>
        <a:p>
          <a:pPr algn="l"/>
          <a:endParaRPr lang="en-US"/>
        </a:p>
      </dgm:t>
    </dgm:pt>
    <dgm:pt modelId="{DFED8996-9DB1-4EE8-9AE5-A38F1CC59F63}">
      <dgm:prSet/>
      <dgm:spPr/>
      <dgm:t>
        <a:bodyPr/>
        <a:lstStyle/>
        <a:p>
          <a:pPr algn="l"/>
          <a:r>
            <a:rPr lang="en-US" dirty="0" smtClean="0"/>
            <a:t>  Conducting the Study</a:t>
          </a:r>
        </a:p>
      </dgm:t>
    </dgm:pt>
    <dgm:pt modelId="{004C6E3C-AD43-4FA0-81A0-B7703D0B1878}" type="parTrans" cxnId="{9A034F16-EE80-4A9D-B72D-F6E391AD8A1E}">
      <dgm:prSet/>
      <dgm:spPr/>
      <dgm:t>
        <a:bodyPr/>
        <a:lstStyle/>
        <a:p>
          <a:pPr algn="l"/>
          <a:endParaRPr lang="en-US"/>
        </a:p>
      </dgm:t>
    </dgm:pt>
    <dgm:pt modelId="{993EE758-5682-4321-84C1-88ED73B54779}" type="sibTrans" cxnId="{9A034F16-EE80-4A9D-B72D-F6E391AD8A1E}">
      <dgm:prSet/>
      <dgm:spPr/>
      <dgm:t>
        <a:bodyPr/>
        <a:lstStyle/>
        <a:p>
          <a:pPr algn="l"/>
          <a:endParaRPr lang="en-US"/>
        </a:p>
      </dgm:t>
    </dgm:pt>
    <dgm:pt modelId="{9C3D1761-5793-47EB-BD74-5EA3D6F70349}">
      <dgm:prSet/>
      <dgm:spPr/>
      <dgm:t>
        <a:bodyPr/>
        <a:lstStyle/>
        <a:p>
          <a:pPr algn="l"/>
          <a:r>
            <a:rPr lang="en-US" dirty="0" smtClean="0"/>
            <a:t>      Disseminating the Study Results</a:t>
          </a:r>
        </a:p>
      </dgm:t>
    </dgm:pt>
    <dgm:pt modelId="{33C7B0B7-1E69-447D-84A9-025F5057678C}" type="parTrans" cxnId="{ADF5D535-B985-4473-80F6-D94004296C1F}">
      <dgm:prSet/>
      <dgm:spPr/>
      <dgm:t>
        <a:bodyPr/>
        <a:lstStyle/>
        <a:p>
          <a:pPr algn="l"/>
          <a:endParaRPr lang="en-US"/>
        </a:p>
      </dgm:t>
    </dgm:pt>
    <dgm:pt modelId="{2FAB525D-5316-4624-9DDB-FD04977FBBE5}" type="sibTrans" cxnId="{ADF5D535-B985-4473-80F6-D94004296C1F}">
      <dgm:prSet/>
      <dgm:spPr/>
      <dgm:t>
        <a:bodyPr/>
        <a:lstStyle/>
        <a:p>
          <a:pPr algn="l"/>
          <a:endParaRPr lang="en-US"/>
        </a:p>
      </dgm:t>
    </dgm:pt>
    <dgm:pt modelId="{62F988C3-C839-4AFF-A398-C041EA2D5106}">
      <dgm:prSet/>
      <dgm:spPr/>
      <dgm:t>
        <a:bodyPr/>
        <a:lstStyle/>
        <a:p>
          <a:pPr algn="l"/>
          <a:r>
            <a:rPr lang="en-US" dirty="0" smtClean="0"/>
            <a:t>       PCOR Engagement Principles</a:t>
          </a:r>
        </a:p>
      </dgm:t>
    </dgm:pt>
    <dgm:pt modelId="{499D8537-1023-4E5F-90D4-57120D850BFE}" type="parTrans" cxnId="{8BCCB650-21A7-4D64-AC4D-ED618868718F}">
      <dgm:prSet/>
      <dgm:spPr/>
      <dgm:t>
        <a:bodyPr/>
        <a:lstStyle/>
        <a:p>
          <a:pPr algn="l"/>
          <a:endParaRPr lang="en-US"/>
        </a:p>
      </dgm:t>
    </dgm:pt>
    <dgm:pt modelId="{343E561E-8C7F-45BC-ABF1-8AA9A2E38DE0}" type="sibTrans" cxnId="{8BCCB650-21A7-4D64-AC4D-ED618868718F}">
      <dgm:prSet/>
      <dgm:spPr/>
      <dgm:t>
        <a:bodyPr/>
        <a:lstStyle/>
        <a:p>
          <a:pPr algn="l"/>
          <a:endParaRPr lang="en-US"/>
        </a:p>
      </dgm:t>
    </dgm:pt>
    <dgm:pt modelId="{C8701B61-3BF4-4DAA-AF62-4917ED012F41}" type="pres">
      <dgm:prSet presAssocID="{C7B6E966-18B1-4210-B55C-E0ADA943E03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2D944A-6894-4B88-9CC9-BF1E4D23933A}" type="pres">
      <dgm:prSet presAssocID="{5E159D5A-BD20-411F-A23A-F368E0C54545}" presName="composite" presStyleCnt="0"/>
      <dgm:spPr/>
    </dgm:pt>
    <dgm:pt modelId="{09026A59-99F2-4C9F-82E6-7C5E65A0A58B}" type="pres">
      <dgm:prSet presAssocID="{5E159D5A-BD20-411F-A23A-F368E0C54545}" presName="imgShp" presStyleLbl="fgImgPlace1" presStyleIdx="0" presStyleCnt="4" custLinFactNeighborX="41903" custLinFactNeighborY="-254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D5529CA-B23C-4D17-97A0-E436A47BFC18}" type="pres">
      <dgm:prSet presAssocID="{5E159D5A-BD20-411F-A23A-F368E0C54545}" presName="txShp" presStyleLbl="node1" presStyleIdx="0" presStyleCnt="4" custScaleX="93159" custScaleY="55639" custLinFactNeighborX="2831" custLinFactNeighborY="-2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D3087-83F8-49F5-834F-6B30EA9C573B}" type="pres">
      <dgm:prSet presAssocID="{E80DB073-382E-4117-B4B1-B733696D1195}" presName="spacing" presStyleCnt="0"/>
      <dgm:spPr/>
    </dgm:pt>
    <dgm:pt modelId="{88CB61EA-1DC2-43C8-BC44-750F1A6C751C}" type="pres">
      <dgm:prSet presAssocID="{DFED8996-9DB1-4EE8-9AE5-A38F1CC59F63}" presName="composite" presStyleCnt="0"/>
      <dgm:spPr/>
    </dgm:pt>
    <dgm:pt modelId="{4249EE51-4B36-40CB-A08C-5CAFC5874B29}" type="pres">
      <dgm:prSet presAssocID="{DFED8996-9DB1-4EE8-9AE5-A38F1CC59F63}" presName="imgShp" presStyleLbl="fgImgPlace1" presStyleIdx="1" presStyleCnt="4" custLinFactNeighborX="43176" custLinFactNeighborY="-1651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228E959-C8F9-4A8D-B7BD-17A4659FB9E0}" type="pres">
      <dgm:prSet presAssocID="{DFED8996-9DB1-4EE8-9AE5-A38F1CC59F63}" presName="txShp" presStyleLbl="node1" presStyleIdx="1" presStyleCnt="4" custScaleX="96197" custScaleY="63291" custLinFactNeighborX="2831" custLinFactNeighborY="-21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2F0B5-6A21-435B-8F32-736DCDC9AC4F}" type="pres">
      <dgm:prSet presAssocID="{993EE758-5682-4321-84C1-88ED73B54779}" presName="spacing" presStyleCnt="0"/>
      <dgm:spPr/>
    </dgm:pt>
    <dgm:pt modelId="{2B973A4F-2A1C-431B-B31F-736338A7D622}" type="pres">
      <dgm:prSet presAssocID="{9C3D1761-5793-47EB-BD74-5EA3D6F70349}" presName="composite" presStyleCnt="0"/>
      <dgm:spPr/>
    </dgm:pt>
    <dgm:pt modelId="{A124D510-E907-4E21-8C7D-186E50C4755C}" type="pres">
      <dgm:prSet presAssocID="{9C3D1761-5793-47EB-BD74-5EA3D6F70349}" presName="imgShp" presStyleLbl="fgImgPlace1" presStyleIdx="2" presStyleCnt="4" custLinFactNeighborX="50796" custLinFactNeighborY="-3301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9BE6EB-09B1-473D-B624-80EFAFC19113}" type="pres">
      <dgm:prSet presAssocID="{9C3D1761-5793-47EB-BD74-5EA3D6F70349}" presName="txShp" presStyleLbl="node1" presStyleIdx="2" presStyleCnt="4" custScaleX="99986" custScaleY="60784" custLinFactNeighborX="2831" custLinFactNeighborY="-355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7144B-4018-473D-B301-5A57E7A777C3}" type="pres">
      <dgm:prSet presAssocID="{2FAB525D-5316-4624-9DDB-FD04977FBBE5}" presName="spacing" presStyleCnt="0"/>
      <dgm:spPr/>
    </dgm:pt>
    <dgm:pt modelId="{FCD4FB29-EF9E-467B-B4BD-08243D3C9388}" type="pres">
      <dgm:prSet presAssocID="{62F988C3-C839-4AFF-A398-C041EA2D5106}" presName="composite" presStyleCnt="0"/>
      <dgm:spPr/>
    </dgm:pt>
    <dgm:pt modelId="{8E7EAA8D-6821-4776-AA76-5D821F2D60D4}" type="pres">
      <dgm:prSet presAssocID="{62F988C3-C839-4AFF-A398-C041EA2D5106}" presName="imgShp" presStyleLbl="fgImgPlace1" presStyleIdx="3" presStyleCnt="4" custLinFactNeighborX="62221" custLinFactNeighborY="-5079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AB28EAA-4BD1-45A4-A830-53DAADD9B934}" type="pres">
      <dgm:prSet presAssocID="{62F988C3-C839-4AFF-A398-C041EA2D5106}" presName="txShp" presStyleLbl="node1" presStyleIdx="3" presStyleCnt="4" custScaleX="99714" custScaleY="63356" custLinFactNeighborX="2384" custLinFactNeighborY="-46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FBE720-5A82-4118-B12F-BDCB4C4257E0}" type="presOf" srcId="{62F988C3-C839-4AFF-A398-C041EA2D5106}" destId="{3AB28EAA-4BD1-45A4-A830-53DAADD9B934}" srcOrd="0" destOrd="0" presId="urn:microsoft.com/office/officeart/2005/8/layout/vList3#1"/>
    <dgm:cxn modelId="{31F21A2F-40C9-4632-AE1D-D8046425AE31}" type="presOf" srcId="{5E159D5A-BD20-411F-A23A-F368E0C54545}" destId="{1D5529CA-B23C-4D17-97A0-E436A47BFC18}" srcOrd="0" destOrd="0" presId="urn:microsoft.com/office/officeart/2005/8/layout/vList3#1"/>
    <dgm:cxn modelId="{A5DFB143-2A2A-4BAD-9BF0-158DA544D154}" type="presOf" srcId="{DFED8996-9DB1-4EE8-9AE5-A38F1CC59F63}" destId="{F228E959-C8F9-4A8D-B7BD-17A4659FB9E0}" srcOrd="0" destOrd="0" presId="urn:microsoft.com/office/officeart/2005/8/layout/vList3#1"/>
    <dgm:cxn modelId="{6F354ECC-B46E-4FFD-8DF3-34D8ACE16EA2}" srcId="{C7B6E966-18B1-4210-B55C-E0ADA943E037}" destId="{5E159D5A-BD20-411F-A23A-F368E0C54545}" srcOrd="0" destOrd="0" parTransId="{947D9BD9-364D-40F6-8A2D-18019E2548E2}" sibTransId="{E80DB073-382E-4117-B4B1-B733696D1195}"/>
    <dgm:cxn modelId="{9A034F16-EE80-4A9D-B72D-F6E391AD8A1E}" srcId="{C7B6E966-18B1-4210-B55C-E0ADA943E037}" destId="{DFED8996-9DB1-4EE8-9AE5-A38F1CC59F63}" srcOrd="1" destOrd="0" parTransId="{004C6E3C-AD43-4FA0-81A0-B7703D0B1878}" sibTransId="{993EE758-5682-4321-84C1-88ED73B54779}"/>
    <dgm:cxn modelId="{8BCCB650-21A7-4D64-AC4D-ED618868718F}" srcId="{C7B6E966-18B1-4210-B55C-E0ADA943E037}" destId="{62F988C3-C839-4AFF-A398-C041EA2D5106}" srcOrd="3" destOrd="0" parTransId="{499D8537-1023-4E5F-90D4-57120D850BFE}" sibTransId="{343E561E-8C7F-45BC-ABF1-8AA9A2E38DE0}"/>
    <dgm:cxn modelId="{649A1501-FDA0-4628-94BE-123ACD458E61}" type="presOf" srcId="{9C3D1761-5793-47EB-BD74-5EA3D6F70349}" destId="{119BE6EB-09B1-473D-B624-80EFAFC19113}" srcOrd="0" destOrd="0" presId="urn:microsoft.com/office/officeart/2005/8/layout/vList3#1"/>
    <dgm:cxn modelId="{ADF5D535-B985-4473-80F6-D94004296C1F}" srcId="{C7B6E966-18B1-4210-B55C-E0ADA943E037}" destId="{9C3D1761-5793-47EB-BD74-5EA3D6F70349}" srcOrd="2" destOrd="0" parTransId="{33C7B0B7-1E69-447D-84A9-025F5057678C}" sibTransId="{2FAB525D-5316-4624-9DDB-FD04977FBBE5}"/>
    <dgm:cxn modelId="{A3783F2D-5D9E-4C3C-97FA-6E5B07D2ABAD}" type="presOf" srcId="{C7B6E966-18B1-4210-B55C-E0ADA943E037}" destId="{C8701B61-3BF4-4DAA-AF62-4917ED012F41}" srcOrd="0" destOrd="0" presId="urn:microsoft.com/office/officeart/2005/8/layout/vList3#1"/>
    <dgm:cxn modelId="{6E927F81-963C-4A1D-8963-77AE877A273B}" type="presParOf" srcId="{C8701B61-3BF4-4DAA-AF62-4917ED012F41}" destId="{672D944A-6894-4B88-9CC9-BF1E4D23933A}" srcOrd="0" destOrd="0" presId="urn:microsoft.com/office/officeart/2005/8/layout/vList3#1"/>
    <dgm:cxn modelId="{44342D4C-A7CD-4B8C-A709-FEB3C8C3137E}" type="presParOf" srcId="{672D944A-6894-4B88-9CC9-BF1E4D23933A}" destId="{09026A59-99F2-4C9F-82E6-7C5E65A0A58B}" srcOrd="0" destOrd="0" presId="urn:microsoft.com/office/officeart/2005/8/layout/vList3#1"/>
    <dgm:cxn modelId="{C36C0980-1DF0-42F5-AE62-226B4EF4F7D7}" type="presParOf" srcId="{672D944A-6894-4B88-9CC9-BF1E4D23933A}" destId="{1D5529CA-B23C-4D17-97A0-E436A47BFC18}" srcOrd="1" destOrd="0" presId="urn:microsoft.com/office/officeart/2005/8/layout/vList3#1"/>
    <dgm:cxn modelId="{FF310CE0-3645-4885-8767-BC4D71632D53}" type="presParOf" srcId="{C8701B61-3BF4-4DAA-AF62-4917ED012F41}" destId="{95CD3087-83F8-49F5-834F-6B30EA9C573B}" srcOrd="1" destOrd="0" presId="urn:microsoft.com/office/officeart/2005/8/layout/vList3#1"/>
    <dgm:cxn modelId="{5EED66E8-8223-4A0D-BF56-07668CCE7BB5}" type="presParOf" srcId="{C8701B61-3BF4-4DAA-AF62-4917ED012F41}" destId="{88CB61EA-1DC2-43C8-BC44-750F1A6C751C}" srcOrd="2" destOrd="0" presId="urn:microsoft.com/office/officeart/2005/8/layout/vList3#1"/>
    <dgm:cxn modelId="{C127A711-D264-4256-9811-4EC1A716F7B2}" type="presParOf" srcId="{88CB61EA-1DC2-43C8-BC44-750F1A6C751C}" destId="{4249EE51-4B36-40CB-A08C-5CAFC5874B29}" srcOrd="0" destOrd="0" presId="urn:microsoft.com/office/officeart/2005/8/layout/vList3#1"/>
    <dgm:cxn modelId="{741B99BB-7771-424D-A330-BB9814F3CDA8}" type="presParOf" srcId="{88CB61EA-1DC2-43C8-BC44-750F1A6C751C}" destId="{F228E959-C8F9-4A8D-B7BD-17A4659FB9E0}" srcOrd="1" destOrd="0" presId="urn:microsoft.com/office/officeart/2005/8/layout/vList3#1"/>
    <dgm:cxn modelId="{EE8D669D-802D-43F0-9B66-40D604309805}" type="presParOf" srcId="{C8701B61-3BF4-4DAA-AF62-4917ED012F41}" destId="{4C52F0B5-6A21-435B-8F32-736DCDC9AC4F}" srcOrd="3" destOrd="0" presId="urn:microsoft.com/office/officeart/2005/8/layout/vList3#1"/>
    <dgm:cxn modelId="{77FE37DC-C8FB-48CB-B9FD-88BA79DBA296}" type="presParOf" srcId="{C8701B61-3BF4-4DAA-AF62-4917ED012F41}" destId="{2B973A4F-2A1C-431B-B31F-736338A7D622}" srcOrd="4" destOrd="0" presId="urn:microsoft.com/office/officeart/2005/8/layout/vList3#1"/>
    <dgm:cxn modelId="{2D55E087-52CB-4873-8BDB-E47F4C413F2F}" type="presParOf" srcId="{2B973A4F-2A1C-431B-B31F-736338A7D622}" destId="{A124D510-E907-4E21-8C7D-186E50C4755C}" srcOrd="0" destOrd="0" presId="urn:microsoft.com/office/officeart/2005/8/layout/vList3#1"/>
    <dgm:cxn modelId="{6258F7CA-33A9-4C9C-81A3-734D4796FFCD}" type="presParOf" srcId="{2B973A4F-2A1C-431B-B31F-736338A7D622}" destId="{119BE6EB-09B1-473D-B624-80EFAFC19113}" srcOrd="1" destOrd="0" presId="urn:microsoft.com/office/officeart/2005/8/layout/vList3#1"/>
    <dgm:cxn modelId="{17D06687-B524-44DB-86AD-FF8F18CD699C}" type="presParOf" srcId="{C8701B61-3BF4-4DAA-AF62-4917ED012F41}" destId="{6A67144B-4018-473D-B301-5A57E7A777C3}" srcOrd="5" destOrd="0" presId="urn:microsoft.com/office/officeart/2005/8/layout/vList3#1"/>
    <dgm:cxn modelId="{82F8641F-7CFB-47E3-90B9-3C9AA143C06D}" type="presParOf" srcId="{C8701B61-3BF4-4DAA-AF62-4917ED012F41}" destId="{FCD4FB29-EF9E-467B-B4BD-08243D3C9388}" srcOrd="6" destOrd="0" presId="urn:microsoft.com/office/officeart/2005/8/layout/vList3#1"/>
    <dgm:cxn modelId="{C1FBF6A3-6911-4A49-A779-360D3768CBB4}" type="presParOf" srcId="{FCD4FB29-EF9E-467B-B4BD-08243D3C9388}" destId="{8E7EAA8D-6821-4776-AA76-5D821F2D60D4}" srcOrd="0" destOrd="0" presId="urn:microsoft.com/office/officeart/2005/8/layout/vList3#1"/>
    <dgm:cxn modelId="{ACA2FB96-9F53-410A-A525-91918F6BEE64}" type="presParOf" srcId="{FCD4FB29-EF9E-467B-B4BD-08243D3C9388}" destId="{3AB28EAA-4BD1-45A4-A830-53DAADD9B93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529CA-B23C-4D17-97A0-E436A47BFC18}">
      <dsp:nvSpPr>
        <dsp:cNvPr id="0" name=""/>
        <dsp:cNvSpPr/>
      </dsp:nvSpPr>
      <dsp:spPr>
        <a:xfrm rot="10800000">
          <a:off x="2334195" y="195145"/>
          <a:ext cx="5874253" cy="5428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0212" tIns="95250" rIns="17780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 Planning the Study</a:t>
          </a:r>
          <a:endParaRPr lang="en-US" sz="2500" kern="1200" dirty="0"/>
        </a:p>
      </dsp:txBody>
      <dsp:txXfrm rot="10800000">
        <a:off x="2469898" y="195145"/>
        <a:ext cx="5738550" cy="542814"/>
      </dsp:txXfrm>
    </dsp:sp>
    <dsp:sp modelId="{09026A59-99F2-4C9F-82E6-7C5E65A0A58B}">
      <dsp:nvSpPr>
        <dsp:cNvPr id="0" name=""/>
        <dsp:cNvSpPr/>
      </dsp:nvSpPr>
      <dsp:spPr>
        <a:xfrm>
          <a:off x="1861005" y="0"/>
          <a:ext cx="975599" cy="97559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28E959-C8F9-4A8D-B7BD-17A4659FB9E0}">
      <dsp:nvSpPr>
        <dsp:cNvPr id="0" name=""/>
        <dsp:cNvSpPr/>
      </dsp:nvSpPr>
      <dsp:spPr>
        <a:xfrm rot="10800000">
          <a:off x="2190522" y="1238820"/>
          <a:ext cx="6065818" cy="6174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0212" tIns="95250" rIns="17780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  Conducting the Study</a:t>
          </a:r>
        </a:p>
      </dsp:txBody>
      <dsp:txXfrm rot="10800000">
        <a:off x="2344888" y="1238820"/>
        <a:ext cx="5911452" cy="617466"/>
      </dsp:txXfrm>
    </dsp:sp>
    <dsp:sp modelId="{4249EE51-4B36-40CB-A08C-5CAFC5874B29}">
      <dsp:nvSpPr>
        <dsp:cNvPr id="0" name=""/>
        <dsp:cNvSpPr/>
      </dsp:nvSpPr>
      <dsp:spPr>
        <a:xfrm>
          <a:off x="1825533" y="1109285"/>
          <a:ext cx="975599" cy="97559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9BE6EB-09B1-473D-B624-80EFAFC19113}">
      <dsp:nvSpPr>
        <dsp:cNvPr id="0" name=""/>
        <dsp:cNvSpPr/>
      </dsp:nvSpPr>
      <dsp:spPr>
        <a:xfrm rot="10800000">
          <a:off x="2011332" y="2381611"/>
          <a:ext cx="6304738" cy="5930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0212" tIns="95250" rIns="17780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      Disseminating the Study Results</a:t>
          </a:r>
        </a:p>
      </dsp:txBody>
      <dsp:txXfrm rot="10800000">
        <a:off x="2159584" y="2381611"/>
        <a:ext cx="6156486" cy="593008"/>
      </dsp:txXfrm>
    </dsp:sp>
    <dsp:sp modelId="{A124D510-E907-4E21-8C7D-186E50C4755C}">
      <dsp:nvSpPr>
        <dsp:cNvPr id="0" name=""/>
        <dsp:cNvSpPr/>
      </dsp:nvSpPr>
      <dsp:spPr>
        <a:xfrm>
          <a:off x="1840144" y="2215056"/>
          <a:ext cx="975599" cy="97559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AB28EAA-4BD1-45A4-A830-53DAADD9B934}">
      <dsp:nvSpPr>
        <dsp:cNvPr id="0" name=""/>
        <dsp:cNvSpPr/>
      </dsp:nvSpPr>
      <dsp:spPr>
        <a:xfrm rot="10800000">
          <a:off x="1996009" y="3524387"/>
          <a:ext cx="6287587" cy="6181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0212" tIns="95250" rIns="17780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       PCOR Engagement Principles</a:t>
          </a:r>
        </a:p>
      </dsp:txBody>
      <dsp:txXfrm rot="10800000">
        <a:off x="2150534" y="3524387"/>
        <a:ext cx="6133062" cy="618101"/>
      </dsp:txXfrm>
    </dsp:sp>
    <dsp:sp modelId="{8E7EAA8D-6821-4776-AA76-5D821F2D60D4}">
      <dsp:nvSpPr>
        <dsp:cNvPr id="0" name=""/>
        <dsp:cNvSpPr/>
      </dsp:nvSpPr>
      <dsp:spPr>
        <a:xfrm>
          <a:off x="1955894" y="3308438"/>
          <a:ext cx="975599" cy="97559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A3A4-C9DC-4048-8201-2FDE0FE92C26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2675B-E9BB-40FF-A185-476D76BAA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5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FFE7-0F4C-9A49-A3DC-DD3A004A9DD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8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FFE7-0F4C-9A49-A3DC-DD3A004A9DD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01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8500"/>
            <a:ext cx="4649788" cy="3486150"/>
          </a:xfrm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624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16065" indent="-275410" defTabSz="922624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01639" indent="-220328" defTabSz="922624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42295" indent="-220328" defTabSz="922624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82951" indent="-220328" defTabSz="922624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23607" indent="-220328" defTabSz="92262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64264" indent="-220328" defTabSz="92262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04918" indent="-220328" defTabSz="92262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45575" indent="-220328" defTabSz="92262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70D7449-2DE9-449A-B60B-499AF9AA2982}" type="slidenum">
              <a:rPr lang="en-US" sz="1300">
                <a:solidFill>
                  <a:srgbClr val="000000"/>
                </a:solidFill>
              </a:rPr>
              <a:pPr/>
              <a:t>4</a:t>
            </a:fld>
            <a:endParaRPr 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81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Broken down into 4 elements</a:t>
            </a:r>
          </a:p>
          <a:p>
            <a:r>
              <a:rPr lang="en-US" dirty="0" smtClean="0"/>
              <a:t>For future </a:t>
            </a:r>
          </a:p>
          <a:p>
            <a:pPr defTabSz="914318">
              <a:defRPr/>
            </a:pPr>
            <a:r>
              <a:rPr lang="en-US" dirty="0" smtClean="0"/>
              <a:t>The rubric is a response to frequent questions from the patient and research communities asking what we mean by “engagement in research.”</a:t>
            </a:r>
          </a:p>
          <a:p>
            <a:pPr defTabSz="914318">
              <a:defRPr/>
            </a:pPr>
            <a:r>
              <a:rPr lang="en-US" dirty="0" smtClean="0"/>
              <a:t>The rubric is a framework that provides a variety of options for incorporating engagement, where relevant, into the research process.  </a:t>
            </a:r>
          </a:p>
          <a:p>
            <a:pPr defTabSz="914318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BE2C4-3007-4BC4-93F1-8BC99251E7E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B072-591B-437A-A991-CBA3D6822A3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0E10-D45B-49F1-9D21-3E1561A9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9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B072-591B-437A-A991-CBA3D6822A3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0E10-D45B-49F1-9D21-3E1561A9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6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B072-591B-437A-A991-CBA3D6822A3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0E10-D45B-49F1-9D21-3E1561A9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B072-591B-437A-A991-CBA3D6822A3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0E10-D45B-49F1-9D21-3E1561A9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5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B072-591B-437A-A991-CBA3D6822A3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0E10-D45B-49F1-9D21-3E1561A9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3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B072-591B-437A-A991-CBA3D6822A3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0E10-D45B-49F1-9D21-3E1561A9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7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B072-591B-437A-A991-CBA3D6822A3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0E10-D45B-49F1-9D21-3E1561A9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5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B072-591B-437A-A991-CBA3D6822A3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0E10-D45B-49F1-9D21-3E1561A9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6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B072-591B-437A-A991-CBA3D6822A3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0E10-D45B-49F1-9D21-3E1561A9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B072-591B-437A-A991-CBA3D6822A3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0E10-D45B-49F1-9D21-3E1561A9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B072-591B-437A-A991-CBA3D6822A3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0E10-D45B-49F1-9D21-3E1561A9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7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9B072-591B-437A-A991-CBA3D6822A3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80E10-D45B-49F1-9D21-3E1561A9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7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hyperlink" Target="file:///F:\S.T.A.R.%20INITIATIVE\GOSPEL%20TRIBUNE\Research%20Ready%20Churches%20Healthcare%20Research%20Associates%20a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docid=evf8c6leHlgwgM&amp;tbnid=RHTUbpxEIKYt-M:&amp;ved=0CAUQjRw&amp;url=http://www.worldbusinesschicago.com/data&amp;ei=35XmUt-zCZH_rAG3jIHAAw&amp;bvm=bv.59930103,d.aWc&amp;psig=AFQjCNF8JZa5b2NyFAvrw32IsVF8LwxvQA&amp;ust=139092971658929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tiff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910611" y="799621"/>
            <a:ext cx="7064836" cy="1362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303451"/>
                </a:solidFill>
                <a:latin typeface="Gill Sans"/>
                <a:ea typeface="+mj-ea"/>
                <a:cs typeface="Gill Sans"/>
              </a:defRPr>
            </a:lvl1pPr>
          </a:lstStyle>
          <a:p>
            <a:pPr algn="ctr"/>
            <a:r>
              <a:rPr lang="en-US" sz="2400" b="1" dirty="0">
                <a:latin typeface="+mn-lt"/>
              </a:rPr>
              <a:t>Chicago Area Patient Centered Outcomes Research Network (</a:t>
            </a:r>
            <a:r>
              <a:rPr lang="en-US" sz="2400" b="1" dirty="0" err="1">
                <a:latin typeface="+mn-lt"/>
              </a:rPr>
              <a:t>CAPriCORN</a:t>
            </a:r>
            <a:r>
              <a:rPr lang="en-US" sz="2400" b="1" dirty="0">
                <a:latin typeface="+mn-lt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6" y="506627"/>
            <a:ext cx="2551827" cy="5034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93ADC-4726-4565-BB58-4B06B0F578AD}" type="slidenum">
              <a:rPr lang="en-US" sz="1200" smtClean="0"/>
              <a:pPr/>
              <a:t>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" t="13407" r="11018" b="17840"/>
          <a:stretch/>
        </p:blipFill>
        <p:spPr>
          <a:xfrm>
            <a:off x="3373329" y="1779154"/>
            <a:ext cx="2094518" cy="10505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2358" y="3041317"/>
            <a:ext cx="785332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Creating Authentic Community-Academic Partnerships in Clinical Research:  </a:t>
            </a:r>
            <a:r>
              <a:rPr lang="en-US" sz="2400" b="1" dirty="0" smtClean="0"/>
              <a:t>C</a:t>
            </a:r>
            <a:r>
              <a:rPr lang="en-US" sz="2400" dirty="0" smtClean="0"/>
              <a:t>hicago </a:t>
            </a:r>
            <a:r>
              <a:rPr lang="en-US" sz="2400" b="1" dirty="0" smtClean="0"/>
              <a:t>A</a:t>
            </a:r>
            <a:r>
              <a:rPr lang="en-US" sz="2400" dirty="0" smtClean="0"/>
              <a:t>rea </a:t>
            </a:r>
            <a:r>
              <a:rPr lang="en-US" sz="2400" b="1" dirty="0" smtClean="0"/>
              <a:t>P</a:t>
            </a:r>
            <a:r>
              <a:rPr lang="en-US" sz="2400" dirty="0" smtClean="0"/>
              <a:t>atient </a:t>
            </a:r>
            <a:r>
              <a:rPr lang="en-US" sz="2400" b="1" dirty="0" smtClean="0"/>
              <a:t>C</a:t>
            </a:r>
            <a:r>
              <a:rPr lang="en-US" sz="2400" dirty="0" smtClean="0"/>
              <a:t>entered </a:t>
            </a:r>
            <a:r>
              <a:rPr lang="en-US" sz="2400" b="1" dirty="0" smtClean="0"/>
              <a:t>O</a:t>
            </a:r>
            <a:r>
              <a:rPr lang="en-US" sz="2400" dirty="0" smtClean="0"/>
              <a:t>utcomes </a:t>
            </a:r>
            <a:r>
              <a:rPr lang="en-US" sz="2400" b="1" dirty="0" smtClean="0"/>
              <a:t>R</a:t>
            </a:r>
            <a:r>
              <a:rPr lang="en-US" sz="2400" dirty="0" smtClean="0"/>
              <a:t>esearch </a:t>
            </a:r>
            <a:r>
              <a:rPr lang="en-US" sz="2400" b="1" dirty="0" smtClean="0"/>
              <a:t>N</a:t>
            </a:r>
            <a:r>
              <a:rPr lang="en-US" sz="2400" dirty="0" smtClean="0"/>
              <a:t>etwork’s</a:t>
            </a:r>
          </a:p>
          <a:p>
            <a:pPr algn="ctr"/>
            <a:r>
              <a:rPr lang="en-US" sz="2400" dirty="0" smtClean="0"/>
              <a:t> Patient and Clinician Advisory Committee (PCAC) </a:t>
            </a:r>
          </a:p>
          <a:p>
            <a:pPr algn="ctr"/>
            <a:r>
              <a:rPr lang="en-US" sz="2000" dirty="0" smtClean="0"/>
              <a:t>Doriane C. Miller MD</a:t>
            </a:r>
          </a:p>
          <a:p>
            <a:pPr algn="ctr"/>
            <a:r>
              <a:rPr lang="en-US" sz="2000" dirty="0" smtClean="0"/>
              <a:t>Associate Professor of Medicine </a:t>
            </a:r>
          </a:p>
          <a:p>
            <a:pPr algn="ctr"/>
            <a:r>
              <a:rPr lang="en-US" sz="2000" dirty="0" smtClean="0"/>
              <a:t>University of Chicago</a:t>
            </a:r>
          </a:p>
          <a:p>
            <a:pPr algn="ctr"/>
            <a:r>
              <a:rPr lang="en-US" sz="2000" dirty="0" smtClean="0"/>
              <a:t>Research Participant Recruitment and Retention Conference</a:t>
            </a:r>
          </a:p>
          <a:p>
            <a:pPr algn="ctr"/>
            <a:r>
              <a:rPr lang="en-US" sz="2000" dirty="0" smtClean="0"/>
              <a:t>ICTR/Johns Hopkins University</a:t>
            </a:r>
          </a:p>
          <a:p>
            <a:pPr algn="ctr"/>
            <a:r>
              <a:rPr lang="en-US" sz="2000" dirty="0" smtClean="0"/>
              <a:t>September 9, 2016</a:t>
            </a:r>
          </a:p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91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and Clinician Advisory Committee  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31, 2015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93ADC-4726-4565-BB58-4B06B0F578A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7" name="Picture 3" descr="C:\Users\Natalie\Downloads\IMG_2142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55800"/>
            <a:ext cx="6324600" cy="421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93ADC-4726-4565-BB58-4B06B0F578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92379" y="329517"/>
            <a:ext cx="1155357" cy="411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558223"/>
          </a:xfrm>
        </p:spPr>
        <p:txBody>
          <a:bodyPr>
            <a:noAutofit/>
          </a:bodyPr>
          <a:lstStyle/>
          <a:p>
            <a:pPr algn="ctr"/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Organization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t="2323" r="503"/>
          <a:stretch/>
        </p:blipFill>
        <p:spPr>
          <a:xfrm>
            <a:off x="304800" y="838200"/>
            <a:ext cx="8503920" cy="53051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3429002"/>
            <a:ext cx="1600200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Patient Consumer Engagement WG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1743670"/>
            <a:ext cx="23622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CAPriCORN</a:t>
            </a:r>
            <a:endParaRPr lang="en-US" b="1" dirty="0" smtClean="0"/>
          </a:p>
          <a:p>
            <a:pPr algn="ctr"/>
            <a:r>
              <a:rPr lang="en-US" b="1" dirty="0" smtClean="0"/>
              <a:t>Steering Committee</a:t>
            </a:r>
          </a:p>
          <a:p>
            <a:pPr algn="ctr"/>
            <a:endParaRPr lang="en-US" dirty="0"/>
          </a:p>
        </p:txBody>
      </p:sp>
      <p:pic>
        <p:nvPicPr>
          <p:cNvPr id="10" name="Picture 9" descr="ReginaGreer-Smi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295400"/>
            <a:ext cx="1435608" cy="135026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2743200" y="2057400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133600" y="2667000"/>
            <a:ext cx="990600" cy="914400"/>
          </a:xfrm>
          <a:prstGeom prst="straightConnector1">
            <a:avLst/>
          </a:prstGeom>
          <a:ln w="38100">
            <a:solidFill>
              <a:schemeClr val="tx1"/>
            </a:solidFill>
            <a:headEnd w="lg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3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93ADC-4726-4565-BB58-4B06B0F578A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9" y="2237897"/>
            <a:ext cx="2650337" cy="2650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016" y="2139228"/>
            <a:ext cx="2930705" cy="2930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84761" y="5709495"/>
            <a:ext cx="88511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Pastors4PCOR Article</a:t>
            </a:r>
            <a:endParaRPr lang="en-US" sz="1600" dirty="0" smtClean="0"/>
          </a:p>
          <a:p>
            <a:pPr algn="ctr"/>
            <a:r>
              <a:rPr lang="en-US" sz="1600" dirty="0" smtClean="0">
                <a:hlinkClick r:id="rId4" action="ppaction://hlinkfile"/>
              </a:rPr>
              <a:t>file:///F:/S.T.A.R.%20INITIATIVE/GOSPEL%20TRIBUNE/Research%20Ready%20Churches%20Healthcare%20Research%20Associates%20a.pdf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54113" y="49986"/>
            <a:ext cx="8538608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CAPriCORN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Engagement in the Community –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2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Annual Community Day of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Research and Engagement – South Cook County, IL</a:t>
            </a:r>
          </a:p>
          <a:p>
            <a:pPr algn="ctr"/>
            <a:endPara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Doriane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Miller &amp; Madeleine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Shalowitz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presented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CAPriCORN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and its work  each year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778" y="5249394"/>
            <a:ext cx="723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CAPriCORN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 partner in informing undeserved communities in PCOR and CER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922" y="2237898"/>
            <a:ext cx="2293712" cy="2826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sz="3200" dirty="0" smtClean="0"/>
          </a:p>
          <a:p>
            <a:pPr lvl="0"/>
            <a:r>
              <a:rPr lang="en-US" dirty="0" smtClean="0"/>
              <a:t>Discuss the rationale behind developing a Patient-Clinician Advisory Committee within the context of a clinical data research network</a:t>
            </a:r>
          </a:p>
          <a:p>
            <a:pPr marL="0" lv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41843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5738" y="6368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121" y="2799126"/>
            <a:ext cx="1590650" cy="4290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67" y="2877609"/>
            <a:ext cx="1338492" cy="379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67" y="2874808"/>
            <a:ext cx="1297622" cy="5554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6" y="2944911"/>
            <a:ext cx="1494847" cy="3802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107" y="2069741"/>
            <a:ext cx="1551912" cy="4631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70" y="2027330"/>
            <a:ext cx="1120036" cy="6492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58" y="2078913"/>
            <a:ext cx="1779612" cy="6540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92"/>
          <a:stretch/>
        </p:blipFill>
        <p:spPr>
          <a:xfrm>
            <a:off x="2529827" y="2181318"/>
            <a:ext cx="1440705" cy="4403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06" y="3498266"/>
            <a:ext cx="710561" cy="5404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19" y="3618372"/>
            <a:ext cx="679454" cy="5673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" r="80520"/>
          <a:stretch/>
        </p:blipFill>
        <p:spPr>
          <a:xfrm>
            <a:off x="1074127" y="3591194"/>
            <a:ext cx="745340" cy="4623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2" y="1928712"/>
            <a:ext cx="852698" cy="8870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40" y="3580261"/>
            <a:ext cx="503278" cy="6710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794" y="3494362"/>
            <a:ext cx="952657" cy="4363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7" cstate="print"/>
          <a:srcRect l="19250" t="85915" r="26957"/>
          <a:stretch/>
        </p:blipFill>
        <p:spPr>
          <a:xfrm>
            <a:off x="1289668" y="1815448"/>
            <a:ext cx="1235396" cy="9847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32" y="1044485"/>
            <a:ext cx="2551827" cy="503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3481" y="1806844"/>
            <a:ext cx="8831998" cy="44014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>
                <a:latin typeface="+mn-lt"/>
              </a:rPr>
              <a:t>Who is </a:t>
            </a:r>
            <a:r>
              <a:rPr lang="en-US" sz="4200" dirty="0" err="1" smtClean="0">
                <a:latin typeface="+mn-lt"/>
              </a:rPr>
              <a:t>CAPriCORN</a:t>
            </a:r>
            <a:r>
              <a:rPr lang="en-US" sz="4200" dirty="0" smtClean="0">
                <a:latin typeface="+mn-lt"/>
              </a:rPr>
              <a:t>?</a:t>
            </a:r>
            <a:endParaRPr lang="en-US" sz="4200" dirty="0">
              <a:latin typeface="+mn-lt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93ADC-4726-4565-BB58-4B06B0F578A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1" name="Picture 15" descr="\\D2UICMED\DFS-ROOT\HOMEGH\hgussin\DOCS\Forms\Logos\mraia_logo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797" y="3450488"/>
            <a:ext cx="871415" cy="71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1" descr="\\D2UICMED\DFS-ROOT\HOMEGH\hgussin\DOCS\Forms\Logos\vanderbilt_university_logo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28" y="3539713"/>
            <a:ext cx="67032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201931" y="4337219"/>
            <a:ext cx="8546909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CAPriCORN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Partners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:</a:t>
            </a:r>
          </a:p>
          <a:p>
            <a:pPr algn="ctr" eaLnBrk="1" hangingPunct="1"/>
            <a:r>
              <a:rPr lang="en-US" altLang="en-US" dirty="0">
                <a:latin typeface="+mj-lt"/>
              </a:rPr>
              <a:t>Blue Cross Blue Shield of Illinois  ◦  </a:t>
            </a:r>
            <a:r>
              <a:rPr lang="en-US" altLang="en-US" dirty="0" smtClean="0">
                <a:latin typeface="+mj-lt"/>
              </a:rPr>
              <a:t>Chicago </a:t>
            </a:r>
            <a:r>
              <a:rPr lang="en-US" altLang="en-US" dirty="0">
                <a:latin typeface="+mj-lt"/>
              </a:rPr>
              <a:t>Asthma Consortium  ◦  Chicago Health IT Regional Extension Center (CHITREC)  ◦  Comer Children’s Hospital  ◦  Have a Heart for Sickle Cell  Anemia Foundation  ◦  Illinois Hospital Association  ◦  Lurie Children’s Hospital  ◦  Next Step/Strive ◦  Office of Health Information Technology ◦  Respiratory Health Association ◦  Sickle Cell Disease Association of Illinois  ◦  The Peggy Lillis Memorial Foundation</a:t>
            </a:r>
          </a:p>
          <a:p>
            <a:pPr algn="ctr" eaLnBrk="1" hangingPunct="1"/>
            <a:endParaRPr lang="en-US" altLang="en-US" sz="1600" dirty="0">
              <a:latin typeface="+mj-lt"/>
            </a:endParaRPr>
          </a:p>
          <a:p>
            <a:pPr eaLnBrk="1" hangingPunct="1"/>
            <a:endParaRPr lang="en-US" altLang="en-US" sz="2400" dirty="0">
              <a:latin typeface="+mj-lt"/>
            </a:endParaRPr>
          </a:p>
        </p:txBody>
      </p:sp>
      <p:pic>
        <p:nvPicPr>
          <p:cNvPr id="35" name="Picture 11" descr="\\D2UICMED\DFS-ROOT\HOMEGH\hgussin\DOCS\Forms\Logos\va_logo_no_text,blue.gi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r="10207"/>
          <a:stretch>
            <a:fillRect/>
          </a:stretch>
        </p:blipFill>
        <p:spPr bwMode="auto">
          <a:xfrm>
            <a:off x="4125390" y="2806239"/>
            <a:ext cx="615280" cy="62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" t="13407" r="11018" b="17840"/>
          <a:stretch/>
        </p:blipFill>
        <p:spPr>
          <a:xfrm>
            <a:off x="6639374" y="75009"/>
            <a:ext cx="1929645" cy="96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DE859-1E7C-4660-BDF8-BE4B0B3D2DF4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78851" name="Picture 2" descr="http://www.worldbusinesschicago.com/files/data/Chicago%20MSA%20Map.jpe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1" b="873"/>
          <a:stretch/>
        </p:blipFill>
        <p:spPr bwMode="auto">
          <a:xfrm>
            <a:off x="2843290" y="1240079"/>
            <a:ext cx="2444276" cy="428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38658" y="369492"/>
            <a:ext cx="4514850" cy="7270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CAPriCORN Region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8852" name="TextBox 2"/>
          <p:cNvSpPr txBox="1">
            <a:spLocks noChangeArrowheads="1"/>
          </p:cNvSpPr>
          <p:nvPr/>
        </p:nvSpPr>
        <p:spPr bwMode="auto">
          <a:xfrm>
            <a:off x="1668271" y="5843711"/>
            <a:ext cx="60017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+mn-lt"/>
              </a:rPr>
              <a:t>Region of 9.5 million residents/EHR data population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of over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5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million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" t="13407" r="11018" b="17840"/>
          <a:stretch/>
        </p:blipFill>
        <p:spPr>
          <a:xfrm>
            <a:off x="6639374" y="74999"/>
            <a:ext cx="1929645" cy="73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4381"/>
            <a:ext cx="8610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Rubric: Patient and Family Engagement in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Patient-Centered Outcomes Research (PCOR)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333072"/>
              </p:ext>
            </p:extLst>
          </p:nvPr>
        </p:nvGraphicFramePr>
        <p:xfrm>
          <a:off x="-338137" y="1849396"/>
          <a:ext cx="9482137" cy="4783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79633" y="6537158"/>
            <a:ext cx="1330157" cy="2244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0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PCORI Patient Engagement Principles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Reciprocal relationships: roles and responsibilities</a:t>
            </a:r>
          </a:p>
          <a:p>
            <a:r>
              <a:rPr lang="en-US" dirty="0" smtClean="0"/>
              <a:t>Trust, transparency and honesty </a:t>
            </a:r>
          </a:p>
          <a:p>
            <a:r>
              <a:rPr lang="en-US" dirty="0" smtClean="0"/>
              <a:t>Co-Learning: all teach, all learn </a:t>
            </a:r>
          </a:p>
          <a:p>
            <a:r>
              <a:rPr lang="en-US" dirty="0" smtClean="0"/>
              <a:t>Partnership: sharing of resources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36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62" y="1102290"/>
            <a:ext cx="8610600" cy="1399032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Patient-Clinician Advisory Committee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6" y="1371600"/>
            <a:ext cx="8534400" cy="54864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The PCAC will allow patients and health professionals (clinicians) to collaborate to provide guidance about:</a:t>
            </a:r>
          </a:p>
          <a:p>
            <a:pPr marL="1051560" lvl="1" indent="-514350">
              <a:buFont typeface="+mj-lt"/>
              <a:buAutoNum type="arabicParenR"/>
            </a:pP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governance of data use, </a:t>
            </a:r>
          </a:p>
          <a:p>
            <a:pPr marL="1051560" lvl="1" indent="-514350">
              <a:buFont typeface="+mj-lt"/>
              <a:buAutoNum type="arabicParenR"/>
            </a:pP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research priorities, and </a:t>
            </a:r>
          </a:p>
          <a:p>
            <a:pPr marL="1051560" lvl="1" indent="-514350">
              <a:buFont typeface="+mj-lt"/>
              <a:buAutoNum type="arabicParenR"/>
            </a:pP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processes to incorporate patient and clinician perspectives regarding the design, implementation and reporting of research and related results.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Recruitment Challenge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Diversity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Health conditions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Multiple partners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Geography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PCORI </a:t>
            </a:r>
            <a:r>
              <a:rPr lang="en-US" sz="3600" dirty="0"/>
              <a:t>e</a:t>
            </a:r>
            <a:r>
              <a:rPr lang="en-US" sz="3600" dirty="0" smtClean="0"/>
              <a:t>ngagement principles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0319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PCAC Statistics Slide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Conditions: anemia, sickle cell, diabetes, recurrent c. </a:t>
            </a:r>
            <a:r>
              <a:rPr lang="en-US" sz="3200" dirty="0" err="1" smtClean="0"/>
              <a:t>difficile</a:t>
            </a:r>
            <a:r>
              <a:rPr lang="en-US" sz="3200" dirty="0" smtClean="0"/>
              <a:t>, asthma, obesity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Gender: 63% women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Special Populations: veterans, faith community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Key Stakeholders: public health, health insurance, public hospital, academic providers, voluntary health organizations 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461</Words>
  <Application>Microsoft Office PowerPoint</Application>
  <PresentationFormat>On-screen Show (4:3)</PresentationFormat>
  <Paragraphs>73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Objective</vt:lpstr>
      <vt:lpstr>Who is CAPriCORN?</vt:lpstr>
      <vt:lpstr>CAPriCORN Region</vt:lpstr>
      <vt:lpstr>Rubric: Patient and Family Engagement in  Patient-Centered Outcomes Research (PCOR)</vt:lpstr>
      <vt:lpstr>PCORI Patient Engagement Principles </vt:lpstr>
      <vt:lpstr>Patient-Clinician Advisory Committee</vt:lpstr>
      <vt:lpstr>Recruitment Challenge </vt:lpstr>
      <vt:lpstr>PCAC Statistics Slide</vt:lpstr>
      <vt:lpstr>Patient and Clinician Advisory Committee    March 31, 2015</vt:lpstr>
      <vt:lpstr>Network Organization</vt:lpstr>
      <vt:lpstr>PowerPoint Presentation</vt:lpstr>
    </vt:vector>
  </TitlesOfParts>
  <Company>The University of Chicago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Doriane  [UCH]</dc:creator>
  <cp:lastModifiedBy>Miller, Doriane  [UCH]</cp:lastModifiedBy>
  <cp:revision>6</cp:revision>
  <dcterms:created xsi:type="dcterms:W3CDTF">2016-08-16T18:29:47Z</dcterms:created>
  <dcterms:modified xsi:type="dcterms:W3CDTF">2016-08-16T19:12:42Z</dcterms:modified>
</cp:coreProperties>
</file>