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380" r:id="rId3"/>
    <p:sldId id="425" r:id="rId4"/>
    <p:sldId id="391" r:id="rId5"/>
    <p:sldId id="392" r:id="rId6"/>
    <p:sldId id="411" r:id="rId7"/>
    <p:sldId id="412" r:id="rId8"/>
    <p:sldId id="413" r:id="rId9"/>
    <p:sldId id="414" r:id="rId10"/>
    <p:sldId id="426" r:id="rId11"/>
    <p:sldId id="415" r:id="rId12"/>
    <p:sldId id="416" r:id="rId13"/>
    <p:sldId id="417" r:id="rId14"/>
    <p:sldId id="418" r:id="rId15"/>
    <p:sldId id="419" r:id="rId16"/>
    <p:sldId id="420" r:id="rId17"/>
    <p:sldId id="421" r:id="rId18"/>
    <p:sldId id="422" r:id="rId19"/>
    <p:sldId id="423" r:id="rId20"/>
    <p:sldId id="424" r:id="rId21"/>
    <p:sldId id="410" r:id="rId22"/>
  </p:sldIdLst>
  <p:sldSz cx="9144000" cy="6858000" type="screen4x3"/>
  <p:notesSz cx="6934200" cy="9220200"/>
  <p:defaultTextStyle>
    <a:defPPr>
      <a:defRPr lang="en-US"/>
    </a:defPPr>
    <a:lvl1pPr algn="l" rtl="0" fontAlgn="base">
      <a:spcBef>
        <a:spcPct val="0"/>
      </a:spcBef>
      <a:spcAft>
        <a:spcPct val="0"/>
      </a:spcAft>
      <a:defRPr sz="1600" kern="1200">
        <a:solidFill>
          <a:schemeClr val="tx1"/>
        </a:solidFill>
        <a:latin typeface="Arial" panose="020B0604020202020204" pitchFamily="34" charset="0"/>
        <a:ea typeface="Geneva"/>
        <a:cs typeface="Geneva"/>
      </a:defRPr>
    </a:lvl1pPr>
    <a:lvl2pPr marL="457200" algn="l" rtl="0" fontAlgn="base">
      <a:spcBef>
        <a:spcPct val="0"/>
      </a:spcBef>
      <a:spcAft>
        <a:spcPct val="0"/>
      </a:spcAft>
      <a:defRPr sz="1600" kern="1200">
        <a:solidFill>
          <a:schemeClr val="tx1"/>
        </a:solidFill>
        <a:latin typeface="Arial" panose="020B0604020202020204" pitchFamily="34" charset="0"/>
        <a:ea typeface="Geneva"/>
        <a:cs typeface="Geneva"/>
      </a:defRPr>
    </a:lvl2pPr>
    <a:lvl3pPr marL="914400" algn="l" rtl="0" fontAlgn="base">
      <a:spcBef>
        <a:spcPct val="0"/>
      </a:spcBef>
      <a:spcAft>
        <a:spcPct val="0"/>
      </a:spcAft>
      <a:defRPr sz="1600" kern="1200">
        <a:solidFill>
          <a:schemeClr val="tx1"/>
        </a:solidFill>
        <a:latin typeface="Arial" panose="020B0604020202020204" pitchFamily="34" charset="0"/>
        <a:ea typeface="Geneva"/>
        <a:cs typeface="Geneva"/>
      </a:defRPr>
    </a:lvl3pPr>
    <a:lvl4pPr marL="1371600" algn="l" rtl="0" fontAlgn="base">
      <a:spcBef>
        <a:spcPct val="0"/>
      </a:spcBef>
      <a:spcAft>
        <a:spcPct val="0"/>
      </a:spcAft>
      <a:defRPr sz="1600" kern="1200">
        <a:solidFill>
          <a:schemeClr val="tx1"/>
        </a:solidFill>
        <a:latin typeface="Arial" panose="020B0604020202020204" pitchFamily="34" charset="0"/>
        <a:ea typeface="Geneva"/>
        <a:cs typeface="Geneva"/>
      </a:defRPr>
    </a:lvl4pPr>
    <a:lvl5pPr marL="1828800" algn="l" rtl="0" fontAlgn="base">
      <a:spcBef>
        <a:spcPct val="0"/>
      </a:spcBef>
      <a:spcAft>
        <a:spcPct val="0"/>
      </a:spcAft>
      <a:defRPr sz="1600" kern="1200">
        <a:solidFill>
          <a:schemeClr val="tx1"/>
        </a:solidFill>
        <a:latin typeface="Arial" panose="020B0604020202020204" pitchFamily="34" charset="0"/>
        <a:ea typeface="Geneva"/>
        <a:cs typeface="Geneva"/>
      </a:defRPr>
    </a:lvl5pPr>
    <a:lvl6pPr marL="2286000" algn="l" defTabSz="914400" rtl="0" eaLnBrk="1" latinLnBrk="0" hangingPunct="1">
      <a:defRPr sz="1600" kern="1200">
        <a:solidFill>
          <a:schemeClr val="tx1"/>
        </a:solidFill>
        <a:latin typeface="Arial" panose="020B0604020202020204" pitchFamily="34" charset="0"/>
        <a:ea typeface="Geneva"/>
        <a:cs typeface="Geneva"/>
      </a:defRPr>
    </a:lvl6pPr>
    <a:lvl7pPr marL="2743200" algn="l" defTabSz="914400" rtl="0" eaLnBrk="1" latinLnBrk="0" hangingPunct="1">
      <a:defRPr sz="1600" kern="1200">
        <a:solidFill>
          <a:schemeClr val="tx1"/>
        </a:solidFill>
        <a:latin typeface="Arial" panose="020B0604020202020204" pitchFamily="34" charset="0"/>
        <a:ea typeface="Geneva"/>
        <a:cs typeface="Geneva"/>
      </a:defRPr>
    </a:lvl7pPr>
    <a:lvl8pPr marL="3200400" algn="l" defTabSz="914400" rtl="0" eaLnBrk="1" latinLnBrk="0" hangingPunct="1">
      <a:defRPr sz="1600" kern="1200">
        <a:solidFill>
          <a:schemeClr val="tx1"/>
        </a:solidFill>
        <a:latin typeface="Arial" panose="020B0604020202020204" pitchFamily="34" charset="0"/>
        <a:ea typeface="Geneva"/>
        <a:cs typeface="Geneva"/>
      </a:defRPr>
    </a:lvl8pPr>
    <a:lvl9pPr marL="3657600" algn="l" defTabSz="914400" rtl="0" eaLnBrk="1" latinLnBrk="0" hangingPunct="1">
      <a:defRPr sz="1600" kern="1200">
        <a:solidFill>
          <a:schemeClr val="tx1"/>
        </a:solidFill>
        <a:latin typeface="Arial" panose="020B0604020202020204" pitchFamily="34" charset="0"/>
        <a:ea typeface="Geneva"/>
        <a:cs typeface="Genev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95"/>
    <a:srgbClr val="1B83BD"/>
    <a:srgbClr val="0741C6"/>
    <a:srgbClr val="6AADE4"/>
    <a:srgbClr val="E1E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4647" autoAdjust="0"/>
  </p:normalViewPr>
  <p:slideViewPr>
    <p:cSldViewPr>
      <p:cViewPr varScale="1">
        <p:scale>
          <a:sx n="65" d="100"/>
          <a:sy n="65" d="100"/>
        </p:scale>
        <p:origin x="134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7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0580" tIns="45290" rIns="90580" bIns="4529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27183" y="0"/>
            <a:ext cx="3005448" cy="461325"/>
          </a:xfrm>
          <a:prstGeom prst="rect">
            <a:avLst/>
          </a:prstGeom>
        </p:spPr>
        <p:txBody>
          <a:bodyPr vert="horz" wrap="square" lIns="90580" tIns="45290" rIns="90580" bIns="45290" numCol="1" anchor="t" anchorCtr="0" compatLnSpc="1">
            <a:prstTxWarp prst="textNoShape">
              <a:avLst/>
            </a:prstTxWarp>
          </a:bodyPr>
          <a:lstStyle>
            <a:lvl1pPr algn="r">
              <a:defRPr sz="1200">
                <a:latin typeface="Arial" charset="0"/>
                <a:ea typeface="ＭＳ Ｐゴシック" charset="0"/>
                <a:cs typeface="Geneva" charset="0"/>
              </a:defRPr>
            </a:lvl1pPr>
          </a:lstStyle>
          <a:p>
            <a:pPr>
              <a:defRPr/>
            </a:pPr>
            <a:fld id="{9F2618B6-495C-4F83-84A8-BD1105AD5107}" type="datetime1">
              <a:rPr lang="en-US"/>
              <a:pPr>
                <a:defRPr/>
              </a:pPr>
              <a:t>10/19/2014</a:t>
            </a:fld>
            <a:endParaRPr lang="en-US"/>
          </a:p>
        </p:txBody>
      </p:sp>
      <p:sp>
        <p:nvSpPr>
          <p:cNvPr id="4" name="Footer Placeholder 3"/>
          <p:cNvSpPr>
            <a:spLocks noGrp="1"/>
          </p:cNvSpPr>
          <p:nvPr>
            <p:ph type="ftr" sz="quarter" idx="2"/>
          </p:nvPr>
        </p:nvSpPr>
        <p:spPr>
          <a:xfrm>
            <a:off x="1" y="8757301"/>
            <a:ext cx="3005448" cy="461325"/>
          </a:xfrm>
          <a:prstGeom prst="rect">
            <a:avLst/>
          </a:prstGeom>
        </p:spPr>
        <p:txBody>
          <a:bodyPr vert="horz" lIns="90580" tIns="45290" rIns="90580" bIns="45290"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27183" y="8757301"/>
            <a:ext cx="3005448" cy="461325"/>
          </a:xfrm>
          <a:prstGeom prst="rect">
            <a:avLst/>
          </a:prstGeom>
        </p:spPr>
        <p:txBody>
          <a:bodyPr vert="horz" wrap="square" lIns="90580" tIns="45290" rIns="90580" bIns="45290" numCol="1" anchor="b" anchorCtr="0" compatLnSpc="1">
            <a:prstTxWarp prst="textNoShape">
              <a:avLst/>
            </a:prstTxWarp>
          </a:bodyPr>
          <a:lstStyle>
            <a:lvl1pPr algn="r">
              <a:defRPr sz="1200">
                <a:ea typeface="MS PGothic" panose="020B0600070205080204" pitchFamily="34" charset="-128"/>
              </a:defRPr>
            </a:lvl1pPr>
          </a:lstStyle>
          <a:p>
            <a:fld id="{98656B98-638A-475D-B0A7-387E1818A47B}" type="slidenum">
              <a:rPr lang="en-US" altLang="en-US"/>
              <a:pPr/>
              <a:t>‹#›</a:t>
            </a:fld>
            <a:endParaRPr lang="en-US" altLang="en-US"/>
          </a:p>
        </p:txBody>
      </p:sp>
    </p:spTree>
    <p:extLst>
      <p:ext uri="{BB962C8B-B14F-4D97-AF65-F5344CB8AC3E}">
        <p14:creationId xmlns:p14="http://schemas.microsoft.com/office/powerpoint/2010/main" val="1686918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05448" cy="461325"/>
          </a:xfrm>
          <a:prstGeom prst="rect">
            <a:avLst/>
          </a:prstGeom>
          <a:noFill/>
          <a:ln w="9525">
            <a:noFill/>
            <a:miter lim="800000"/>
            <a:headEnd/>
            <a:tailEnd/>
          </a:ln>
          <a:effectLst/>
        </p:spPr>
        <p:txBody>
          <a:bodyPr vert="horz" wrap="square" lIns="92295" tIns="46149" rIns="92295" bIns="46149" numCol="1" anchor="t" anchorCtr="0" compatLnSpc="1">
            <a:prstTxWarp prst="textNoShape">
              <a:avLst/>
            </a:prstTxWarp>
          </a:bodyPr>
          <a:lstStyle>
            <a:lvl1pPr defTabSz="923103">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927183" y="0"/>
            <a:ext cx="3005448" cy="461325"/>
          </a:xfrm>
          <a:prstGeom prst="rect">
            <a:avLst/>
          </a:prstGeom>
          <a:noFill/>
          <a:ln w="9525">
            <a:noFill/>
            <a:miter lim="800000"/>
            <a:headEnd/>
            <a:tailEnd/>
          </a:ln>
          <a:effectLst/>
        </p:spPr>
        <p:txBody>
          <a:bodyPr vert="horz" wrap="square" lIns="92295" tIns="46149" rIns="92295" bIns="46149" numCol="1" anchor="t" anchorCtr="0" compatLnSpc="1">
            <a:prstTxWarp prst="textNoShape">
              <a:avLst/>
            </a:prstTxWarp>
          </a:bodyPr>
          <a:lstStyle>
            <a:lvl1pPr algn="r" defTabSz="923103">
              <a:defRPr sz="1200">
                <a:latin typeface="Arial" charset="0"/>
                <a:ea typeface="+mn-ea"/>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62050" y="690563"/>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94048" y="4380225"/>
            <a:ext cx="5546104" cy="4148776"/>
          </a:xfrm>
          <a:prstGeom prst="rect">
            <a:avLst/>
          </a:prstGeom>
          <a:noFill/>
          <a:ln w="9525">
            <a:noFill/>
            <a:miter lim="800000"/>
            <a:headEnd/>
            <a:tailEnd/>
          </a:ln>
          <a:effectLst/>
        </p:spPr>
        <p:txBody>
          <a:bodyPr vert="horz" wrap="square" lIns="92295" tIns="46149" rIns="92295" bIns="461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757301"/>
            <a:ext cx="3005448" cy="461325"/>
          </a:xfrm>
          <a:prstGeom prst="rect">
            <a:avLst/>
          </a:prstGeom>
          <a:noFill/>
          <a:ln w="9525">
            <a:noFill/>
            <a:miter lim="800000"/>
            <a:headEnd/>
            <a:tailEnd/>
          </a:ln>
          <a:effectLst/>
        </p:spPr>
        <p:txBody>
          <a:bodyPr vert="horz" wrap="square" lIns="92295" tIns="46149" rIns="92295" bIns="46149" numCol="1" anchor="b" anchorCtr="0" compatLnSpc="1">
            <a:prstTxWarp prst="textNoShape">
              <a:avLst/>
            </a:prstTxWarp>
          </a:bodyPr>
          <a:lstStyle>
            <a:lvl1pPr defTabSz="923103">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927183" y="8757301"/>
            <a:ext cx="3005448" cy="461325"/>
          </a:xfrm>
          <a:prstGeom prst="rect">
            <a:avLst/>
          </a:prstGeom>
          <a:noFill/>
          <a:ln w="9525">
            <a:noFill/>
            <a:miter lim="800000"/>
            <a:headEnd/>
            <a:tailEnd/>
          </a:ln>
          <a:effectLst/>
        </p:spPr>
        <p:txBody>
          <a:bodyPr vert="horz" wrap="square" lIns="92295" tIns="46149" rIns="92295" bIns="46149" numCol="1" anchor="b" anchorCtr="0" compatLnSpc="1">
            <a:prstTxWarp prst="textNoShape">
              <a:avLst/>
            </a:prstTxWarp>
          </a:bodyPr>
          <a:lstStyle>
            <a:lvl1pPr algn="r" defTabSz="923103">
              <a:defRPr sz="1200">
                <a:ea typeface="MS PGothic" panose="020B0600070205080204" pitchFamily="34" charset="-128"/>
              </a:defRPr>
            </a:lvl1pPr>
          </a:lstStyle>
          <a:p>
            <a:fld id="{03E448F7-16FF-4FC0-91F2-44BFC05470CB}" type="slidenum">
              <a:rPr lang="en-US" altLang="en-US"/>
              <a:pPr/>
              <a:t>‹#›</a:t>
            </a:fld>
            <a:endParaRPr lang="en-US" altLang="en-US"/>
          </a:p>
        </p:txBody>
      </p:sp>
    </p:spTree>
    <p:extLst>
      <p:ext uri="{BB962C8B-B14F-4D97-AF65-F5344CB8AC3E}">
        <p14:creationId xmlns:p14="http://schemas.microsoft.com/office/powerpoint/2010/main" val="228167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Geneva" charset="0"/>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charset="0"/>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charset="0"/>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charset="0"/>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CTR Title slide Option 1">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a:off x="0" y="0"/>
            <a:ext cx="9144000" cy="53340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mtClean="0">
              <a:cs typeface="+mn-cs"/>
            </a:endParaRPr>
          </a:p>
        </p:txBody>
      </p:sp>
      <p:sp>
        <p:nvSpPr>
          <p:cNvPr id="12" name="Title 11"/>
          <p:cNvSpPr>
            <a:spLocks noGrp="1"/>
          </p:cNvSpPr>
          <p:nvPr>
            <p:ph type="title"/>
          </p:nvPr>
        </p:nvSpPr>
        <p:spPr>
          <a:xfrm>
            <a:off x="304800" y="5334000"/>
            <a:ext cx="8229600" cy="411162"/>
          </a:xfrm>
          <a:prstGeom prst="rect">
            <a:avLst/>
          </a:prstGeom>
        </p:spPr>
        <p:txBody>
          <a:bodyPr/>
          <a:lstStyle>
            <a:lvl1pPr>
              <a:defRPr sz="3600">
                <a:solidFill>
                  <a:srgbClr val="0741C6"/>
                </a:solidFill>
              </a:defRPr>
            </a:lvl1pPr>
          </a:lstStyle>
          <a:p>
            <a:r>
              <a:rPr lang="en-US" smtClean="0"/>
              <a:t>Click to edit Master title style</a:t>
            </a:r>
            <a:endParaRPr lang="en-US" dirty="0"/>
          </a:p>
        </p:txBody>
      </p:sp>
      <p:sp>
        <p:nvSpPr>
          <p:cNvPr id="16" name="Text Placeholder 15"/>
          <p:cNvSpPr>
            <a:spLocks noGrp="1"/>
          </p:cNvSpPr>
          <p:nvPr>
            <p:ph type="body" sz="quarter" idx="11"/>
          </p:nvPr>
        </p:nvSpPr>
        <p:spPr>
          <a:xfrm>
            <a:off x="457200" y="5943600"/>
            <a:ext cx="3733800" cy="304800"/>
          </a:xfrm>
          <a:prstGeom prst="rect">
            <a:avLst/>
          </a:prstGeom>
        </p:spPr>
        <p:txBody>
          <a:bodyPr/>
          <a:lstStyle>
            <a:lvl1pPr marL="0" indent="0">
              <a:buNone/>
              <a:defRPr sz="1400" baseline="0">
                <a:solidFill>
                  <a:srgbClr val="0741C6"/>
                </a:solidFill>
              </a:defRPr>
            </a:lvl1pPr>
          </a:lstStyle>
          <a:p>
            <a:pPr lvl="0"/>
            <a:r>
              <a:rPr lang="en-US" smtClean="0"/>
              <a:t>Click to edit Master text styles</a:t>
            </a:r>
          </a:p>
        </p:txBody>
      </p:sp>
      <p:sp>
        <p:nvSpPr>
          <p:cNvPr id="17" name="Text Placeholder 15"/>
          <p:cNvSpPr>
            <a:spLocks noGrp="1"/>
          </p:cNvSpPr>
          <p:nvPr>
            <p:ph type="body" sz="quarter" idx="12"/>
          </p:nvPr>
        </p:nvSpPr>
        <p:spPr>
          <a:xfrm>
            <a:off x="457200" y="6248400"/>
            <a:ext cx="3733800" cy="304800"/>
          </a:xfrm>
          <a:prstGeom prst="rect">
            <a:avLst/>
          </a:prstGeom>
        </p:spPr>
        <p:txBody>
          <a:bodyPr/>
          <a:lstStyle>
            <a:lvl1pPr marL="0" indent="0">
              <a:buNone/>
              <a:defRPr sz="1400" baseline="0">
                <a:solidFill>
                  <a:srgbClr val="0741C6"/>
                </a:solidFill>
              </a:defRPr>
            </a:lvl1pPr>
          </a:lstStyle>
          <a:p>
            <a:pPr lvl="0"/>
            <a:r>
              <a:rPr lang="en-US"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99357" y="2908743"/>
            <a:ext cx="6690271" cy="20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76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TR Final Slide">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0" y="0"/>
            <a:ext cx="9144000" cy="53340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mtClean="0">
              <a:cs typeface="+mn-cs"/>
            </a:endParaRPr>
          </a:p>
        </p:txBody>
      </p:sp>
      <p:sp>
        <p:nvSpPr>
          <p:cNvPr id="3" name="Text Box 16"/>
          <p:cNvSpPr txBox="1">
            <a:spLocks noChangeArrowheads="1"/>
          </p:cNvSpPr>
          <p:nvPr userDrawn="1"/>
        </p:nvSpPr>
        <p:spPr bwMode="auto">
          <a:xfrm>
            <a:off x="685800" y="5562600"/>
            <a:ext cx="828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Geneva" charset="0"/>
              </a:defRPr>
            </a:lvl1pPr>
            <a:lvl2pPr marL="37931725" indent="-37474525" eaLnBrk="0" hangingPunct="0">
              <a:defRPr sz="1600">
                <a:solidFill>
                  <a:schemeClr val="tx1"/>
                </a:solidFill>
                <a:latin typeface="Arial" charset="0"/>
                <a:ea typeface="Geneva" charset="0"/>
                <a:cs typeface="Geneva" charset="0"/>
              </a:defRPr>
            </a:lvl2pPr>
            <a:lvl3pPr eaLnBrk="0" hangingPunct="0">
              <a:defRPr sz="1600">
                <a:solidFill>
                  <a:schemeClr val="tx1"/>
                </a:solidFill>
                <a:latin typeface="Arial" charset="0"/>
                <a:ea typeface="Geneva" charset="0"/>
                <a:cs typeface="Geneva" charset="0"/>
              </a:defRPr>
            </a:lvl3pPr>
            <a:lvl4pPr eaLnBrk="0" hangingPunct="0">
              <a:defRPr sz="1600">
                <a:solidFill>
                  <a:schemeClr val="tx1"/>
                </a:solidFill>
                <a:latin typeface="Arial" charset="0"/>
                <a:ea typeface="Geneva" charset="0"/>
                <a:cs typeface="Geneva" charset="0"/>
              </a:defRPr>
            </a:lvl4pPr>
            <a:lvl5pPr eaLnBrk="0" hangingPunct="0">
              <a:defRPr sz="1600">
                <a:solidFill>
                  <a:schemeClr val="tx1"/>
                </a:solidFill>
                <a:latin typeface="Arial" charset="0"/>
                <a:ea typeface="Geneva" charset="0"/>
                <a:cs typeface="Geneva" charset="0"/>
              </a:defRPr>
            </a:lvl5pPr>
            <a:lvl6pPr marL="457200" eaLnBrk="0" fontAlgn="base" hangingPunct="0">
              <a:spcBef>
                <a:spcPct val="0"/>
              </a:spcBef>
              <a:spcAft>
                <a:spcPct val="0"/>
              </a:spcAft>
              <a:defRPr sz="1600">
                <a:solidFill>
                  <a:schemeClr val="tx1"/>
                </a:solidFill>
                <a:latin typeface="Arial" charset="0"/>
                <a:ea typeface="Geneva" charset="0"/>
                <a:cs typeface="Geneva" charset="0"/>
              </a:defRPr>
            </a:lvl6pPr>
            <a:lvl7pPr marL="914400" eaLnBrk="0" fontAlgn="base" hangingPunct="0">
              <a:spcBef>
                <a:spcPct val="0"/>
              </a:spcBef>
              <a:spcAft>
                <a:spcPct val="0"/>
              </a:spcAft>
              <a:defRPr sz="1600">
                <a:solidFill>
                  <a:schemeClr val="tx1"/>
                </a:solidFill>
                <a:latin typeface="Arial" charset="0"/>
                <a:ea typeface="Geneva" charset="0"/>
                <a:cs typeface="Geneva" charset="0"/>
              </a:defRPr>
            </a:lvl7pPr>
            <a:lvl8pPr marL="1371600" eaLnBrk="0" fontAlgn="base" hangingPunct="0">
              <a:spcBef>
                <a:spcPct val="0"/>
              </a:spcBef>
              <a:spcAft>
                <a:spcPct val="0"/>
              </a:spcAft>
              <a:defRPr sz="1600">
                <a:solidFill>
                  <a:schemeClr val="tx1"/>
                </a:solidFill>
                <a:latin typeface="Arial" charset="0"/>
                <a:ea typeface="Geneva" charset="0"/>
                <a:cs typeface="Geneva" charset="0"/>
              </a:defRPr>
            </a:lvl8pPr>
            <a:lvl9pPr marL="1828800" eaLnBrk="0" fontAlgn="base" hangingPunct="0">
              <a:spcBef>
                <a:spcPct val="0"/>
              </a:spcBef>
              <a:spcAft>
                <a:spcPct val="0"/>
              </a:spcAft>
              <a:defRPr sz="1600">
                <a:solidFill>
                  <a:schemeClr val="tx1"/>
                </a:solidFill>
                <a:latin typeface="Arial" charset="0"/>
                <a:ea typeface="Geneva" charset="0"/>
                <a:cs typeface="Geneva" charset="0"/>
              </a:defRPr>
            </a:lvl9pPr>
          </a:lstStyle>
          <a:p>
            <a:pPr eaLnBrk="1" hangingPunct="1">
              <a:spcBef>
                <a:spcPct val="50000"/>
              </a:spcBef>
              <a:defRPr/>
            </a:pPr>
            <a:r>
              <a:rPr lang="en-US" sz="2400" dirty="0">
                <a:solidFill>
                  <a:srgbClr val="0741C6"/>
                </a:solidFill>
                <a:latin typeface="Calibri"/>
                <a:cs typeface="Calibri"/>
              </a:rPr>
              <a:t>Where </a:t>
            </a:r>
            <a:r>
              <a:rPr lang="en-US" sz="2400" dirty="0" smtClean="0">
                <a:solidFill>
                  <a:srgbClr val="0741C6"/>
                </a:solidFill>
                <a:latin typeface="Calibri"/>
                <a:cs typeface="Calibri"/>
              </a:rPr>
              <a:t>science and people connect.</a:t>
            </a:r>
            <a:endParaRPr lang="en-US" sz="2400" dirty="0">
              <a:solidFill>
                <a:srgbClr val="0741C6"/>
              </a:solidFill>
              <a:latin typeface="Calibri"/>
              <a:cs typeface="Calibri"/>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99357" y="2908743"/>
            <a:ext cx="6690271" cy="20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72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CTR Title Slide Option 2">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0" y="0"/>
            <a:ext cx="9144000" cy="57150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mtClean="0">
              <a:cs typeface="+mn-cs"/>
            </a:endParaRPr>
          </a:p>
        </p:txBody>
      </p:sp>
      <p:pic>
        <p:nvPicPr>
          <p:cNvPr id="6" name="Picture 2" descr="shield.png"/>
          <p:cNvPicPr>
            <a:picLocks noChangeAspect="1"/>
          </p:cNvPicPr>
          <p:nvPr userDrawn="1"/>
        </p:nvPicPr>
        <p:blipFill>
          <a:blip r:embed="rId2">
            <a:extLst>
              <a:ext uri="{28A0092B-C50C-407E-A947-70E740481C1C}">
                <a14:useLocalDpi xmlns:a14="http://schemas.microsoft.com/office/drawing/2010/main" val="0"/>
              </a:ext>
            </a:extLst>
          </a:blip>
          <a:srcRect l="24660" r="-3226" b="30612"/>
          <a:stretch>
            <a:fillRect/>
          </a:stretch>
        </p:blipFill>
        <p:spPr bwMode="auto">
          <a:xfrm>
            <a:off x="0" y="2286000"/>
            <a:ext cx="4370388"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arey.small.horizontal.blue.jpg"/>
          <p:cNvPicPr>
            <a:picLocks noChangeAspect="1"/>
          </p:cNvPicPr>
          <p:nvPr userDrawn="1"/>
        </p:nvPicPr>
        <p:blipFill>
          <a:blip r:embed="rId3">
            <a:extLst>
              <a:ext uri="{28A0092B-C50C-407E-A947-70E740481C1C}">
                <a14:useLocalDpi xmlns:a14="http://schemas.microsoft.com/office/drawing/2010/main" val="0"/>
              </a:ext>
            </a:extLst>
          </a:blip>
          <a:srcRect t="16447" b="15617"/>
          <a:stretch>
            <a:fillRect/>
          </a:stretch>
        </p:blipFill>
        <p:spPr bwMode="auto">
          <a:xfrm>
            <a:off x="6254750" y="5943600"/>
            <a:ext cx="28956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6301669" y="5943600"/>
            <a:ext cx="26366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838200" y="457200"/>
            <a:ext cx="7244562" cy="1143000"/>
          </a:xfrm>
          <a:prstGeom prst="rect">
            <a:avLst/>
          </a:prstGeom>
        </p:spPr>
        <p:txBody>
          <a:bodyPr/>
          <a:lstStyle>
            <a:lvl1pPr>
              <a:defRPr sz="36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2"/>
          </p:nvPr>
        </p:nvSpPr>
        <p:spPr>
          <a:xfrm>
            <a:off x="6477000" y="4114800"/>
            <a:ext cx="2286000" cy="381000"/>
          </a:xfrm>
          <a:prstGeom prst="rect">
            <a:avLst/>
          </a:prstGeom>
        </p:spPr>
        <p:txBody>
          <a:bodyPr/>
          <a:lstStyle>
            <a:lvl1pPr marL="0" indent="0" algn="r">
              <a:buNone/>
              <a:defRPr sz="1800" baseline="0">
                <a:solidFill>
                  <a:schemeClr val="bg1"/>
                </a:solidFill>
                <a:latin typeface="Calibri" panose="020F0502020204030204" pitchFamily="34" charset="0"/>
              </a:defRPr>
            </a:lvl1pPr>
          </a:lstStyle>
          <a:p>
            <a:pPr lvl="0"/>
            <a:r>
              <a:rPr lang="en-US" smtClean="0"/>
              <a:t>Click to edit Master text styles</a:t>
            </a:r>
          </a:p>
        </p:txBody>
      </p:sp>
      <p:sp>
        <p:nvSpPr>
          <p:cNvPr id="17" name="Text Placeholder 12"/>
          <p:cNvSpPr>
            <a:spLocks noGrp="1"/>
          </p:cNvSpPr>
          <p:nvPr>
            <p:ph type="body" sz="quarter" idx="13"/>
          </p:nvPr>
        </p:nvSpPr>
        <p:spPr>
          <a:xfrm>
            <a:off x="6477000" y="4495800"/>
            <a:ext cx="2286000" cy="381000"/>
          </a:xfrm>
          <a:prstGeom prst="rect">
            <a:avLst/>
          </a:prstGeom>
        </p:spPr>
        <p:txBody>
          <a:bodyPr/>
          <a:lstStyle>
            <a:lvl1pPr marL="0" indent="0" algn="r">
              <a:buNone/>
              <a:defRPr sz="1800" baseline="0">
                <a:solidFill>
                  <a:schemeClr val="bg1"/>
                </a:solidFill>
                <a:latin typeface="Calibri" panose="020F050202020403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20440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CTR Title Content Simple">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0" y="0"/>
            <a:ext cx="9144000" cy="14478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mtClean="0">
              <a:cs typeface="+mn-cs"/>
            </a:endParaRPr>
          </a:p>
        </p:txBody>
      </p:sp>
      <p:pic>
        <p:nvPicPr>
          <p:cNvPr id="7"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301669" y="5943600"/>
            <a:ext cx="26366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609600" y="350838"/>
            <a:ext cx="8229600" cy="563562"/>
          </a:xfrm>
          <a:prstGeom prst="rect">
            <a:avLst/>
          </a:prstGeom>
        </p:spPr>
        <p:txBody>
          <a:bodyPr/>
          <a:lstStyle>
            <a:lvl1pPr>
              <a:defRPr sz="2800" b="0"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609600" y="838200"/>
            <a:ext cx="3657600" cy="381000"/>
          </a:xfrm>
          <a:prstGeom prst="rect">
            <a:avLst/>
          </a:prstGeom>
        </p:spPr>
        <p:txBody>
          <a:bodyPr/>
          <a:lstStyle>
            <a:lvl1pPr marL="0" indent="0">
              <a:buNone/>
              <a:defRPr sz="1800" baseline="0">
                <a:solidFill>
                  <a:schemeClr val="bg1"/>
                </a:solidFill>
              </a:defRPr>
            </a:lvl1pPr>
          </a:lstStyle>
          <a:p>
            <a:pPr lvl="0"/>
            <a:r>
              <a:rPr lang="en-US" smtClean="0"/>
              <a:t>Click to edit Master text styles</a:t>
            </a:r>
          </a:p>
        </p:txBody>
      </p:sp>
      <p:sp>
        <p:nvSpPr>
          <p:cNvPr id="20" name="Text Placeholder 7"/>
          <p:cNvSpPr>
            <a:spLocks noGrp="1"/>
          </p:cNvSpPr>
          <p:nvPr>
            <p:ph type="body" sz="quarter" idx="11"/>
          </p:nvPr>
        </p:nvSpPr>
        <p:spPr>
          <a:xfrm>
            <a:off x="838200" y="1905000"/>
            <a:ext cx="7239000" cy="2057400"/>
          </a:xfrm>
          <a:prstGeom prst="rect">
            <a:avLst/>
          </a:prstGeom>
        </p:spPr>
        <p:txBody>
          <a:bodyPr/>
          <a:lstStyle>
            <a:lvl1pPr marL="0" indent="0">
              <a:buFont typeface="Arial" panose="020B0604020202020204" pitchFamily="34" charset="0"/>
              <a:buNone/>
              <a:defRPr sz="2800">
                <a:solidFill>
                  <a:srgbClr val="0741C6"/>
                </a:solidFill>
              </a:defRPr>
            </a:lvl1pPr>
            <a:lvl2pPr>
              <a:defRPr>
                <a:solidFill>
                  <a:srgbClr val="0741C6"/>
                </a:solidFill>
              </a:defRPr>
            </a:lvl2pPr>
            <a:lvl3pPr>
              <a:defRPr>
                <a:solidFill>
                  <a:srgbClr val="0741C6"/>
                </a:solidFill>
              </a:defRPr>
            </a:lvl3pPr>
            <a:lvl4pPr>
              <a:defRPr>
                <a:solidFill>
                  <a:srgbClr val="0741C6"/>
                </a:solidFill>
              </a:defRPr>
            </a:lvl4pPr>
            <a:lvl5pPr>
              <a:defRPr>
                <a:solidFill>
                  <a:srgbClr val="0741C6"/>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3630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CTR Title Content Simple">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0" y="0"/>
            <a:ext cx="9144000" cy="14478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mtClean="0">
              <a:cs typeface="+mn-cs"/>
            </a:endParaRPr>
          </a:p>
        </p:txBody>
      </p:sp>
      <p:sp>
        <p:nvSpPr>
          <p:cNvPr id="6" name="Title 5"/>
          <p:cNvSpPr>
            <a:spLocks noGrp="1"/>
          </p:cNvSpPr>
          <p:nvPr>
            <p:ph type="title"/>
          </p:nvPr>
        </p:nvSpPr>
        <p:spPr>
          <a:xfrm>
            <a:off x="609600" y="350838"/>
            <a:ext cx="8229600" cy="563562"/>
          </a:xfrm>
          <a:prstGeom prst="rect">
            <a:avLst/>
          </a:prstGeom>
        </p:spPr>
        <p:txBody>
          <a:bodyPr/>
          <a:lstStyle>
            <a:lvl1pPr>
              <a:defRPr sz="2800" b="0"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609600" y="838200"/>
            <a:ext cx="3657600" cy="381000"/>
          </a:xfrm>
          <a:prstGeom prst="rect">
            <a:avLst/>
          </a:prstGeom>
        </p:spPr>
        <p:txBody>
          <a:bodyPr/>
          <a:lstStyle>
            <a:lvl1pPr marL="0" indent="0">
              <a:buNone/>
              <a:defRPr sz="1800" baseline="0">
                <a:solidFill>
                  <a:schemeClr val="bg1"/>
                </a:solidFill>
              </a:defRPr>
            </a:lvl1pPr>
          </a:lstStyle>
          <a:p>
            <a:pPr lvl="0"/>
            <a:r>
              <a:rPr lang="en-US" smtClean="0"/>
              <a:t>Click to edit Master text styles</a:t>
            </a:r>
          </a:p>
        </p:txBody>
      </p:sp>
      <p:sp>
        <p:nvSpPr>
          <p:cNvPr id="20" name="Text Placeholder 7"/>
          <p:cNvSpPr>
            <a:spLocks noGrp="1"/>
          </p:cNvSpPr>
          <p:nvPr>
            <p:ph type="body" sz="quarter" idx="11"/>
          </p:nvPr>
        </p:nvSpPr>
        <p:spPr>
          <a:xfrm>
            <a:off x="838200" y="1905000"/>
            <a:ext cx="7239000" cy="2057400"/>
          </a:xfrm>
          <a:prstGeom prst="rect">
            <a:avLst/>
          </a:prstGeom>
        </p:spPr>
        <p:txBody>
          <a:bodyPr/>
          <a:lstStyle>
            <a:lvl1pPr marL="0" indent="0">
              <a:buFont typeface="Arial" panose="020B0604020202020204" pitchFamily="34" charset="0"/>
              <a:buNone/>
              <a:defRPr sz="2800">
                <a:solidFill>
                  <a:srgbClr val="0741C6"/>
                </a:solidFill>
              </a:defRPr>
            </a:lvl1pPr>
            <a:lvl2pPr>
              <a:defRPr>
                <a:solidFill>
                  <a:srgbClr val="0741C6"/>
                </a:solidFill>
              </a:defRPr>
            </a:lvl2pPr>
            <a:lvl3pPr>
              <a:defRPr>
                <a:solidFill>
                  <a:srgbClr val="0741C6"/>
                </a:solidFill>
              </a:defRPr>
            </a:lvl3pPr>
            <a:lvl4pPr>
              <a:defRPr>
                <a:solidFill>
                  <a:srgbClr val="0741C6"/>
                </a:solidFill>
              </a:defRPr>
            </a:lvl4pPr>
            <a:lvl5pPr>
              <a:defRPr>
                <a:solidFill>
                  <a:srgbClr val="0741C6"/>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7095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TR Title Content Simple w/shield">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0" y="0"/>
            <a:ext cx="9144000" cy="14478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mtClean="0">
              <a:cs typeface="+mn-cs"/>
            </a:endParaRPr>
          </a:p>
        </p:txBody>
      </p:sp>
      <p:pic>
        <p:nvPicPr>
          <p:cNvPr id="7"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301669" y="5943600"/>
            <a:ext cx="26366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shield_blue.png"/>
          <p:cNvPicPr>
            <a:picLocks noChangeAspect="1"/>
          </p:cNvPicPr>
          <p:nvPr userDrawn="1"/>
        </p:nvPicPr>
        <p:blipFill>
          <a:blip r:embed="rId3">
            <a:extLst>
              <a:ext uri="{28A0092B-C50C-407E-A947-70E740481C1C}">
                <a14:useLocalDpi xmlns:a14="http://schemas.microsoft.com/office/drawing/2010/main" val="0"/>
              </a:ext>
            </a:extLst>
          </a:blip>
          <a:srcRect l="21428"/>
          <a:stretch>
            <a:fillRect/>
          </a:stretch>
        </p:blipFill>
        <p:spPr bwMode="auto">
          <a:xfrm>
            <a:off x="0" y="1905000"/>
            <a:ext cx="3352800"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609600" y="350838"/>
            <a:ext cx="8229600" cy="563562"/>
          </a:xfrm>
          <a:prstGeom prst="rect">
            <a:avLst/>
          </a:prstGeom>
        </p:spPr>
        <p:txBody>
          <a:bodyPr/>
          <a:lstStyle>
            <a:lvl1pPr>
              <a:defRPr sz="2800" b="0"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609600" y="838200"/>
            <a:ext cx="3657600" cy="381000"/>
          </a:xfrm>
          <a:prstGeom prst="rect">
            <a:avLst/>
          </a:prstGeom>
        </p:spPr>
        <p:txBody>
          <a:bodyPr/>
          <a:lstStyle>
            <a:lvl1pPr marL="0" indent="0">
              <a:buNone/>
              <a:defRPr sz="1800" baseline="0">
                <a:solidFill>
                  <a:schemeClr val="bg1"/>
                </a:solidFill>
              </a:defRPr>
            </a:lvl1pPr>
          </a:lstStyle>
          <a:p>
            <a:pPr lvl="0"/>
            <a:r>
              <a:rPr lang="en-US" smtClean="0"/>
              <a:t>Click to edit Master text styles</a:t>
            </a:r>
          </a:p>
        </p:txBody>
      </p:sp>
      <p:sp>
        <p:nvSpPr>
          <p:cNvPr id="8" name="Text Placeholder 7"/>
          <p:cNvSpPr>
            <a:spLocks noGrp="1"/>
          </p:cNvSpPr>
          <p:nvPr>
            <p:ph type="body" sz="quarter" idx="11"/>
          </p:nvPr>
        </p:nvSpPr>
        <p:spPr>
          <a:xfrm>
            <a:off x="3657600" y="1905000"/>
            <a:ext cx="5105400" cy="2057400"/>
          </a:xfrm>
          <a:prstGeom prst="rect">
            <a:avLst/>
          </a:prstGeom>
        </p:spPr>
        <p:txBody>
          <a:bodyPr/>
          <a:lstStyle>
            <a:lvl1pPr marL="0" indent="0">
              <a:buFont typeface="Arial" panose="020B0604020202020204" pitchFamily="34" charset="0"/>
              <a:buNone/>
              <a:defRPr sz="2800">
                <a:solidFill>
                  <a:srgbClr val="0741C6"/>
                </a:solidFill>
              </a:defRPr>
            </a:lvl1pPr>
            <a:lvl2pPr>
              <a:defRPr>
                <a:solidFill>
                  <a:srgbClr val="0741C6"/>
                </a:solidFill>
              </a:defRPr>
            </a:lvl2pPr>
            <a:lvl3pPr>
              <a:defRPr>
                <a:solidFill>
                  <a:srgbClr val="0741C6"/>
                </a:solidFill>
              </a:defRPr>
            </a:lvl3pPr>
            <a:lvl4pPr>
              <a:defRPr>
                <a:solidFill>
                  <a:srgbClr val="0741C6"/>
                </a:solidFill>
              </a:defRPr>
            </a:lvl4pPr>
            <a:lvl5pPr>
              <a:defRPr>
                <a:solidFill>
                  <a:srgbClr val="0741C6"/>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347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CTR Title Content Simple w/shield">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0" y="0"/>
            <a:ext cx="9144000" cy="14478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mtClean="0">
              <a:cs typeface="+mn-cs"/>
            </a:endParaRPr>
          </a:p>
        </p:txBody>
      </p:sp>
      <p:pic>
        <p:nvPicPr>
          <p:cNvPr id="7" name="Picture 3" descr="shield_blue.png"/>
          <p:cNvPicPr>
            <a:picLocks noChangeAspect="1"/>
          </p:cNvPicPr>
          <p:nvPr userDrawn="1"/>
        </p:nvPicPr>
        <p:blipFill>
          <a:blip r:embed="rId2">
            <a:extLst>
              <a:ext uri="{28A0092B-C50C-407E-A947-70E740481C1C}">
                <a14:useLocalDpi xmlns:a14="http://schemas.microsoft.com/office/drawing/2010/main" val="0"/>
              </a:ext>
            </a:extLst>
          </a:blip>
          <a:srcRect l="21428"/>
          <a:stretch>
            <a:fillRect/>
          </a:stretch>
        </p:blipFill>
        <p:spPr bwMode="auto">
          <a:xfrm>
            <a:off x="0" y="1905000"/>
            <a:ext cx="3352800"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609600" y="350838"/>
            <a:ext cx="8229600" cy="563562"/>
          </a:xfrm>
          <a:prstGeom prst="rect">
            <a:avLst/>
          </a:prstGeom>
        </p:spPr>
        <p:txBody>
          <a:bodyPr/>
          <a:lstStyle>
            <a:lvl1pPr>
              <a:defRPr sz="2800" b="0"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609600" y="838200"/>
            <a:ext cx="3657600" cy="381000"/>
          </a:xfrm>
          <a:prstGeom prst="rect">
            <a:avLst/>
          </a:prstGeom>
        </p:spPr>
        <p:txBody>
          <a:bodyPr/>
          <a:lstStyle>
            <a:lvl1pPr marL="0" indent="0">
              <a:buNone/>
              <a:defRPr sz="1800" baseline="0">
                <a:solidFill>
                  <a:schemeClr val="bg1"/>
                </a:solidFill>
              </a:defRPr>
            </a:lvl1pPr>
          </a:lstStyle>
          <a:p>
            <a:pPr lvl="0"/>
            <a:r>
              <a:rPr lang="en-US" smtClean="0"/>
              <a:t>Click to edit Master text styles</a:t>
            </a:r>
          </a:p>
        </p:txBody>
      </p:sp>
      <p:sp>
        <p:nvSpPr>
          <p:cNvPr id="8" name="Text Placeholder 7"/>
          <p:cNvSpPr>
            <a:spLocks noGrp="1"/>
          </p:cNvSpPr>
          <p:nvPr>
            <p:ph type="body" sz="quarter" idx="11"/>
          </p:nvPr>
        </p:nvSpPr>
        <p:spPr>
          <a:xfrm>
            <a:off x="3581400" y="1905000"/>
            <a:ext cx="5181600" cy="2057400"/>
          </a:xfrm>
          <a:prstGeom prst="rect">
            <a:avLst/>
          </a:prstGeom>
        </p:spPr>
        <p:txBody>
          <a:bodyPr/>
          <a:lstStyle>
            <a:lvl1pPr marL="0" indent="0">
              <a:buFont typeface="Arial" panose="020B0604020202020204" pitchFamily="34" charset="0"/>
              <a:buNone/>
              <a:defRPr sz="2800">
                <a:solidFill>
                  <a:srgbClr val="0741C6"/>
                </a:solidFill>
              </a:defRPr>
            </a:lvl1pPr>
            <a:lvl2pPr>
              <a:defRPr>
                <a:solidFill>
                  <a:srgbClr val="0741C6"/>
                </a:solidFill>
              </a:defRPr>
            </a:lvl2pPr>
            <a:lvl3pPr>
              <a:defRPr>
                <a:solidFill>
                  <a:srgbClr val="0741C6"/>
                </a:solidFill>
              </a:defRPr>
            </a:lvl3pPr>
            <a:lvl4pPr>
              <a:defRPr>
                <a:solidFill>
                  <a:srgbClr val="0741C6"/>
                </a:solidFill>
              </a:defRPr>
            </a:lvl4pPr>
            <a:lvl5pPr>
              <a:defRPr>
                <a:solidFill>
                  <a:srgbClr val="0741C6"/>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1258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TR Slide with chart">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0"/>
            <a:ext cx="9144000" cy="14478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mtClean="0">
              <a:cs typeface="+mn-cs"/>
            </a:endParaRPr>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301669" y="5943600"/>
            <a:ext cx="26366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a:spLocks noGrp="1"/>
          </p:cNvSpPr>
          <p:nvPr>
            <p:ph type="title"/>
          </p:nvPr>
        </p:nvSpPr>
        <p:spPr>
          <a:xfrm>
            <a:off x="609600" y="350838"/>
            <a:ext cx="8229600" cy="563562"/>
          </a:xfrm>
          <a:prstGeom prst="rect">
            <a:avLst/>
          </a:prstGeom>
        </p:spPr>
        <p:txBody>
          <a:bodyPr/>
          <a:lstStyle>
            <a:lvl1pPr>
              <a:defRPr sz="2800" b="0"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6" name="Text Placeholder 9"/>
          <p:cNvSpPr>
            <a:spLocks noGrp="1"/>
          </p:cNvSpPr>
          <p:nvPr>
            <p:ph type="body" sz="quarter" idx="10"/>
          </p:nvPr>
        </p:nvSpPr>
        <p:spPr>
          <a:xfrm>
            <a:off x="609600" y="838200"/>
            <a:ext cx="3657600" cy="381000"/>
          </a:xfrm>
          <a:prstGeom prst="rect">
            <a:avLst/>
          </a:prstGeom>
        </p:spPr>
        <p:txBody>
          <a:bodyPr/>
          <a:lstStyle>
            <a:lvl1pPr marL="0" indent="0">
              <a:buNone/>
              <a:defRPr sz="1800" baseline="0">
                <a:solidFill>
                  <a:schemeClr val="bg1"/>
                </a:solidFill>
              </a:defRPr>
            </a:lvl1pPr>
          </a:lstStyle>
          <a:p>
            <a:pPr lvl="0"/>
            <a:r>
              <a:rPr lang="en-US" smtClean="0"/>
              <a:t>Click to edit Master text styles</a:t>
            </a:r>
          </a:p>
        </p:txBody>
      </p:sp>
      <p:sp>
        <p:nvSpPr>
          <p:cNvPr id="8" name="Chart Placeholder 7"/>
          <p:cNvSpPr>
            <a:spLocks noGrp="1"/>
          </p:cNvSpPr>
          <p:nvPr>
            <p:ph type="chart" sz="quarter" idx="11"/>
          </p:nvPr>
        </p:nvSpPr>
        <p:spPr>
          <a:xfrm>
            <a:off x="457200" y="1905000"/>
            <a:ext cx="3200400" cy="4038600"/>
          </a:xfrm>
          <a:prstGeom prst="rect">
            <a:avLst/>
          </a:prstGeom>
        </p:spPr>
        <p:txBody>
          <a:bodyPr/>
          <a:lstStyle>
            <a:lvl1pPr marL="0" indent="0">
              <a:buNone/>
              <a:defRPr sz="1600" baseline="0"/>
            </a:lvl1pPr>
          </a:lstStyle>
          <a:p>
            <a:pPr lvl="0"/>
            <a:r>
              <a:rPr lang="en-US" noProof="0" smtClean="0"/>
              <a:t>Click icon to add chart</a:t>
            </a:r>
            <a:endParaRPr lang="en-US" noProof="0" dirty="0"/>
          </a:p>
        </p:txBody>
      </p:sp>
    </p:spTree>
    <p:extLst>
      <p:ext uri="{BB962C8B-B14F-4D97-AF65-F5344CB8AC3E}">
        <p14:creationId xmlns:p14="http://schemas.microsoft.com/office/powerpoint/2010/main" val="248352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CTR Slide with chart">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0"/>
            <a:ext cx="9144000" cy="14478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mtClean="0">
              <a:cs typeface="+mn-cs"/>
            </a:endParaRPr>
          </a:p>
        </p:txBody>
      </p:sp>
      <p:sp>
        <p:nvSpPr>
          <p:cNvPr id="5" name="Title 5"/>
          <p:cNvSpPr>
            <a:spLocks noGrp="1"/>
          </p:cNvSpPr>
          <p:nvPr>
            <p:ph type="title"/>
          </p:nvPr>
        </p:nvSpPr>
        <p:spPr>
          <a:xfrm>
            <a:off x="609600" y="350838"/>
            <a:ext cx="8229600" cy="563562"/>
          </a:xfrm>
          <a:prstGeom prst="rect">
            <a:avLst/>
          </a:prstGeom>
        </p:spPr>
        <p:txBody>
          <a:bodyPr/>
          <a:lstStyle>
            <a:lvl1pPr>
              <a:defRPr sz="2800" b="0"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6" name="Text Placeholder 9"/>
          <p:cNvSpPr>
            <a:spLocks noGrp="1"/>
          </p:cNvSpPr>
          <p:nvPr>
            <p:ph type="body" sz="quarter" idx="10"/>
          </p:nvPr>
        </p:nvSpPr>
        <p:spPr>
          <a:xfrm>
            <a:off x="609600" y="838200"/>
            <a:ext cx="3657600" cy="381000"/>
          </a:xfrm>
          <a:prstGeom prst="rect">
            <a:avLst/>
          </a:prstGeom>
        </p:spPr>
        <p:txBody>
          <a:bodyPr/>
          <a:lstStyle>
            <a:lvl1pPr marL="0" indent="0">
              <a:buNone/>
              <a:defRPr sz="1800" baseline="0">
                <a:solidFill>
                  <a:schemeClr val="bg1"/>
                </a:solidFill>
              </a:defRPr>
            </a:lvl1pPr>
          </a:lstStyle>
          <a:p>
            <a:pPr lvl="0"/>
            <a:r>
              <a:rPr lang="en-US" smtClean="0"/>
              <a:t>Click to edit Master text styles</a:t>
            </a:r>
          </a:p>
        </p:txBody>
      </p:sp>
      <p:sp>
        <p:nvSpPr>
          <p:cNvPr id="8" name="Chart Placeholder 7"/>
          <p:cNvSpPr>
            <a:spLocks noGrp="1"/>
          </p:cNvSpPr>
          <p:nvPr>
            <p:ph type="chart" sz="quarter" idx="11"/>
          </p:nvPr>
        </p:nvSpPr>
        <p:spPr>
          <a:xfrm>
            <a:off x="457200" y="1905000"/>
            <a:ext cx="3200400" cy="4038600"/>
          </a:xfrm>
          <a:prstGeom prst="rect">
            <a:avLst/>
          </a:prstGeom>
        </p:spPr>
        <p:txBody>
          <a:bodyPr/>
          <a:lstStyle>
            <a:lvl1pPr marL="0" indent="0">
              <a:buNone/>
              <a:defRPr sz="1600" baseline="0"/>
            </a:lvl1pPr>
          </a:lstStyle>
          <a:p>
            <a:pPr lvl="0"/>
            <a:r>
              <a:rPr lang="en-US" noProof="0" smtClean="0"/>
              <a:t>Click icon to add chart</a:t>
            </a:r>
            <a:endParaRPr lang="en-US" noProof="0" dirty="0"/>
          </a:p>
        </p:txBody>
      </p:sp>
    </p:spTree>
    <p:extLst>
      <p:ext uri="{BB962C8B-B14F-4D97-AF65-F5344CB8AC3E}">
        <p14:creationId xmlns:p14="http://schemas.microsoft.com/office/powerpoint/2010/main" val="299688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TR Transition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0"/>
            <a:ext cx="9144000" cy="59436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mtClean="0">
              <a:cs typeface="+mn-cs"/>
            </a:endParaRPr>
          </a:p>
        </p:txBody>
      </p:sp>
      <p:pic>
        <p:nvPicPr>
          <p:cNvPr id="4" name="Picture 3" descr="shield.png"/>
          <p:cNvPicPr>
            <a:picLocks noChangeAspect="1"/>
          </p:cNvPicPr>
          <p:nvPr userDrawn="1"/>
        </p:nvPicPr>
        <p:blipFill rotWithShape="1">
          <a:blip r:embed="rId2">
            <a:alphaModFix amt="21000"/>
            <a:duotone>
              <a:prstClr val="black"/>
              <a:srgbClr val="E1EBFB">
                <a:tint val="45000"/>
                <a:satMod val="400000"/>
              </a:srgbClr>
            </a:duotone>
            <a:extLst>
              <a:ext uri="{28A0092B-C50C-407E-A947-70E740481C1C}">
                <a14:useLocalDpi xmlns:a14="http://schemas.microsoft.com/office/drawing/2010/main" val="0"/>
              </a:ext>
            </a:extLst>
          </a:blip>
          <a:srcRect l="32877" t="11488" r="-3226" b="-525"/>
          <a:stretch/>
        </p:blipFill>
        <p:spPr>
          <a:xfrm>
            <a:off x="0" y="0"/>
            <a:ext cx="3913632" cy="5315184"/>
          </a:xfrm>
          <a:prstGeom prst="rect">
            <a:avLst/>
          </a:prstGeom>
        </p:spPr>
      </p:pic>
      <p:pic>
        <p:nvPicPr>
          <p:cNvPr id="5" name="Picture 3" descr="carey.small.horizontal.blue.jpg"/>
          <p:cNvPicPr>
            <a:picLocks noChangeAspect="1"/>
          </p:cNvPicPr>
          <p:nvPr userDrawn="1"/>
        </p:nvPicPr>
        <p:blipFill>
          <a:blip r:embed="rId3">
            <a:extLst>
              <a:ext uri="{28A0092B-C50C-407E-A947-70E740481C1C}">
                <a14:useLocalDpi xmlns:a14="http://schemas.microsoft.com/office/drawing/2010/main" val="0"/>
              </a:ext>
            </a:extLst>
          </a:blip>
          <a:srcRect t="16447" b="15617"/>
          <a:stretch>
            <a:fillRect/>
          </a:stretch>
        </p:blipFill>
        <p:spPr bwMode="auto">
          <a:xfrm>
            <a:off x="6254750" y="5943600"/>
            <a:ext cx="28956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6301669" y="5943600"/>
            <a:ext cx="26366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0"/>
          </p:nvPr>
        </p:nvSpPr>
        <p:spPr>
          <a:xfrm>
            <a:off x="3581400" y="1752600"/>
            <a:ext cx="5105400" cy="1828800"/>
          </a:xfrm>
          <a:prstGeom prst="rect">
            <a:avLst/>
          </a:prstGeom>
        </p:spPr>
        <p:txBody>
          <a:bodyPr/>
          <a:lstStyle>
            <a:lvl1pPr marL="0" indent="0" algn="r">
              <a:buNone/>
              <a:defRPr sz="5400" baseline="0">
                <a:solidFill>
                  <a:schemeClr val="bg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95555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spcBef>
          <a:spcPct val="0"/>
        </a:spcBef>
        <a:spcAft>
          <a:spcPct val="0"/>
        </a:spcAft>
        <a:defRPr sz="1600">
          <a:solidFill>
            <a:schemeClr val="bg2"/>
          </a:solidFill>
          <a:latin typeface="+mj-lt"/>
          <a:ea typeface="MS PGothic" pitchFamily="34" charset="-128"/>
          <a:cs typeface="Geneva" charset="0"/>
        </a:defRPr>
      </a:lvl1pPr>
      <a:lvl2pPr algn="l" rtl="0" eaLnBrk="1" fontAlgn="base" hangingPunct="1">
        <a:spcBef>
          <a:spcPct val="0"/>
        </a:spcBef>
        <a:spcAft>
          <a:spcPct val="0"/>
        </a:spcAft>
        <a:defRPr sz="1600">
          <a:solidFill>
            <a:schemeClr val="bg2"/>
          </a:solidFill>
          <a:latin typeface="Calibri" pitchFamily="34" charset="0"/>
          <a:ea typeface="MS PGothic" pitchFamily="34" charset="-128"/>
          <a:cs typeface="Geneva" charset="0"/>
        </a:defRPr>
      </a:lvl2pPr>
      <a:lvl3pPr algn="l" rtl="0" eaLnBrk="1" fontAlgn="base" hangingPunct="1">
        <a:spcBef>
          <a:spcPct val="0"/>
        </a:spcBef>
        <a:spcAft>
          <a:spcPct val="0"/>
        </a:spcAft>
        <a:defRPr sz="1600">
          <a:solidFill>
            <a:schemeClr val="bg2"/>
          </a:solidFill>
          <a:latin typeface="Calibri" pitchFamily="34" charset="0"/>
          <a:ea typeface="MS PGothic" pitchFamily="34" charset="-128"/>
          <a:cs typeface="Geneva" charset="0"/>
        </a:defRPr>
      </a:lvl3pPr>
      <a:lvl4pPr algn="l" rtl="0" eaLnBrk="1" fontAlgn="base" hangingPunct="1">
        <a:spcBef>
          <a:spcPct val="0"/>
        </a:spcBef>
        <a:spcAft>
          <a:spcPct val="0"/>
        </a:spcAft>
        <a:defRPr sz="1600">
          <a:solidFill>
            <a:schemeClr val="bg2"/>
          </a:solidFill>
          <a:latin typeface="Calibri" pitchFamily="34" charset="0"/>
          <a:ea typeface="MS PGothic" pitchFamily="34" charset="-128"/>
          <a:cs typeface="Geneva" charset="0"/>
        </a:defRPr>
      </a:lvl4pPr>
      <a:lvl5pPr algn="l" rtl="0" eaLnBrk="1" fontAlgn="base" hangingPunct="1">
        <a:spcBef>
          <a:spcPct val="0"/>
        </a:spcBef>
        <a:spcAft>
          <a:spcPct val="0"/>
        </a:spcAft>
        <a:defRPr sz="1600">
          <a:solidFill>
            <a:schemeClr val="bg2"/>
          </a:solidFill>
          <a:latin typeface="Calibri" pitchFamily="34" charset="0"/>
          <a:ea typeface="MS PGothic" pitchFamily="34" charset="-128"/>
          <a:cs typeface="Geneva" charset="0"/>
        </a:defRPr>
      </a:lvl5pPr>
      <a:lvl6pPr marL="457200" algn="l" rtl="0" eaLnBrk="1" fontAlgn="base" hangingPunct="1">
        <a:spcBef>
          <a:spcPct val="0"/>
        </a:spcBef>
        <a:spcAft>
          <a:spcPct val="0"/>
        </a:spcAft>
        <a:defRPr sz="1600">
          <a:solidFill>
            <a:schemeClr val="bg2"/>
          </a:solidFill>
          <a:latin typeface="Akzidenz-Grotesk Next Regular" charset="0"/>
        </a:defRPr>
      </a:lvl6pPr>
      <a:lvl7pPr marL="914400" algn="l" rtl="0" eaLnBrk="1" fontAlgn="base" hangingPunct="1">
        <a:spcBef>
          <a:spcPct val="0"/>
        </a:spcBef>
        <a:spcAft>
          <a:spcPct val="0"/>
        </a:spcAft>
        <a:defRPr sz="1600">
          <a:solidFill>
            <a:schemeClr val="bg2"/>
          </a:solidFill>
          <a:latin typeface="Akzidenz-Grotesk Next Regular" charset="0"/>
        </a:defRPr>
      </a:lvl7pPr>
      <a:lvl8pPr marL="1371600" algn="l" rtl="0" eaLnBrk="1" fontAlgn="base" hangingPunct="1">
        <a:spcBef>
          <a:spcPct val="0"/>
        </a:spcBef>
        <a:spcAft>
          <a:spcPct val="0"/>
        </a:spcAft>
        <a:defRPr sz="1600">
          <a:solidFill>
            <a:schemeClr val="bg2"/>
          </a:solidFill>
          <a:latin typeface="Akzidenz-Grotesk Next Regular" charset="0"/>
        </a:defRPr>
      </a:lvl8pPr>
      <a:lvl9pPr marL="1828800" algn="l" rtl="0" eaLnBrk="1" fontAlgn="base" hangingPunct="1">
        <a:spcBef>
          <a:spcPct val="0"/>
        </a:spcBef>
        <a:spcAft>
          <a:spcPct val="0"/>
        </a:spcAft>
        <a:defRPr sz="1600">
          <a:solidFill>
            <a:schemeClr val="bg2"/>
          </a:solidFill>
          <a:latin typeface="Akzidenz-Grotesk Next Regular"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Geneva" charset="0"/>
        </a:defRPr>
      </a:lvl1pPr>
      <a:lvl2pPr marL="742950" indent="-285750" algn="l" rtl="0" eaLnBrk="1" fontAlgn="base" hangingPunct="1">
        <a:spcBef>
          <a:spcPct val="20000"/>
        </a:spcBef>
        <a:spcAft>
          <a:spcPct val="0"/>
        </a:spcAft>
        <a:buChar char="–"/>
        <a:defRPr sz="2800">
          <a:solidFill>
            <a:schemeClr val="tx1"/>
          </a:solidFill>
          <a:latin typeface="+mn-lt"/>
          <a:ea typeface="Geneva" charset="-128"/>
          <a:cs typeface="Geneva" charset="0"/>
        </a:defRPr>
      </a:lvl2pPr>
      <a:lvl3pPr marL="1143000" indent="-228600" algn="l" rtl="0" eaLnBrk="1" fontAlgn="base" hangingPunct="1">
        <a:spcBef>
          <a:spcPct val="20000"/>
        </a:spcBef>
        <a:spcAft>
          <a:spcPct val="0"/>
        </a:spcAft>
        <a:buChar char="•"/>
        <a:defRPr sz="2400">
          <a:solidFill>
            <a:schemeClr val="tx1"/>
          </a:solidFill>
          <a:latin typeface="+mn-lt"/>
          <a:ea typeface="Geneva" charset="-128"/>
          <a:cs typeface="Geneva" charset="0"/>
        </a:defRPr>
      </a:lvl3pPr>
      <a:lvl4pPr marL="1600200" indent="-228600" algn="l" rtl="0" eaLnBrk="1" fontAlgn="base" hangingPunct="1">
        <a:spcBef>
          <a:spcPct val="20000"/>
        </a:spcBef>
        <a:spcAft>
          <a:spcPct val="0"/>
        </a:spcAft>
        <a:buChar char="–"/>
        <a:defRPr sz="2000">
          <a:solidFill>
            <a:schemeClr val="tx1"/>
          </a:solidFill>
          <a:latin typeface="+mn-lt"/>
          <a:ea typeface="Geneva" charset="-128"/>
          <a:cs typeface="Geneva" charset="0"/>
        </a:defRPr>
      </a:lvl4pPr>
      <a:lvl5pPr marL="2057400" indent="-228600" algn="l" rtl="0" eaLnBrk="1" fontAlgn="base" hangingPunct="1">
        <a:spcBef>
          <a:spcPct val="20000"/>
        </a:spcBef>
        <a:spcAft>
          <a:spcPct val="0"/>
        </a:spcAft>
        <a:buChar char="»"/>
        <a:defRPr sz="2000">
          <a:solidFill>
            <a:schemeClr val="tx1"/>
          </a:solidFill>
          <a:latin typeface="+mn-lt"/>
          <a:ea typeface="Geneva" charset="-128"/>
          <a:cs typeface="Geneva" charset="0"/>
        </a:defRPr>
      </a:lvl5pPr>
      <a:lvl6pPr marL="2514600" indent="-228600" algn="l" rtl="0" eaLnBrk="1" fontAlgn="base" hangingPunct="1">
        <a:spcBef>
          <a:spcPct val="20000"/>
        </a:spcBef>
        <a:spcAft>
          <a:spcPct val="0"/>
        </a:spcAft>
        <a:buChar char="»"/>
        <a:defRPr sz="2000">
          <a:solidFill>
            <a:schemeClr val="tx1"/>
          </a:solidFill>
          <a:latin typeface="+mn-lt"/>
          <a:ea typeface="Geneva" charset="-128"/>
        </a:defRPr>
      </a:lvl6pPr>
      <a:lvl7pPr marL="2971800" indent="-228600" algn="l" rtl="0" eaLnBrk="1" fontAlgn="base" hangingPunct="1">
        <a:spcBef>
          <a:spcPct val="20000"/>
        </a:spcBef>
        <a:spcAft>
          <a:spcPct val="0"/>
        </a:spcAft>
        <a:buChar char="»"/>
        <a:defRPr sz="2000">
          <a:solidFill>
            <a:schemeClr val="tx1"/>
          </a:solidFill>
          <a:latin typeface="+mn-lt"/>
          <a:ea typeface="Geneva" charset="-128"/>
        </a:defRPr>
      </a:lvl7pPr>
      <a:lvl8pPr marL="3429000" indent="-228600" algn="l" rtl="0" eaLnBrk="1" fontAlgn="base" hangingPunct="1">
        <a:spcBef>
          <a:spcPct val="20000"/>
        </a:spcBef>
        <a:spcAft>
          <a:spcPct val="0"/>
        </a:spcAft>
        <a:buChar char="»"/>
        <a:defRPr sz="2000">
          <a:solidFill>
            <a:schemeClr val="tx1"/>
          </a:solidFill>
          <a:latin typeface="+mn-lt"/>
          <a:ea typeface="Geneva" charset="-128"/>
        </a:defRPr>
      </a:lvl8pPr>
      <a:lvl9pPr marL="3886200" indent="-228600" algn="l" rtl="0" eaLnBrk="1" fontAlgn="base" hangingPunct="1">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prsinfo.clinicaltrials.gov/results_definitions.html"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prsinfo.clinicaltrials.gov/results_table_layout/ResultSimpleForms.html"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04800" y="152400"/>
            <a:ext cx="8534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11267" name="Text Placeholder 2"/>
          <p:cNvSpPr>
            <a:spLocks noGrp="1"/>
          </p:cNvSpPr>
          <p:nvPr>
            <p:ph type="body" sz="quarter" idx="10"/>
          </p:nvPr>
        </p:nvSpPr>
        <p:spPr bwMode="auto">
          <a:xfrm>
            <a:off x="0" y="5334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sz="2400" kern="1200" dirty="0">
                <a:solidFill>
                  <a:prstClr val="white"/>
                </a:solidFill>
                <a:effectLst>
                  <a:outerShdw blurRad="38100" dist="38100" dir="2700000" algn="tl">
                    <a:srgbClr val="000000">
                      <a:alpha val="43137"/>
                    </a:srgbClr>
                  </a:outerShdw>
                </a:effectLst>
                <a:latin typeface="Arial" pitchFamily="34" charset="0"/>
                <a:ea typeface="+mj-ea"/>
                <a:cs typeface="Arial" pitchFamily="34" charset="0"/>
              </a:rPr>
              <a:t>The Johns Hopkins Institute for Clinical and </a:t>
            </a:r>
            <a:endParaRPr lang="en-US" sz="2400" kern="1200" dirty="0" smtClean="0">
              <a:solidFill>
                <a:prstClr val="white"/>
              </a:solidFill>
              <a:effectLst>
                <a:outerShdw blurRad="38100" dist="38100" dir="2700000" algn="tl">
                  <a:srgbClr val="000000">
                    <a:alpha val="43137"/>
                  </a:srgbClr>
                </a:outerShdw>
              </a:effectLst>
              <a:latin typeface="Arial" pitchFamily="34" charset="0"/>
              <a:ea typeface="+mj-ea"/>
              <a:cs typeface="Arial" pitchFamily="34" charset="0"/>
            </a:endParaRPr>
          </a:p>
          <a:p>
            <a:pPr algn="r"/>
            <a:r>
              <a:rPr lang="en-US" sz="2400" kern="1200" dirty="0" smtClean="0">
                <a:solidFill>
                  <a:prstClr val="white"/>
                </a:solidFill>
                <a:effectLst>
                  <a:outerShdw blurRad="38100" dist="38100" dir="2700000" algn="tl">
                    <a:srgbClr val="000000">
                      <a:alpha val="43137"/>
                    </a:srgbClr>
                  </a:outerShdw>
                </a:effectLst>
                <a:latin typeface="Arial" pitchFamily="34" charset="0"/>
                <a:ea typeface="+mj-ea"/>
                <a:cs typeface="Arial" pitchFamily="34" charset="0"/>
              </a:rPr>
              <a:t>Translational </a:t>
            </a:r>
            <a:r>
              <a:rPr lang="en-US" sz="2400" kern="1200" dirty="0">
                <a:solidFill>
                  <a:prstClr val="white"/>
                </a:solidFill>
                <a:effectLst>
                  <a:outerShdw blurRad="38100" dist="38100" dir="2700000" algn="tl">
                    <a:srgbClr val="000000">
                      <a:alpha val="43137"/>
                    </a:srgbClr>
                  </a:outerShdw>
                </a:effectLst>
                <a:latin typeface="Arial" pitchFamily="34" charset="0"/>
                <a:ea typeface="+mj-ea"/>
                <a:cs typeface="Arial" pitchFamily="34" charset="0"/>
              </a:rPr>
              <a:t>Research</a:t>
            </a:r>
            <a:endParaRPr lang="en-US" altLang="en-US" sz="2400" dirty="0" smtClean="0">
              <a:effectLst>
                <a:outerShdw blurRad="38100" dist="38100" dir="2700000" algn="tl">
                  <a:srgbClr val="000000">
                    <a:alpha val="43137"/>
                  </a:srgbClr>
                </a:outerShdw>
              </a:effectLst>
              <a:cs typeface="Geneva"/>
            </a:endParaRPr>
          </a:p>
        </p:txBody>
      </p:sp>
      <p:sp>
        <p:nvSpPr>
          <p:cNvPr id="5" name="Title 1"/>
          <p:cNvSpPr>
            <a:spLocks noGrp="1"/>
          </p:cNvSpPr>
          <p:nvPr>
            <p:ph type="body" sz="quarter" idx="11"/>
          </p:nvPr>
        </p:nvSpPr>
        <p:spPr>
          <a:xfrm>
            <a:off x="457200" y="1981200"/>
            <a:ext cx="8305800" cy="2057400"/>
          </a:xfrm>
          <a:prstGeom prst="rect">
            <a:avLst/>
          </a:prstGeom>
        </p:spPr>
        <p:txBody>
          <a:bodyPr>
            <a:noAutofit/>
          </a:bodyPr>
          <a:lstStyle/>
          <a:p>
            <a:pPr lvl="0" fontAlgn="auto">
              <a:spcBef>
                <a:spcPts val="0"/>
              </a:spcBef>
              <a:spcAft>
                <a:spcPts val="0"/>
              </a:spcAft>
            </a:pPr>
            <a:r>
              <a:rPr lang="en-US" sz="3600" b="1" dirty="0" smtClean="0">
                <a:solidFill>
                  <a:schemeClr val="tx1"/>
                </a:solidFill>
                <a:effectLst>
                  <a:outerShdw blurRad="38100" dist="38100" dir="2700000" algn="tl">
                    <a:srgbClr val="000000">
                      <a:alpha val="43137"/>
                    </a:srgbClr>
                  </a:outerShdw>
                </a:effectLst>
                <a:uFill>
                  <a:solidFill>
                    <a:srgbClr val="FFD200"/>
                  </a:solidFill>
                </a:uFill>
                <a:latin typeface="Arial" pitchFamily="34" charset="0"/>
                <a:cs typeface="Arial" pitchFamily="34" charset="0"/>
              </a:rPr>
              <a:t>Preparing for ClinicalTrials.gov </a:t>
            </a:r>
            <a:r>
              <a:rPr lang="en-US" sz="3600" b="1" dirty="0">
                <a:solidFill>
                  <a:schemeClr val="tx1"/>
                </a:solidFill>
                <a:effectLst>
                  <a:outerShdw blurRad="38100" dist="38100" dir="2700000" algn="tl">
                    <a:srgbClr val="000000">
                      <a:alpha val="43137"/>
                    </a:srgbClr>
                  </a:outerShdw>
                </a:effectLst>
                <a:uFill>
                  <a:solidFill>
                    <a:srgbClr val="FFD200"/>
                  </a:solidFill>
                </a:uFill>
                <a:latin typeface="Arial" pitchFamily="34" charset="0"/>
                <a:cs typeface="Arial" pitchFamily="34" charset="0"/>
              </a:rPr>
              <a:t>Results Reporting </a:t>
            </a:r>
            <a:r>
              <a:rPr lang="en-US" sz="3600" b="1" dirty="0" smtClean="0">
                <a:solidFill>
                  <a:schemeClr val="tx1"/>
                </a:solidFill>
                <a:effectLst>
                  <a:outerShdw blurRad="38100" dist="38100" dir="2700000" algn="tl">
                    <a:srgbClr val="000000">
                      <a:alpha val="43137"/>
                    </a:srgbClr>
                  </a:outerShdw>
                </a:effectLst>
                <a:uFill>
                  <a:solidFill>
                    <a:srgbClr val="FFD200"/>
                  </a:solidFill>
                </a:uFill>
                <a:latin typeface="Arial" pitchFamily="34" charset="0"/>
                <a:cs typeface="Arial" pitchFamily="34" charset="0"/>
              </a:rPr>
              <a:t>and </a:t>
            </a:r>
          </a:p>
          <a:p>
            <a:pPr lvl="0" fontAlgn="auto">
              <a:spcBef>
                <a:spcPts val="0"/>
              </a:spcBef>
              <a:spcAft>
                <a:spcPts val="0"/>
              </a:spcAft>
            </a:pPr>
            <a:r>
              <a:rPr kumimoji="0" lang="en-US" sz="36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
                  <a:solidFill>
                    <a:srgbClr val="FFD200"/>
                  </a:solidFill>
                </a:uFill>
                <a:latin typeface="Arial" pitchFamily="34" charset="0"/>
                <a:cs typeface="Arial" pitchFamily="34" charset="0"/>
              </a:rPr>
              <a:t>Module</a:t>
            </a:r>
            <a:r>
              <a:rPr kumimoji="0" lang="en-US" sz="36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
                  <a:solidFill>
                    <a:srgbClr val="FFD200"/>
                  </a:solidFill>
                </a:uFill>
                <a:latin typeface="Arial" pitchFamily="34" charset="0"/>
                <a:cs typeface="Arial" pitchFamily="34" charset="0"/>
              </a:rPr>
              <a:t> 2: </a:t>
            </a:r>
            <a:r>
              <a:rPr lang="en-US" altLang="en-US" sz="3600" b="1" dirty="0">
                <a:solidFill>
                  <a:schemeClr val="tx1"/>
                </a:solidFill>
                <a:effectLst>
                  <a:outerShdw blurRad="38100" dist="38100" dir="2700000" algn="tl">
                    <a:srgbClr val="000000">
                      <a:alpha val="43137"/>
                    </a:srgbClr>
                  </a:outerShdw>
                </a:effectLst>
                <a:latin typeface="Arial" pitchFamily="34" charset="0"/>
                <a:cs typeface="Arial" pitchFamily="34" charset="0"/>
              </a:rPr>
              <a:t>Baseline Characteristics</a:t>
            </a:r>
            <a:endParaRPr lang="en-US" sz="3600" b="1" dirty="0" smtClean="0">
              <a:solidFill>
                <a:schemeClr val="tx1"/>
              </a:solidFill>
              <a:effectLst>
                <a:outerShdw blurRad="38100" dist="38100" dir="2700000" algn="tl">
                  <a:srgbClr val="000000">
                    <a:alpha val="43137"/>
                  </a:srgbClr>
                </a:outerShdw>
              </a:effectLst>
              <a:uFill>
                <a:solidFill>
                  <a:srgbClr val="FFD200"/>
                </a:solidFill>
              </a:uFill>
              <a:latin typeface="Arial" pitchFamily="34" charset="0"/>
              <a:cs typeface="Arial" pitchFamily="34" charset="0"/>
            </a:endParaRPr>
          </a:p>
          <a:p>
            <a:pPr lvl="0" fontAlgn="auto">
              <a:spcBef>
                <a:spcPts val="0"/>
              </a:spcBef>
              <a:spcAft>
                <a:spcPts val="0"/>
              </a:spcAft>
            </a:pPr>
            <a:endParaRPr lang="en-US" sz="3600" b="1" dirty="0">
              <a:solidFill>
                <a:schemeClr val="tx1"/>
              </a:solidFill>
              <a:effectLst>
                <a:outerShdw blurRad="38100" dist="38100" dir="2700000" algn="tl">
                  <a:srgbClr val="000000">
                    <a:alpha val="43137"/>
                  </a:srgbClr>
                </a:outerShdw>
              </a:effectLst>
              <a:uFill>
                <a:solidFill>
                  <a:srgbClr val="FFD200"/>
                </a:solidFill>
              </a:uFill>
              <a:latin typeface="Arial" pitchFamily="34" charset="0"/>
              <a:cs typeface="Arial" pitchFamily="34" charset="0"/>
            </a:endParaRPr>
          </a:p>
          <a:p>
            <a:pPr lvl="0" fontAlgn="auto">
              <a:spcBef>
                <a:spcPts val="0"/>
              </a:spcBef>
              <a:spcAft>
                <a:spcPts val="0"/>
              </a:spcAft>
            </a:pPr>
            <a:endParaRPr lang="en-US" sz="3600" b="1" dirty="0" smtClean="0">
              <a:solidFill>
                <a:schemeClr val="tx1"/>
              </a:solidFill>
              <a:effectLst>
                <a:outerShdw blurRad="38100" dist="38100" dir="2700000" algn="tl">
                  <a:srgbClr val="000000">
                    <a:alpha val="43137"/>
                  </a:srgbClr>
                </a:outerShdw>
              </a:effectLst>
              <a:uFill>
                <a:solidFill>
                  <a:srgbClr val="FFD200"/>
                </a:solidFill>
              </a:uFill>
              <a:latin typeface="Arial" pitchFamily="34" charset="0"/>
              <a:cs typeface="Arial" pitchFamily="34" charset="0"/>
            </a:endParaRPr>
          </a:p>
          <a:p>
            <a:pPr lvl="0" fontAlgn="auto">
              <a:spcBef>
                <a:spcPts val="0"/>
              </a:spcBef>
              <a:spcAft>
                <a:spcPts val="0"/>
              </a:spcAft>
            </a:pPr>
            <a:r>
              <a:rPr kumimoji="0" lang="en-US" sz="1800" b="0" i="0" u="none" strike="noStrike" kern="0" cap="none" spc="0" normalizeH="0" baseline="0" noProof="0" dirty="0" smtClean="0">
                <a:ln>
                  <a:noFill/>
                </a:ln>
                <a:solidFill>
                  <a:schemeClr val="tx1"/>
                </a:solidFill>
                <a:effectLst>
                  <a:outerShdw blurRad="50800" dist="38100" dir="2700000" algn="tl" rotWithShape="0">
                    <a:prstClr val="black">
                      <a:alpha val="40000"/>
                    </a:prstClr>
                  </a:outerShdw>
                </a:effectLst>
                <a:uLnTx/>
                <a:uFill>
                  <a:solidFill>
                    <a:srgbClr val="FFD200"/>
                  </a:solidFill>
                </a:uFill>
                <a:latin typeface="Arial" pitchFamily="34" charset="0"/>
                <a:cs typeface="Arial" pitchFamily="34" charset="0"/>
              </a:rPr>
              <a:t>October</a:t>
            </a:r>
            <a:r>
              <a:rPr kumimoji="0" lang="en-US" sz="1800" b="0" i="0" u="none" strike="noStrike" kern="0" cap="none" spc="0" normalizeH="0" noProof="0" dirty="0" smtClean="0">
                <a:ln>
                  <a:noFill/>
                </a:ln>
                <a:solidFill>
                  <a:schemeClr val="tx1"/>
                </a:solidFill>
                <a:effectLst>
                  <a:outerShdw blurRad="50800" dist="38100" dir="2700000" algn="tl" rotWithShape="0">
                    <a:prstClr val="black">
                      <a:alpha val="40000"/>
                    </a:prstClr>
                  </a:outerShdw>
                </a:effectLst>
                <a:uLnTx/>
                <a:uFill>
                  <a:solidFill>
                    <a:srgbClr val="FFD200"/>
                  </a:solidFill>
                </a:uFill>
                <a:latin typeface="Arial" pitchFamily="34" charset="0"/>
                <a:cs typeface="Arial" pitchFamily="34" charset="0"/>
              </a:rPr>
              <a:t> 19, </a:t>
            </a:r>
            <a:r>
              <a:rPr kumimoji="0" lang="en-US" sz="1800" b="0" i="0" u="none" strike="noStrike" kern="0" cap="none" spc="0" normalizeH="0" noProof="0" dirty="0" smtClean="0">
                <a:ln>
                  <a:noFill/>
                </a:ln>
                <a:solidFill>
                  <a:schemeClr val="tx1"/>
                </a:solidFill>
                <a:effectLst>
                  <a:outerShdw blurRad="50800" dist="38100" dir="2700000" algn="tl" rotWithShape="0">
                    <a:prstClr val="black">
                      <a:alpha val="40000"/>
                    </a:prstClr>
                  </a:outerShdw>
                </a:effectLst>
                <a:uLnTx/>
                <a:uFill>
                  <a:solidFill>
                    <a:srgbClr val="FFD200"/>
                  </a:solidFill>
                </a:uFill>
                <a:latin typeface="Arial" pitchFamily="34" charset="0"/>
                <a:cs typeface="Arial" pitchFamily="34" charset="0"/>
              </a:rPr>
              <a:t>2014</a:t>
            </a:r>
            <a:r>
              <a:rPr kumimoji="0" lang="en-US" sz="1800" b="0" i="0" u="none" strike="noStrike" kern="0" cap="none" spc="0" normalizeH="0" baseline="0" noProof="0" dirty="0" smtClean="0">
                <a:ln>
                  <a:noFill/>
                </a:ln>
                <a:solidFill>
                  <a:schemeClr val="tx1"/>
                </a:solidFill>
                <a:effectLst>
                  <a:outerShdw blurRad="50800" dist="38100" dir="2700000" algn="tl" rotWithShape="0">
                    <a:prstClr val="black">
                      <a:alpha val="40000"/>
                    </a:prstClr>
                  </a:outerShdw>
                </a:effectLst>
                <a:uLnTx/>
                <a:uFill>
                  <a:solidFill>
                    <a:srgbClr val="FFD200"/>
                  </a:solidFill>
                </a:uFill>
                <a:latin typeface="Arial" pitchFamily="34" charset="0"/>
                <a:cs typeface="Arial" pitchFamily="34" charset="0"/>
              </a:rPr>
              <a:t/>
            </a:r>
            <a:br>
              <a:rPr kumimoji="0" lang="en-US" sz="1800" b="0" i="0" u="none" strike="noStrike" kern="0" cap="none" spc="0" normalizeH="0" baseline="0" noProof="0" dirty="0" smtClean="0">
                <a:ln>
                  <a:noFill/>
                </a:ln>
                <a:solidFill>
                  <a:schemeClr val="tx1"/>
                </a:solidFill>
                <a:effectLst>
                  <a:outerShdw blurRad="50800" dist="38100" dir="2700000" algn="tl" rotWithShape="0">
                    <a:prstClr val="black">
                      <a:alpha val="40000"/>
                    </a:prstClr>
                  </a:outerShdw>
                </a:effectLst>
                <a:uLnTx/>
                <a:uFill>
                  <a:solidFill>
                    <a:srgbClr val="FFD200"/>
                  </a:solidFill>
                </a:uFill>
                <a:latin typeface="Arial" pitchFamily="34" charset="0"/>
                <a:cs typeface="Arial" pitchFamily="34" charset="0"/>
              </a:rPr>
            </a:br>
            <a:r>
              <a:rPr kumimoji="0" lang="en-US" sz="1800" b="0" i="0" u="none" strike="noStrike" kern="0" cap="none" spc="0" normalizeH="0" baseline="0" noProof="0" dirty="0" smtClean="0">
                <a:ln>
                  <a:noFill/>
                </a:ln>
                <a:solidFill>
                  <a:schemeClr val="tx1"/>
                </a:solidFill>
                <a:effectLst>
                  <a:outerShdw blurRad="50800" dist="38100" dir="2700000" algn="tl" rotWithShape="0">
                    <a:prstClr val="black">
                      <a:alpha val="40000"/>
                    </a:prstClr>
                  </a:outerShdw>
                </a:effectLst>
                <a:uLnTx/>
                <a:uFill>
                  <a:solidFill>
                    <a:srgbClr val="FFD200"/>
                  </a:solidFill>
                </a:uFill>
                <a:latin typeface="Arial" pitchFamily="34" charset="0"/>
                <a:cs typeface="Arial" pitchFamily="34" charset="0"/>
              </a:rPr>
              <a:t>ICTR Research Navigators</a:t>
            </a:r>
            <a:endParaRPr kumimoji="0" lang="en-US" sz="5400" b="0" i="0" u="none" strike="noStrike" kern="0" cap="none" spc="0" normalizeH="0" baseline="0" noProof="0" dirty="0">
              <a:ln>
                <a:noFill/>
              </a:ln>
              <a:solidFill>
                <a:schemeClr val="tx1"/>
              </a:solidFill>
              <a:effectLst>
                <a:outerShdw blurRad="50800" dist="38100" dir="2700000" algn="tl" rotWithShape="0">
                  <a:prstClr val="black">
                    <a:alpha val="40000"/>
                  </a:prstClr>
                </a:outerShdw>
              </a:effectLst>
              <a:uLnTx/>
              <a:uFill>
                <a:solidFill>
                  <a:srgbClr val="FFD200"/>
                </a:solidFill>
              </a:u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02821" y="152400"/>
            <a:ext cx="853637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2" name="Rectangle 1"/>
          <p:cNvSpPr/>
          <p:nvPr/>
        </p:nvSpPr>
        <p:spPr>
          <a:xfrm>
            <a:off x="381000" y="605506"/>
            <a:ext cx="8751771" cy="954107"/>
          </a:xfrm>
          <a:prstGeom prst="rect">
            <a:avLst/>
          </a:prstGeom>
        </p:spPr>
        <p:txBody>
          <a:bodyPr wrap="square">
            <a:spAutoFit/>
          </a:bodyPr>
          <a:lstStyle/>
          <a:p>
            <a:pPr lvl="0" algn="r">
              <a:spcBef>
                <a:spcPct val="20000"/>
              </a:spcBef>
            </a:pPr>
            <a:r>
              <a:rPr lang="en-US" sz="2800" dirty="0">
                <a:solidFill>
                  <a:schemeClr val="bg1"/>
                </a:solidFill>
                <a:effectLst>
                  <a:outerShdw blurRad="38100" dist="38100" dir="2700000" algn="tl">
                    <a:srgbClr val="000000">
                      <a:alpha val="43137"/>
                    </a:srgbClr>
                  </a:outerShdw>
                </a:effectLst>
              </a:rPr>
              <a:t>Module </a:t>
            </a:r>
            <a:r>
              <a:rPr lang="en-US" sz="2800" dirty="0" smtClean="0">
                <a:solidFill>
                  <a:schemeClr val="bg1"/>
                </a:solidFill>
                <a:effectLst>
                  <a:outerShdw blurRad="38100" dist="38100" dir="2700000" algn="tl">
                    <a:srgbClr val="000000">
                      <a:alpha val="43137"/>
                    </a:srgbClr>
                  </a:outerShdw>
                </a:effectLst>
              </a:rPr>
              <a:t>2: Baseline Characteristics</a:t>
            </a:r>
            <a:r>
              <a:rPr lang="en-US" sz="2800" b="1" dirty="0"/>
              <a:t/>
            </a:r>
            <a:br>
              <a:rPr lang="en-US" sz="2800" b="1" dirty="0"/>
            </a:br>
            <a:endParaRPr lang="en-US" altLang="en-US" sz="2800" kern="0" dirty="0">
              <a:solidFill>
                <a:srgbClr val="FFFFFF"/>
              </a:solidFill>
              <a:latin typeface="Calibri"/>
              <a:ea typeface="MS PGothic" pitchFamily="34" charset="-128"/>
            </a:endParaRPr>
          </a:p>
        </p:txBody>
      </p:sp>
      <p:sp>
        <p:nvSpPr>
          <p:cNvPr id="4" name="Rectangle 3"/>
          <p:cNvSpPr/>
          <p:nvPr/>
        </p:nvSpPr>
        <p:spPr>
          <a:xfrm>
            <a:off x="21595" y="1559613"/>
            <a:ext cx="184731" cy="461665"/>
          </a:xfrm>
          <a:prstGeom prst="rect">
            <a:avLst/>
          </a:prstGeom>
        </p:spPr>
        <p:txBody>
          <a:bodyPr wrap="none">
            <a:spAutoFit/>
          </a:bodyPr>
          <a:lstStyle/>
          <a:p>
            <a:endParaRPr lang="en-US" sz="2400" dirty="0">
              <a:effectLst>
                <a:outerShdw blurRad="38100" dist="38100" dir="2700000" algn="tl">
                  <a:srgbClr val="000000">
                    <a:alpha val="43137"/>
                  </a:srgbClr>
                </a:outerShdw>
              </a:effectLst>
            </a:endParaRPr>
          </a:p>
        </p:txBody>
      </p:sp>
      <p:sp>
        <p:nvSpPr>
          <p:cNvPr id="3" name="Rectangle 2"/>
          <p:cNvSpPr/>
          <p:nvPr/>
        </p:nvSpPr>
        <p:spPr>
          <a:xfrm>
            <a:off x="21595" y="1495201"/>
            <a:ext cx="2542684" cy="523220"/>
          </a:xfrm>
          <a:prstGeom prst="rect">
            <a:avLst/>
          </a:prstGeom>
        </p:spPr>
        <p:txBody>
          <a:bodyPr wrap="none">
            <a:spAutoFit/>
          </a:bodyPr>
          <a:lstStyle/>
          <a:p>
            <a:r>
              <a:rPr lang="en-US" sz="2800" dirty="0" smtClean="0">
                <a:effectLst>
                  <a:outerShdw blurRad="38100" dist="38100" dir="2700000" algn="tl">
                    <a:srgbClr val="000000">
                      <a:alpha val="43137"/>
                    </a:srgbClr>
                  </a:outerShdw>
                </a:effectLst>
              </a:rPr>
              <a:t>Data Elements</a:t>
            </a:r>
            <a:endParaRPr lang="en-US" sz="28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1066800" y="2140414"/>
            <a:ext cx="6725701" cy="3726961"/>
          </a:xfrm>
          <a:prstGeom prst="rect">
            <a:avLst/>
          </a:prstGeom>
        </p:spPr>
      </p:pic>
    </p:spTree>
    <p:extLst>
      <p:ext uri="{BB962C8B-B14F-4D97-AF65-F5344CB8AC3E}">
        <p14:creationId xmlns:p14="http://schemas.microsoft.com/office/powerpoint/2010/main" val="1183202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02821" y="152400"/>
            <a:ext cx="853637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2" name="Rectangle 1"/>
          <p:cNvSpPr/>
          <p:nvPr/>
        </p:nvSpPr>
        <p:spPr>
          <a:xfrm>
            <a:off x="381000" y="605506"/>
            <a:ext cx="8751771" cy="954107"/>
          </a:xfrm>
          <a:prstGeom prst="rect">
            <a:avLst/>
          </a:prstGeom>
        </p:spPr>
        <p:txBody>
          <a:bodyPr wrap="square">
            <a:spAutoFit/>
          </a:bodyPr>
          <a:lstStyle/>
          <a:p>
            <a:pPr lvl="0" algn="r">
              <a:spcBef>
                <a:spcPct val="20000"/>
              </a:spcBef>
            </a:pPr>
            <a:r>
              <a:rPr lang="en-US" sz="2800" dirty="0">
                <a:solidFill>
                  <a:schemeClr val="bg1"/>
                </a:solidFill>
                <a:effectLst>
                  <a:outerShdw blurRad="38100" dist="38100" dir="2700000" algn="tl">
                    <a:srgbClr val="000000">
                      <a:alpha val="43137"/>
                    </a:srgbClr>
                  </a:outerShdw>
                </a:effectLst>
              </a:rPr>
              <a:t>Module </a:t>
            </a:r>
            <a:r>
              <a:rPr lang="en-US" sz="2800" dirty="0" smtClean="0">
                <a:solidFill>
                  <a:schemeClr val="bg1"/>
                </a:solidFill>
                <a:effectLst>
                  <a:outerShdw blurRad="38100" dist="38100" dir="2700000" algn="tl">
                    <a:srgbClr val="000000">
                      <a:alpha val="43137"/>
                    </a:srgbClr>
                  </a:outerShdw>
                </a:effectLst>
              </a:rPr>
              <a:t>2: Baseline Characteristics</a:t>
            </a:r>
            <a:r>
              <a:rPr lang="en-US" sz="2800" b="1" dirty="0"/>
              <a:t/>
            </a:r>
            <a:br>
              <a:rPr lang="en-US" sz="2800" b="1" dirty="0"/>
            </a:br>
            <a:endParaRPr lang="en-US" altLang="en-US" sz="2800" kern="0" dirty="0">
              <a:solidFill>
                <a:srgbClr val="FFFFFF"/>
              </a:solidFill>
              <a:latin typeface="Calibri"/>
              <a:ea typeface="MS PGothic" pitchFamily="34" charset="-128"/>
            </a:endParaRPr>
          </a:p>
        </p:txBody>
      </p:sp>
      <p:sp>
        <p:nvSpPr>
          <p:cNvPr id="4" name="Rectangle 3"/>
          <p:cNvSpPr/>
          <p:nvPr/>
        </p:nvSpPr>
        <p:spPr>
          <a:xfrm>
            <a:off x="21595" y="1559613"/>
            <a:ext cx="184731" cy="461665"/>
          </a:xfrm>
          <a:prstGeom prst="rect">
            <a:avLst/>
          </a:prstGeom>
        </p:spPr>
        <p:txBody>
          <a:bodyPr wrap="none">
            <a:spAutoFit/>
          </a:bodyPr>
          <a:lstStyle/>
          <a:p>
            <a:endParaRPr lang="en-US" sz="2400" dirty="0">
              <a:effectLst>
                <a:outerShdw blurRad="38100" dist="38100" dir="2700000" algn="tl">
                  <a:srgbClr val="000000">
                    <a:alpha val="43137"/>
                  </a:srgbClr>
                </a:outerShdw>
              </a:effectLst>
            </a:endParaRPr>
          </a:p>
        </p:txBody>
      </p:sp>
      <p:sp>
        <p:nvSpPr>
          <p:cNvPr id="3" name="Rectangle 2"/>
          <p:cNvSpPr/>
          <p:nvPr/>
        </p:nvSpPr>
        <p:spPr>
          <a:xfrm>
            <a:off x="21595" y="1545610"/>
            <a:ext cx="4130746" cy="523220"/>
          </a:xfrm>
          <a:prstGeom prst="rect">
            <a:avLst/>
          </a:prstGeom>
        </p:spPr>
        <p:txBody>
          <a:bodyPr wrap="none">
            <a:spAutoFit/>
          </a:bodyPr>
          <a:lstStyle/>
          <a:p>
            <a:r>
              <a:rPr lang="en-US" sz="2800" dirty="0">
                <a:effectLst>
                  <a:outerShdw blurRad="38100" dist="38100" dir="2700000" algn="tl">
                    <a:srgbClr val="000000">
                      <a:alpha val="43137"/>
                    </a:srgbClr>
                  </a:outerShdw>
                </a:effectLst>
              </a:rPr>
              <a:t>ClinicalTrials.gov Format</a:t>
            </a:r>
          </a:p>
        </p:txBody>
      </p:sp>
      <p:pic>
        <p:nvPicPr>
          <p:cNvPr id="9" name="Picture 2"/>
          <p:cNvPicPr>
            <a:picLocks noChangeAspect="1" noChangeArrowheads="1"/>
          </p:cNvPicPr>
          <p:nvPr/>
        </p:nvPicPr>
        <p:blipFill>
          <a:blip r:embed="rId2" cstate="print"/>
          <a:srcRect/>
          <a:stretch>
            <a:fillRect/>
          </a:stretch>
        </p:blipFill>
        <p:spPr bwMode="auto">
          <a:xfrm>
            <a:off x="88806" y="2286000"/>
            <a:ext cx="6248373" cy="4408170"/>
          </a:xfrm>
          <a:prstGeom prst="rect">
            <a:avLst/>
          </a:prstGeom>
          <a:noFill/>
          <a:ln w="9525">
            <a:noFill/>
            <a:miter lim="800000"/>
            <a:headEnd/>
            <a:tailEnd/>
          </a:ln>
          <a:effectLst/>
        </p:spPr>
      </p:pic>
      <p:sp>
        <p:nvSpPr>
          <p:cNvPr id="8" name="Rectangle 7"/>
          <p:cNvSpPr/>
          <p:nvPr/>
        </p:nvSpPr>
        <p:spPr>
          <a:xfrm>
            <a:off x="6553200" y="2272683"/>
            <a:ext cx="2438400" cy="3046988"/>
          </a:xfrm>
          <a:prstGeom prst="rect">
            <a:avLst/>
          </a:prstGeom>
        </p:spPr>
        <p:txBody>
          <a:bodyPr wrap="square">
            <a:spAutoFit/>
          </a:bodyPr>
          <a:lstStyle/>
          <a:p>
            <a:r>
              <a:rPr lang="en-US" b="1" dirty="0" smtClean="0">
                <a:effectLst>
                  <a:outerShdw blurRad="38100" dist="38100" dir="2700000" algn="tl">
                    <a:srgbClr val="000000">
                      <a:alpha val="43137"/>
                    </a:srgbClr>
                  </a:outerShdw>
                </a:effectLst>
              </a:rPr>
              <a:t>NOTE: </a:t>
            </a:r>
            <a:r>
              <a:rPr lang="en-US" dirty="0" smtClean="0">
                <a:effectLst>
                  <a:outerShdw blurRad="38100" dist="38100" dir="2700000" algn="tl">
                    <a:srgbClr val="000000">
                      <a:alpha val="43137"/>
                    </a:srgbClr>
                  </a:outerShdw>
                </a:effectLst>
              </a:rPr>
              <a:t>Here </a:t>
            </a:r>
            <a:r>
              <a:rPr lang="en-US" dirty="0">
                <a:effectLst>
                  <a:outerShdw blurRad="38100" dist="38100" dir="2700000" algn="tl">
                    <a:srgbClr val="000000">
                      <a:alpha val="43137"/>
                    </a:srgbClr>
                  </a:outerShdw>
                </a:effectLst>
              </a:rPr>
              <a:t>is the way the user specified criteria will look if they are all represented by “participant”.  </a:t>
            </a:r>
            <a:endParaRPr lang="en-US" dirty="0" smtClean="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If </a:t>
            </a:r>
            <a:r>
              <a:rPr lang="en-US" dirty="0">
                <a:effectLst>
                  <a:outerShdw blurRad="38100" dist="38100" dir="2700000" algn="tl">
                    <a:srgbClr val="000000">
                      <a:alpha val="43137"/>
                    </a:srgbClr>
                  </a:outerShdw>
                </a:effectLst>
              </a:rPr>
              <a:t>the units of measure are something more variable, you are more likely to have medians with standard deviations represented.</a:t>
            </a:r>
          </a:p>
        </p:txBody>
      </p:sp>
    </p:spTree>
    <p:extLst>
      <p:ext uri="{BB962C8B-B14F-4D97-AF65-F5344CB8AC3E}">
        <p14:creationId xmlns:p14="http://schemas.microsoft.com/office/powerpoint/2010/main" val="121736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02821" y="152400"/>
            <a:ext cx="853637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2" name="Rectangle 1"/>
          <p:cNvSpPr/>
          <p:nvPr/>
        </p:nvSpPr>
        <p:spPr>
          <a:xfrm>
            <a:off x="381000" y="605506"/>
            <a:ext cx="8751771" cy="954107"/>
          </a:xfrm>
          <a:prstGeom prst="rect">
            <a:avLst/>
          </a:prstGeom>
        </p:spPr>
        <p:txBody>
          <a:bodyPr wrap="square">
            <a:spAutoFit/>
          </a:bodyPr>
          <a:lstStyle/>
          <a:p>
            <a:pPr lvl="0" algn="r">
              <a:spcBef>
                <a:spcPct val="20000"/>
              </a:spcBef>
            </a:pPr>
            <a:r>
              <a:rPr lang="en-US" sz="2800" dirty="0">
                <a:solidFill>
                  <a:schemeClr val="bg1"/>
                </a:solidFill>
                <a:effectLst>
                  <a:outerShdw blurRad="38100" dist="38100" dir="2700000" algn="tl">
                    <a:srgbClr val="000000">
                      <a:alpha val="43137"/>
                    </a:srgbClr>
                  </a:outerShdw>
                </a:effectLst>
              </a:rPr>
              <a:t>Module </a:t>
            </a:r>
            <a:r>
              <a:rPr lang="en-US" sz="2800" dirty="0" smtClean="0">
                <a:solidFill>
                  <a:schemeClr val="bg1"/>
                </a:solidFill>
                <a:effectLst>
                  <a:outerShdw blurRad="38100" dist="38100" dir="2700000" algn="tl">
                    <a:srgbClr val="000000">
                      <a:alpha val="43137"/>
                    </a:srgbClr>
                  </a:outerShdw>
                </a:effectLst>
              </a:rPr>
              <a:t>2: Baseline Characteristics</a:t>
            </a:r>
            <a:r>
              <a:rPr lang="en-US" sz="2800" b="1" dirty="0"/>
              <a:t/>
            </a:r>
            <a:br>
              <a:rPr lang="en-US" sz="2800" b="1" dirty="0"/>
            </a:br>
            <a:endParaRPr lang="en-US" altLang="en-US" sz="2800" kern="0" dirty="0">
              <a:solidFill>
                <a:srgbClr val="FFFFFF"/>
              </a:solidFill>
              <a:latin typeface="Calibri"/>
              <a:ea typeface="MS PGothic" pitchFamily="34" charset="-128"/>
            </a:endParaRPr>
          </a:p>
        </p:txBody>
      </p:sp>
      <p:sp>
        <p:nvSpPr>
          <p:cNvPr id="4" name="Rectangle 3"/>
          <p:cNvSpPr/>
          <p:nvPr/>
        </p:nvSpPr>
        <p:spPr>
          <a:xfrm>
            <a:off x="21595" y="1559613"/>
            <a:ext cx="184731" cy="461665"/>
          </a:xfrm>
          <a:prstGeom prst="rect">
            <a:avLst/>
          </a:prstGeom>
        </p:spPr>
        <p:txBody>
          <a:bodyPr wrap="none">
            <a:spAutoFit/>
          </a:bodyPr>
          <a:lstStyle/>
          <a:p>
            <a:endParaRPr lang="en-US" sz="2400" dirty="0">
              <a:effectLst>
                <a:outerShdw blurRad="38100" dist="38100" dir="2700000" algn="tl">
                  <a:srgbClr val="000000">
                    <a:alpha val="43137"/>
                  </a:srgbClr>
                </a:outerShdw>
              </a:effectLst>
            </a:endParaRPr>
          </a:p>
        </p:txBody>
      </p:sp>
      <p:sp>
        <p:nvSpPr>
          <p:cNvPr id="3" name="Rectangle 2"/>
          <p:cNvSpPr/>
          <p:nvPr/>
        </p:nvSpPr>
        <p:spPr>
          <a:xfrm>
            <a:off x="21595" y="1545610"/>
            <a:ext cx="6502101" cy="523220"/>
          </a:xfrm>
          <a:prstGeom prst="rect">
            <a:avLst/>
          </a:prstGeom>
        </p:spPr>
        <p:txBody>
          <a:bodyPr wrap="none">
            <a:spAutoFit/>
          </a:bodyPr>
          <a:lstStyle/>
          <a:p>
            <a:r>
              <a:rPr lang="en-US" sz="2800" dirty="0">
                <a:effectLst>
                  <a:outerShdw blurRad="38100" dist="38100" dir="2700000" algn="tl">
                    <a:srgbClr val="000000">
                      <a:alpha val="43137"/>
                    </a:srgbClr>
                  </a:outerShdw>
                </a:effectLst>
              </a:rPr>
              <a:t>User-Specified Baseline Characteristics</a:t>
            </a:r>
          </a:p>
        </p:txBody>
      </p:sp>
      <p:sp>
        <p:nvSpPr>
          <p:cNvPr id="5" name="Rectangle 4"/>
          <p:cNvSpPr/>
          <p:nvPr/>
        </p:nvSpPr>
        <p:spPr>
          <a:xfrm>
            <a:off x="206326" y="2209800"/>
            <a:ext cx="8556674" cy="3216265"/>
          </a:xfrm>
          <a:prstGeom prst="rect">
            <a:avLst/>
          </a:prstGeom>
        </p:spPr>
        <p:txBody>
          <a:bodyPr wrap="square">
            <a:spAutoFit/>
          </a:bodyPr>
          <a:lstStyle/>
          <a:p>
            <a:pPr marL="285750" indent="-285750">
              <a:buFont typeface="Arial" pitchFamily="34" charset="0"/>
              <a:buChar char="•"/>
            </a:pPr>
            <a:r>
              <a:rPr lang="en-US" sz="1900" dirty="0">
                <a:effectLst>
                  <a:outerShdw blurRad="38100" dist="38100" dir="2700000" algn="tl">
                    <a:srgbClr val="000000">
                      <a:alpha val="43137"/>
                    </a:srgbClr>
                  </a:outerShdw>
                </a:effectLst>
              </a:rPr>
              <a:t>Do include all meaningful elements that make your study understandable/ useful to others, both demographic and clinical measures, such as baseline values of outcome measures or prior and concurrent treatment characteristics.</a:t>
            </a:r>
          </a:p>
          <a:p>
            <a:pPr marL="285750" indent="-285750">
              <a:buFont typeface="Arial" pitchFamily="34" charset="0"/>
              <a:buChar char="•"/>
            </a:pPr>
            <a:endParaRPr lang="en-US" sz="1000" dirty="0">
              <a:effectLst>
                <a:outerShdw blurRad="38100" dist="38100" dir="2700000" algn="tl">
                  <a:srgbClr val="000000">
                    <a:alpha val="43137"/>
                  </a:srgbClr>
                </a:outerShdw>
              </a:effectLst>
            </a:endParaRPr>
          </a:p>
          <a:p>
            <a:pPr marL="285750" indent="-285750">
              <a:buFont typeface="Arial" pitchFamily="34" charset="0"/>
              <a:buChar char="•"/>
            </a:pPr>
            <a:r>
              <a:rPr lang="en-US" sz="1900" dirty="0">
                <a:effectLst>
                  <a:outerShdw blurRad="38100" dist="38100" dir="2700000" algn="tl">
                    <a:srgbClr val="000000">
                      <a:alpha val="43137"/>
                    </a:srgbClr>
                  </a:outerShdw>
                </a:effectLst>
              </a:rPr>
              <a:t>Make sure units and scales are labeled, and understandable – (e.g. what the range of a scale is and what it means.  If it’s a well-known scale, within the discipline, refer to it by name and give a citation, if necessary.)</a:t>
            </a:r>
          </a:p>
          <a:p>
            <a:pPr marL="285750" indent="-285750">
              <a:buFont typeface="Arial" pitchFamily="34" charset="0"/>
              <a:buChar char="•"/>
            </a:pPr>
            <a:endParaRPr lang="en-US" sz="1000" dirty="0">
              <a:effectLst>
                <a:outerShdw blurRad="38100" dist="38100" dir="2700000" algn="tl">
                  <a:srgbClr val="000000">
                    <a:alpha val="43137"/>
                  </a:srgbClr>
                </a:outerShdw>
              </a:effectLst>
            </a:endParaRPr>
          </a:p>
          <a:p>
            <a:pPr marL="285750" indent="-285750">
              <a:buFont typeface="Arial" pitchFamily="34" charset="0"/>
              <a:buChar char="•"/>
            </a:pPr>
            <a:r>
              <a:rPr lang="en-US" sz="1900" dirty="0">
                <a:effectLst>
                  <a:outerShdw blurRad="38100" dist="38100" dir="2700000" algn="tl">
                    <a:srgbClr val="000000">
                      <a:alpha val="43137"/>
                    </a:srgbClr>
                  </a:outerShdw>
                </a:effectLst>
              </a:rPr>
              <a:t>Use Table 1, if there is a published article or draft. </a:t>
            </a:r>
          </a:p>
          <a:p>
            <a:pPr marL="285750" indent="-285750">
              <a:buFont typeface="Arial" pitchFamily="34" charset="0"/>
              <a:buChar char="•"/>
            </a:pPr>
            <a:endParaRPr lang="en-US" sz="1000" dirty="0">
              <a:effectLst>
                <a:outerShdw blurRad="38100" dist="38100" dir="2700000" algn="tl">
                  <a:srgbClr val="000000">
                    <a:alpha val="43137"/>
                  </a:srgbClr>
                </a:outerShdw>
              </a:effectLst>
            </a:endParaRPr>
          </a:p>
          <a:p>
            <a:pPr marL="285750" indent="-285750">
              <a:buFont typeface="Arial" pitchFamily="34" charset="0"/>
              <a:buChar char="•"/>
            </a:pPr>
            <a:r>
              <a:rPr lang="en-US" sz="1900" dirty="0">
                <a:effectLst>
                  <a:outerShdw blurRad="38100" dist="38100" dir="2700000" algn="tl">
                    <a:srgbClr val="000000">
                      <a:alpha val="43137"/>
                    </a:srgbClr>
                  </a:outerShdw>
                </a:effectLst>
              </a:rPr>
              <a:t>If there is no article from which to work, consult with PI.</a:t>
            </a:r>
          </a:p>
        </p:txBody>
      </p:sp>
      <p:sp>
        <p:nvSpPr>
          <p:cNvPr id="6" name="Rectangle 5"/>
          <p:cNvSpPr/>
          <p:nvPr/>
        </p:nvSpPr>
        <p:spPr>
          <a:xfrm>
            <a:off x="609600" y="5651208"/>
            <a:ext cx="5914096" cy="738664"/>
          </a:xfrm>
          <a:prstGeom prst="rect">
            <a:avLst/>
          </a:prstGeom>
        </p:spPr>
        <p:txBody>
          <a:bodyPr wrap="square">
            <a:spAutoFit/>
          </a:bodyPr>
          <a:lstStyle/>
          <a:p>
            <a:r>
              <a:rPr lang="en-US" sz="1400" b="1" dirty="0">
                <a:effectLst>
                  <a:outerShdw blurRad="38100" dist="38100" dir="2700000" algn="tl">
                    <a:srgbClr val="000000">
                      <a:alpha val="43137"/>
                    </a:srgbClr>
                  </a:outerShdw>
                </a:effectLst>
              </a:rPr>
              <a:t>Example of a citation of a scale:</a:t>
            </a:r>
          </a:p>
          <a:p>
            <a:r>
              <a:rPr lang="en-US" sz="1400" dirty="0">
                <a:effectLst>
                  <a:outerShdw blurRad="38100" dist="38100" dir="2700000" algn="tl">
                    <a:srgbClr val="000000">
                      <a:alpha val="43137"/>
                    </a:srgbClr>
                  </a:outerShdw>
                </a:effectLst>
              </a:rPr>
              <a:t>Quebec Task Force (QTF) Classification of </a:t>
            </a:r>
            <a:r>
              <a:rPr lang="en-US" sz="1400" dirty="0" smtClean="0">
                <a:effectLst>
                  <a:outerShdw blurRad="38100" dist="38100" dir="2700000" algn="tl">
                    <a:srgbClr val="000000">
                      <a:alpha val="43137"/>
                    </a:srgbClr>
                  </a:outerShdw>
                </a:effectLst>
              </a:rPr>
              <a:t>Spinal Disorders </a:t>
            </a:r>
            <a:r>
              <a:rPr lang="en-US" sz="1400" dirty="0">
                <a:effectLst>
                  <a:outerShdw blurRad="38100" dist="38100" dir="2700000" algn="tl">
                    <a:srgbClr val="000000">
                      <a:alpha val="43137"/>
                    </a:srgbClr>
                  </a:outerShdw>
                </a:effectLst>
              </a:rPr>
              <a:t>consists of 8 classes ranging </a:t>
            </a:r>
            <a:r>
              <a:rPr lang="en-US" sz="1400" dirty="0" smtClean="0">
                <a:effectLst>
                  <a:outerShdw blurRad="38100" dist="38100" dir="2700000" algn="tl">
                    <a:srgbClr val="000000">
                      <a:alpha val="43137"/>
                    </a:srgbClr>
                  </a:outerShdw>
                </a:effectLst>
              </a:rPr>
              <a:t>from Class </a:t>
            </a:r>
            <a:r>
              <a:rPr lang="en-US" sz="1400" dirty="0">
                <a:effectLst>
                  <a:outerShdw blurRad="38100" dist="38100" dir="2700000" algn="tl">
                    <a:srgbClr val="000000">
                      <a:alpha val="43137"/>
                    </a:srgbClr>
                  </a:outerShdw>
                </a:effectLst>
              </a:rPr>
              <a:t>0 (no pain) to Class 7(spinal Stenosis)</a:t>
            </a:r>
          </a:p>
        </p:txBody>
      </p:sp>
    </p:spTree>
    <p:extLst>
      <p:ext uri="{BB962C8B-B14F-4D97-AF65-F5344CB8AC3E}">
        <p14:creationId xmlns:p14="http://schemas.microsoft.com/office/powerpoint/2010/main" val="388899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02821" y="152400"/>
            <a:ext cx="853637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2" name="Rectangle 1"/>
          <p:cNvSpPr/>
          <p:nvPr/>
        </p:nvSpPr>
        <p:spPr>
          <a:xfrm>
            <a:off x="381000" y="605506"/>
            <a:ext cx="8751771" cy="954107"/>
          </a:xfrm>
          <a:prstGeom prst="rect">
            <a:avLst/>
          </a:prstGeom>
        </p:spPr>
        <p:txBody>
          <a:bodyPr wrap="square">
            <a:spAutoFit/>
          </a:bodyPr>
          <a:lstStyle/>
          <a:p>
            <a:pPr lvl="0" algn="r">
              <a:spcBef>
                <a:spcPct val="20000"/>
              </a:spcBef>
            </a:pPr>
            <a:r>
              <a:rPr lang="en-US" sz="2800" dirty="0">
                <a:solidFill>
                  <a:schemeClr val="bg1"/>
                </a:solidFill>
                <a:effectLst>
                  <a:outerShdw blurRad="38100" dist="38100" dir="2700000" algn="tl">
                    <a:srgbClr val="000000">
                      <a:alpha val="43137"/>
                    </a:srgbClr>
                  </a:outerShdw>
                </a:effectLst>
              </a:rPr>
              <a:t>Module </a:t>
            </a:r>
            <a:r>
              <a:rPr lang="en-US" sz="2800" dirty="0" smtClean="0">
                <a:solidFill>
                  <a:schemeClr val="bg1"/>
                </a:solidFill>
                <a:effectLst>
                  <a:outerShdw blurRad="38100" dist="38100" dir="2700000" algn="tl">
                    <a:srgbClr val="000000">
                      <a:alpha val="43137"/>
                    </a:srgbClr>
                  </a:outerShdw>
                </a:effectLst>
              </a:rPr>
              <a:t>2: Baseline Characteristics</a:t>
            </a:r>
            <a:r>
              <a:rPr lang="en-US" sz="2800" b="1" dirty="0"/>
              <a:t/>
            </a:r>
            <a:br>
              <a:rPr lang="en-US" sz="2800" b="1" dirty="0"/>
            </a:br>
            <a:endParaRPr lang="en-US" altLang="en-US" sz="2800" kern="0" dirty="0">
              <a:solidFill>
                <a:srgbClr val="FFFFFF"/>
              </a:solidFill>
              <a:latin typeface="Calibri"/>
              <a:ea typeface="MS PGothic" pitchFamily="34" charset="-128"/>
            </a:endParaRPr>
          </a:p>
        </p:txBody>
      </p:sp>
      <p:sp>
        <p:nvSpPr>
          <p:cNvPr id="4" name="Rectangle 3"/>
          <p:cNvSpPr/>
          <p:nvPr/>
        </p:nvSpPr>
        <p:spPr>
          <a:xfrm>
            <a:off x="21595" y="1559613"/>
            <a:ext cx="184731" cy="461665"/>
          </a:xfrm>
          <a:prstGeom prst="rect">
            <a:avLst/>
          </a:prstGeom>
        </p:spPr>
        <p:txBody>
          <a:bodyPr wrap="none">
            <a:spAutoFit/>
          </a:bodyPr>
          <a:lstStyle/>
          <a:p>
            <a:endParaRPr lang="en-US" sz="2400" dirty="0">
              <a:effectLst>
                <a:outerShdw blurRad="38100" dist="38100" dir="2700000" algn="tl">
                  <a:srgbClr val="000000">
                    <a:alpha val="43137"/>
                  </a:srgbClr>
                </a:outerShdw>
              </a:effectLst>
            </a:endParaRPr>
          </a:p>
        </p:txBody>
      </p:sp>
      <p:sp>
        <p:nvSpPr>
          <p:cNvPr id="3" name="Rectangle 2"/>
          <p:cNvSpPr/>
          <p:nvPr/>
        </p:nvSpPr>
        <p:spPr>
          <a:xfrm>
            <a:off x="21595" y="1545610"/>
            <a:ext cx="4860626" cy="523220"/>
          </a:xfrm>
          <a:prstGeom prst="rect">
            <a:avLst/>
          </a:prstGeom>
        </p:spPr>
        <p:txBody>
          <a:bodyPr wrap="none">
            <a:spAutoFit/>
          </a:bodyPr>
          <a:lstStyle/>
          <a:p>
            <a:r>
              <a:rPr lang="en-US" sz="2800" dirty="0">
                <a:effectLst>
                  <a:outerShdw blurRad="38100" dist="38100" dir="2700000" algn="tl">
                    <a:srgbClr val="000000">
                      <a:alpha val="43137"/>
                    </a:srgbClr>
                  </a:outerShdw>
                </a:effectLst>
              </a:rPr>
              <a:t>Post Baseline Characteristics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45" y="2133600"/>
            <a:ext cx="8229600"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76200" y="4724400"/>
            <a:ext cx="381000" cy="457200"/>
          </a:xfrm>
          <a:prstGeom prst="ellipse">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94146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02821" y="152400"/>
            <a:ext cx="853637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2" name="Rectangle 1"/>
          <p:cNvSpPr/>
          <p:nvPr/>
        </p:nvSpPr>
        <p:spPr>
          <a:xfrm>
            <a:off x="381000" y="605506"/>
            <a:ext cx="8751771" cy="954107"/>
          </a:xfrm>
          <a:prstGeom prst="rect">
            <a:avLst/>
          </a:prstGeom>
        </p:spPr>
        <p:txBody>
          <a:bodyPr wrap="square">
            <a:spAutoFit/>
          </a:bodyPr>
          <a:lstStyle/>
          <a:p>
            <a:pPr lvl="0" algn="r">
              <a:spcBef>
                <a:spcPct val="20000"/>
              </a:spcBef>
            </a:pPr>
            <a:r>
              <a:rPr lang="en-US" sz="2800" dirty="0">
                <a:solidFill>
                  <a:schemeClr val="bg1"/>
                </a:solidFill>
                <a:effectLst>
                  <a:outerShdw blurRad="38100" dist="38100" dir="2700000" algn="tl">
                    <a:srgbClr val="000000">
                      <a:alpha val="43137"/>
                    </a:srgbClr>
                  </a:outerShdw>
                </a:effectLst>
              </a:rPr>
              <a:t>Module </a:t>
            </a:r>
            <a:r>
              <a:rPr lang="en-US" sz="2800" dirty="0" smtClean="0">
                <a:solidFill>
                  <a:schemeClr val="bg1"/>
                </a:solidFill>
                <a:effectLst>
                  <a:outerShdw blurRad="38100" dist="38100" dir="2700000" algn="tl">
                    <a:srgbClr val="000000">
                      <a:alpha val="43137"/>
                    </a:srgbClr>
                  </a:outerShdw>
                </a:effectLst>
              </a:rPr>
              <a:t>2: Baseline Characteristics</a:t>
            </a:r>
            <a:r>
              <a:rPr lang="en-US" sz="2800" b="1" dirty="0"/>
              <a:t/>
            </a:r>
            <a:br>
              <a:rPr lang="en-US" sz="2800" b="1" dirty="0"/>
            </a:br>
            <a:endParaRPr lang="en-US" altLang="en-US" sz="2800" kern="0" dirty="0">
              <a:solidFill>
                <a:srgbClr val="FFFFFF"/>
              </a:solidFill>
              <a:latin typeface="Calibri"/>
              <a:ea typeface="MS PGothic" pitchFamily="34" charset="-128"/>
            </a:endParaRPr>
          </a:p>
        </p:txBody>
      </p:sp>
      <p:sp>
        <p:nvSpPr>
          <p:cNvPr id="4" name="Rectangle 3"/>
          <p:cNvSpPr/>
          <p:nvPr/>
        </p:nvSpPr>
        <p:spPr>
          <a:xfrm>
            <a:off x="21595" y="1559613"/>
            <a:ext cx="184731" cy="461665"/>
          </a:xfrm>
          <a:prstGeom prst="rect">
            <a:avLst/>
          </a:prstGeom>
        </p:spPr>
        <p:txBody>
          <a:bodyPr wrap="none">
            <a:spAutoFit/>
          </a:bodyPr>
          <a:lstStyle/>
          <a:p>
            <a:endParaRPr lang="en-US" sz="2400" dirty="0">
              <a:effectLst>
                <a:outerShdw blurRad="38100" dist="38100" dir="2700000" algn="tl">
                  <a:srgbClr val="000000">
                    <a:alpha val="43137"/>
                  </a:srgbClr>
                </a:outerShdw>
              </a:effectLst>
            </a:endParaRPr>
          </a:p>
        </p:txBody>
      </p:sp>
      <p:sp>
        <p:nvSpPr>
          <p:cNvPr id="3" name="Rectangle 2"/>
          <p:cNvSpPr/>
          <p:nvPr/>
        </p:nvSpPr>
        <p:spPr>
          <a:xfrm>
            <a:off x="21595" y="1495201"/>
            <a:ext cx="3163045" cy="523220"/>
          </a:xfrm>
          <a:prstGeom prst="rect">
            <a:avLst/>
          </a:prstGeom>
        </p:spPr>
        <p:txBody>
          <a:bodyPr wrap="none">
            <a:spAutoFit/>
          </a:bodyPr>
          <a:lstStyle/>
          <a:p>
            <a:r>
              <a:rPr lang="en-US" sz="2800" dirty="0">
                <a:effectLst>
                  <a:outerShdw blurRad="38100" dist="38100" dir="2700000" algn="tl">
                    <a:srgbClr val="000000">
                      <a:alpha val="43137"/>
                    </a:srgbClr>
                  </a:outerShdw>
                </a:effectLst>
              </a:rPr>
              <a:t>Baseline Overview</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18" y="1918686"/>
            <a:ext cx="6715282" cy="357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1219200" y="2508345"/>
            <a:ext cx="879216" cy="381000"/>
          </a:xfrm>
          <a:prstGeom prst="ellipse">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2" y="4393015"/>
            <a:ext cx="505618" cy="37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6325" y="5715000"/>
            <a:ext cx="5813475" cy="1015663"/>
          </a:xfrm>
          <a:prstGeom prst="rect">
            <a:avLst/>
          </a:prstGeom>
        </p:spPr>
        <p:txBody>
          <a:bodyPr wrap="square">
            <a:spAutoFit/>
          </a:bodyPr>
          <a:lstStyle/>
          <a:p>
            <a:r>
              <a:rPr lang="en-US" sz="2000" dirty="0">
                <a:effectLst>
                  <a:outerShdw blurRad="38100" dist="38100" dir="2700000" algn="tl">
                    <a:srgbClr val="000000">
                      <a:alpha val="43137"/>
                    </a:srgbClr>
                  </a:outerShdw>
                </a:effectLst>
              </a:rPr>
              <a:t>From Baseline Overview you can edit (fill in) or delete default measures, or you can add additional baseline study specific measures.</a:t>
            </a:r>
          </a:p>
        </p:txBody>
      </p:sp>
      <p:sp>
        <p:nvSpPr>
          <p:cNvPr id="6" name="Rectangle 5"/>
          <p:cNvSpPr/>
          <p:nvPr/>
        </p:nvSpPr>
        <p:spPr>
          <a:xfrm>
            <a:off x="6019801" y="1559613"/>
            <a:ext cx="3044018" cy="4185761"/>
          </a:xfrm>
          <a:prstGeom prst="rect">
            <a:avLst/>
          </a:prstGeom>
        </p:spPr>
        <p:txBody>
          <a:bodyPr wrap="square">
            <a:spAutoFit/>
          </a:bodyPr>
          <a:lstStyle/>
          <a:p>
            <a:r>
              <a:rPr lang="en-US" sz="1400" dirty="0">
                <a:effectLst>
                  <a:outerShdw blurRad="38100" dist="38100" dir="2700000" algn="tl">
                    <a:srgbClr val="000000">
                      <a:alpha val="43137"/>
                    </a:srgbClr>
                  </a:outerShdw>
                </a:effectLst>
              </a:rPr>
              <a:t>Then use the </a:t>
            </a:r>
            <a:r>
              <a:rPr lang="en-US" sz="1400" b="1" dirty="0">
                <a:effectLst>
                  <a:outerShdw blurRad="38100" dist="38100" dir="2700000" algn="tl">
                    <a:srgbClr val="000000">
                      <a:alpha val="43137"/>
                    </a:srgbClr>
                  </a:outerShdw>
                </a:effectLst>
              </a:rPr>
              <a:t>Edit</a:t>
            </a:r>
            <a:r>
              <a:rPr lang="en-US" sz="1400" dirty="0">
                <a:effectLst>
                  <a:outerShdw blurRad="38100" dist="38100" dir="2700000" algn="tl">
                    <a:srgbClr val="000000">
                      <a:alpha val="43137"/>
                    </a:srgbClr>
                  </a:outerShdw>
                </a:effectLst>
              </a:rPr>
              <a:t> or </a:t>
            </a:r>
            <a:r>
              <a:rPr lang="en-US" sz="1400" b="1" dirty="0">
                <a:effectLst>
                  <a:outerShdw blurRad="38100" dist="38100" dir="2700000" algn="tl">
                    <a:srgbClr val="000000">
                      <a:alpha val="43137"/>
                    </a:srgbClr>
                  </a:outerShdw>
                </a:effectLst>
              </a:rPr>
              <a:t>Delete</a:t>
            </a:r>
            <a:r>
              <a:rPr lang="en-US" sz="1400" dirty="0">
                <a:effectLst>
                  <a:outerShdw blurRad="38100" dist="38100" dir="2700000" algn="tl">
                    <a:srgbClr val="000000">
                      <a:alpha val="43137"/>
                    </a:srgbClr>
                  </a:outerShdw>
                </a:effectLst>
              </a:rPr>
              <a:t> to edit each “Default Measure” to edit it or “delete” that measure.   </a:t>
            </a:r>
            <a:endParaRPr lang="en-US" sz="1400" dirty="0" smtClean="0">
              <a:effectLst>
                <a:outerShdw blurRad="38100" dist="38100" dir="2700000" algn="tl">
                  <a:srgbClr val="000000">
                    <a:alpha val="43137"/>
                  </a:srgbClr>
                </a:outerShdw>
              </a:effectLst>
            </a:endParaRPr>
          </a:p>
          <a:p>
            <a:endParaRPr lang="en-US" sz="1400" dirty="0">
              <a:effectLst>
                <a:outerShdw blurRad="38100" dist="38100" dir="2700000" algn="tl">
                  <a:srgbClr val="000000">
                    <a:alpha val="43137"/>
                  </a:srgbClr>
                </a:outerShdw>
              </a:effectLst>
            </a:endParaRPr>
          </a:p>
          <a:p>
            <a:r>
              <a:rPr lang="en-US" sz="1400" dirty="0" smtClean="0">
                <a:effectLst>
                  <a:outerShdw blurRad="38100" dist="38100" dir="2700000" algn="tl">
                    <a:srgbClr val="000000">
                      <a:alpha val="43137"/>
                    </a:srgbClr>
                  </a:outerShdw>
                </a:effectLst>
              </a:rPr>
              <a:t>If </a:t>
            </a:r>
            <a:r>
              <a:rPr lang="en-US" sz="1400" dirty="0">
                <a:effectLst>
                  <a:outerShdw blurRad="38100" dist="38100" dir="2700000" algn="tl">
                    <a:srgbClr val="000000">
                      <a:alpha val="43137"/>
                    </a:srgbClr>
                  </a:outerShdw>
                </a:effectLst>
              </a:rPr>
              <a:t>you want to  </a:t>
            </a:r>
            <a:r>
              <a:rPr lang="en-US" sz="1400" b="1" dirty="0">
                <a:effectLst>
                  <a:outerShdw blurRad="38100" dist="38100" dir="2700000" algn="tl">
                    <a:srgbClr val="000000">
                      <a:alpha val="43137"/>
                    </a:srgbClr>
                  </a:outerShdw>
                </a:effectLst>
              </a:rPr>
              <a:t>“Add Baseline Measures</a:t>
            </a:r>
            <a:r>
              <a:rPr lang="en-US" sz="1400" dirty="0">
                <a:effectLst>
                  <a:outerShdw blurRad="38100" dist="38100" dir="2700000" algn="tl">
                    <a:srgbClr val="000000">
                      <a:alpha val="43137"/>
                    </a:srgbClr>
                  </a:outerShdw>
                </a:effectLst>
              </a:rPr>
              <a:t>” highlighted texts will open up a new baseline measure which, once saved, will show up like all of the default measures and can be subsequently modified or deleted.  </a:t>
            </a:r>
            <a:endParaRPr lang="en-US" sz="1400" dirty="0" smtClean="0">
              <a:effectLst>
                <a:outerShdw blurRad="38100" dist="38100" dir="2700000" algn="tl">
                  <a:srgbClr val="000000">
                    <a:alpha val="43137"/>
                  </a:srgbClr>
                </a:outerShdw>
              </a:effectLst>
            </a:endParaRPr>
          </a:p>
          <a:p>
            <a:endParaRPr lang="en-US" sz="1400" dirty="0">
              <a:effectLst>
                <a:outerShdw blurRad="38100" dist="38100" dir="2700000" algn="tl">
                  <a:srgbClr val="000000">
                    <a:alpha val="43137"/>
                  </a:srgbClr>
                </a:outerShdw>
              </a:effectLst>
            </a:endParaRPr>
          </a:p>
          <a:p>
            <a:r>
              <a:rPr lang="en-US" sz="1400" b="1" dirty="0" smtClean="0">
                <a:effectLst>
                  <a:outerShdw blurRad="38100" dist="38100" dir="2700000" algn="tl">
                    <a:srgbClr val="000000">
                      <a:alpha val="43137"/>
                    </a:srgbClr>
                  </a:outerShdw>
                </a:effectLst>
              </a:rPr>
              <a:t>Modify </a:t>
            </a:r>
            <a:r>
              <a:rPr lang="en-US" sz="1400" dirty="0">
                <a:effectLst>
                  <a:outerShdw blurRad="38100" dist="38100" dir="2700000" algn="tl">
                    <a:srgbClr val="000000">
                      <a:alpha val="43137"/>
                    </a:srgbClr>
                  </a:outerShdw>
                </a:effectLst>
              </a:rPr>
              <a:t>allows you to describe Title, description, measure type, measure of dispersion and unit of measure</a:t>
            </a:r>
            <a:r>
              <a:rPr lang="en-US" sz="1400" dirty="0" smtClean="0">
                <a:effectLst>
                  <a:outerShdw blurRad="38100" dist="38100" dir="2700000" algn="tl">
                    <a:srgbClr val="000000">
                      <a:alpha val="43137"/>
                    </a:srgbClr>
                  </a:outerShdw>
                </a:effectLst>
              </a:rPr>
              <a:t>.</a:t>
            </a:r>
          </a:p>
          <a:p>
            <a:endParaRPr lang="en-US" sz="1400" dirty="0">
              <a:effectLst>
                <a:outerShdw blurRad="38100" dist="38100" dir="2700000" algn="tl">
                  <a:srgbClr val="000000">
                    <a:alpha val="43137"/>
                  </a:srgbClr>
                </a:outerShdw>
              </a:effectLst>
            </a:endParaRPr>
          </a:p>
          <a:p>
            <a:r>
              <a:rPr lang="en-US" sz="1400" b="1" dirty="0" smtClean="0">
                <a:effectLst>
                  <a:outerShdw blurRad="38100" dist="38100" dir="2700000" algn="tl">
                    <a:srgbClr val="000000">
                      <a:alpha val="43137"/>
                    </a:srgbClr>
                  </a:outerShdw>
                </a:effectLst>
              </a:rPr>
              <a:t>Edit</a:t>
            </a:r>
            <a:r>
              <a:rPr lang="en-US" sz="1400" dirty="0" smtClean="0">
                <a:effectLst>
                  <a:outerShdw blurRad="38100" dist="38100" dir="2700000" algn="tl">
                    <a:srgbClr val="000000">
                      <a:alpha val="43137"/>
                    </a:srgbClr>
                  </a:outerShdw>
                </a:effectLst>
              </a:rPr>
              <a:t> </a:t>
            </a:r>
            <a:r>
              <a:rPr lang="en-US" sz="1400" dirty="0">
                <a:effectLst>
                  <a:outerShdw blurRad="38100" dist="38100" dir="2700000" algn="tl">
                    <a:srgbClr val="000000">
                      <a:alpha val="43137"/>
                    </a:srgbClr>
                  </a:outerShdw>
                </a:effectLst>
              </a:rPr>
              <a:t>– over on the left, allows you to list the different characteristics and put in the actual data.</a:t>
            </a:r>
          </a:p>
        </p:txBody>
      </p:sp>
    </p:spTree>
    <p:extLst>
      <p:ext uri="{BB962C8B-B14F-4D97-AF65-F5344CB8AC3E}">
        <p14:creationId xmlns:p14="http://schemas.microsoft.com/office/powerpoint/2010/main" val="347916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02821" y="152400"/>
            <a:ext cx="853637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2" name="Rectangle 1"/>
          <p:cNvSpPr/>
          <p:nvPr/>
        </p:nvSpPr>
        <p:spPr>
          <a:xfrm>
            <a:off x="381000" y="605506"/>
            <a:ext cx="8751771" cy="954107"/>
          </a:xfrm>
          <a:prstGeom prst="rect">
            <a:avLst/>
          </a:prstGeom>
        </p:spPr>
        <p:txBody>
          <a:bodyPr wrap="square">
            <a:spAutoFit/>
          </a:bodyPr>
          <a:lstStyle/>
          <a:p>
            <a:pPr lvl="0" algn="r">
              <a:spcBef>
                <a:spcPct val="20000"/>
              </a:spcBef>
            </a:pPr>
            <a:r>
              <a:rPr lang="en-US" sz="2800" dirty="0">
                <a:solidFill>
                  <a:schemeClr val="bg1"/>
                </a:solidFill>
                <a:effectLst>
                  <a:outerShdw blurRad="38100" dist="38100" dir="2700000" algn="tl">
                    <a:srgbClr val="000000">
                      <a:alpha val="43137"/>
                    </a:srgbClr>
                  </a:outerShdw>
                </a:effectLst>
              </a:rPr>
              <a:t>Module </a:t>
            </a:r>
            <a:r>
              <a:rPr lang="en-US" sz="2800" dirty="0" smtClean="0">
                <a:solidFill>
                  <a:schemeClr val="bg1"/>
                </a:solidFill>
                <a:effectLst>
                  <a:outerShdw blurRad="38100" dist="38100" dir="2700000" algn="tl">
                    <a:srgbClr val="000000">
                      <a:alpha val="43137"/>
                    </a:srgbClr>
                  </a:outerShdw>
                </a:effectLst>
              </a:rPr>
              <a:t>2: Baseline Characteristics</a:t>
            </a:r>
            <a:r>
              <a:rPr lang="en-US" sz="2800" b="1" dirty="0"/>
              <a:t/>
            </a:r>
            <a:br>
              <a:rPr lang="en-US" sz="2800" b="1" dirty="0"/>
            </a:br>
            <a:endParaRPr lang="en-US" altLang="en-US" sz="2800" kern="0" dirty="0">
              <a:solidFill>
                <a:srgbClr val="FFFFFF"/>
              </a:solidFill>
              <a:latin typeface="Calibri"/>
              <a:ea typeface="MS PGothic" pitchFamily="34" charset="-128"/>
            </a:endParaRPr>
          </a:p>
        </p:txBody>
      </p:sp>
      <p:sp>
        <p:nvSpPr>
          <p:cNvPr id="4" name="Rectangle 3"/>
          <p:cNvSpPr/>
          <p:nvPr/>
        </p:nvSpPr>
        <p:spPr>
          <a:xfrm>
            <a:off x="21595" y="1559613"/>
            <a:ext cx="184731" cy="461665"/>
          </a:xfrm>
          <a:prstGeom prst="rect">
            <a:avLst/>
          </a:prstGeom>
        </p:spPr>
        <p:txBody>
          <a:bodyPr wrap="none">
            <a:spAutoFit/>
          </a:bodyPr>
          <a:lstStyle/>
          <a:p>
            <a:endParaRPr lang="en-US" sz="2400" dirty="0">
              <a:effectLst>
                <a:outerShdw blurRad="38100" dist="38100" dir="2700000" algn="tl">
                  <a:srgbClr val="000000">
                    <a:alpha val="43137"/>
                  </a:srgbClr>
                </a:outerShdw>
              </a:effectLst>
            </a:endParaRPr>
          </a:p>
        </p:txBody>
      </p:sp>
      <p:sp>
        <p:nvSpPr>
          <p:cNvPr id="3" name="Rectangle 2"/>
          <p:cNvSpPr/>
          <p:nvPr/>
        </p:nvSpPr>
        <p:spPr>
          <a:xfrm>
            <a:off x="21595" y="1495201"/>
            <a:ext cx="3882794" cy="523220"/>
          </a:xfrm>
          <a:prstGeom prst="rect">
            <a:avLst/>
          </a:prstGeom>
        </p:spPr>
        <p:txBody>
          <a:bodyPr wrap="none">
            <a:spAutoFit/>
          </a:bodyPr>
          <a:lstStyle/>
          <a:p>
            <a:r>
              <a:rPr lang="en-US" sz="2800" dirty="0">
                <a:effectLst>
                  <a:outerShdw blurRad="38100" dist="38100" dir="2700000" algn="tl">
                    <a:srgbClr val="000000">
                      <a:alpha val="43137"/>
                    </a:srgbClr>
                  </a:outerShdw>
                </a:effectLst>
              </a:rPr>
              <a:t>Edit Baseline Measure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26" y="2021278"/>
            <a:ext cx="840105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28745" y="5638800"/>
            <a:ext cx="6179933" cy="1015663"/>
          </a:xfrm>
          <a:prstGeom prst="rect">
            <a:avLst/>
          </a:prstGeom>
        </p:spPr>
        <p:txBody>
          <a:bodyPr wrap="square">
            <a:spAutoFit/>
          </a:bodyPr>
          <a:lstStyle/>
          <a:p>
            <a:r>
              <a:rPr lang="en-US" sz="1500" dirty="0">
                <a:effectLst>
                  <a:outerShdw blurRad="38100" dist="38100" dir="2700000" algn="tl">
                    <a:srgbClr val="000000">
                      <a:alpha val="43137"/>
                    </a:srgbClr>
                  </a:outerShdw>
                </a:effectLst>
              </a:rPr>
              <a:t>If the measure states what you intended, you can go ahead, and add the data, as here</a:t>
            </a:r>
            <a:r>
              <a:rPr lang="en-US" sz="1500" dirty="0" smtClean="0">
                <a:effectLst>
                  <a:outerShdw blurRad="38100" dist="38100" dir="2700000" algn="tl">
                    <a:srgbClr val="000000">
                      <a:alpha val="43137"/>
                    </a:srgbClr>
                  </a:outerShdw>
                </a:effectLst>
              </a:rPr>
              <a:t>. OR </a:t>
            </a:r>
            <a:r>
              <a:rPr lang="en-US" sz="1500" dirty="0">
                <a:effectLst>
                  <a:outerShdw blurRad="38100" dist="38100" dir="2700000" algn="tl">
                    <a:srgbClr val="000000">
                      <a:alpha val="43137"/>
                    </a:srgbClr>
                  </a:outerShdw>
                </a:effectLst>
              </a:rPr>
              <a:t>you can Edit the Baseline Measure Description.  Make sure you click Save to save your data.   Note too, you could Add a Category (which could be a subset, or could be more like a period.)</a:t>
            </a:r>
          </a:p>
        </p:txBody>
      </p:sp>
    </p:spTree>
    <p:extLst>
      <p:ext uri="{BB962C8B-B14F-4D97-AF65-F5344CB8AC3E}">
        <p14:creationId xmlns:p14="http://schemas.microsoft.com/office/powerpoint/2010/main" val="421051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02821" y="152400"/>
            <a:ext cx="853637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2" name="Rectangle 1"/>
          <p:cNvSpPr/>
          <p:nvPr/>
        </p:nvSpPr>
        <p:spPr>
          <a:xfrm>
            <a:off x="381000" y="605506"/>
            <a:ext cx="8751771" cy="954107"/>
          </a:xfrm>
          <a:prstGeom prst="rect">
            <a:avLst/>
          </a:prstGeom>
        </p:spPr>
        <p:txBody>
          <a:bodyPr wrap="square">
            <a:spAutoFit/>
          </a:bodyPr>
          <a:lstStyle/>
          <a:p>
            <a:pPr lvl="0" algn="r">
              <a:spcBef>
                <a:spcPct val="20000"/>
              </a:spcBef>
            </a:pPr>
            <a:r>
              <a:rPr lang="en-US" sz="2800" dirty="0">
                <a:solidFill>
                  <a:schemeClr val="bg1"/>
                </a:solidFill>
                <a:effectLst>
                  <a:outerShdw blurRad="38100" dist="38100" dir="2700000" algn="tl">
                    <a:srgbClr val="000000">
                      <a:alpha val="43137"/>
                    </a:srgbClr>
                  </a:outerShdw>
                </a:effectLst>
              </a:rPr>
              <a:t>Module </a:t>
            </a:r>
            <a:r>
              <a:rPr lang="en-US" sz="2800" dirty="0" smtClean="0">
                <a:solidFill>
                  <a:schemeClr val="bg1"/>
                </a:solidFill>
                <a:effectLst>
                  <a:outerShdw blurRad="38100" dist="38100" dir="2700000" algn="tl">
                    <a:srgbClr val="000000">
                      <a:alpha val="43137"/>
                    </a:srgbClr>
                  </a:outerShdw>
                </a:effectLst>
              </a:rPr>
              <a:t>2: Baseline Characteristics</a:t>
            </a:r>
            <a:r>
              <a:rPr lang="en-US" sz="2800" b="1" dirty="0"/>
              <a:t/>
            </a:r>
            <a:br>
              <a:rPr lang="en-US" sz="2800" b="1" dirty="0"/>
            </a:br>
            <a:endParaRPr lang="en-US" altLang="en-US" sz="2800" kern="0" dirty="0">
              <a:solidFill>
                <a:srgbClr val="FFFFFF"/>
              </a:solidFill>
              <a:latin typeface="Calibri"/>
              <a:ea typeface="MS PGothic" pitchFamily="34" charset="-128"/>
            </a:endParaRPr>
          </a:p>
        </p:txBody>
      </p:sp>
      <p:sp>
        <p:nvSpPr>
          <p:cNvPr id="4" name="Rectangle 3"/>
          <p:cNvSpPr/>
          <p:nvPr/>
        </p:nvSpPr>
        <p:spPr>
          <a:xfrm>
            <a:off x="21595" y="1559613"/>
            <a:ext cx="184731" cy="461665"/>
          </a:xfrm>
          <a:prstGeom prst="rect">
            <a:avLst/>
          </a:prstGeom>
        </p:spPr>
        <p:txBody>
          <a:bodyPr wrap="none">
            <a:spAutoFit/>
          </a:bodyPr>
          <a:lstStyle/>
          <a:p>
            <a:endParaRPr lang="en-US" sz="2400" dirty="0">
              <a:effectLst>
                <a:outerShdw blurRad="38100" dist="38100" dir="2700000" algn="tl">
                  <a:srgbClr val="000000">
                    <a:alpha val="43137"/>
                  </a:srgbClr>
                </a:outerShdw>
              </a:effectLst>
            </a:endParaRPr>
          </a:p>
        </p:txBody>
      </p:sp>
      <p:sp>
        <p:nvSpPr>
          <p:cNvPr id="3" name="Rectangle 2"/>
          <p:cNvSpPr/>
          <p:nvPr/>
        </p:nvSpPr>
        <p:spPr>
          <a:xfrm>
            <a:off x="21595" y="1495201"/>
            <a:ext cx="8318303" cy="892552"/>
          </a:xfrm>
          <a:prstGeom prst="rect">
            <a:avLst/>
          </a:prstGeom>
        </p:spPr>
        <p:txBody>
          <a:bodyPr wrap="none">
            <a:spAutoFit/>
          </a:bodyPr>
          <a:lstStyle/>
          <a:p>
            <a:r>
              <a:rPr lang="en-US" sz="2600" dirty="0">
                <a:effectLst>
                  <a:outerShdw blurRad="38100" dist="38100" dir="2700000" algn="tl">
                    <a:srgbClr val="000000">
                      <a:alpha val="43137"/>
                    </a:srgbClr>
                  </a:outerShdw>
                </a:effectLst>
              </a:rPr>
              <a:t>Baseline doesn’t always mean only at the </a:t>
            </a:r>
            <a:r>
              <a:rPr lang="en-US" sz="2600" dirty="0" smtClean="0">
                <a:effectLst>
                  <a:outerShdw blurRad="38100" dist="38100" dir="2700000" algn="tl">
                    <a:srgbClr val="000000">
                      <a:alpha val="43137"/>
                    </a:srgbClr>
                  </a:outerShdw>
                </a:effectLst>
              </a:rPr>
              <a:t>beginning of </a:t>
            </a:r>
          </a:p>
          <a:p>
            <a:r>
              <a:rPr lang="en-US" sz="2600" dirty="0" smtClean="0">
                <a:effectLst>
                  <a:outerShdw blurRad="38100" dist="38100" dir="2700000" algn="tl">
                    <a:srgbClr val="000000">
                      <a:alpha val="43137"/>
                    </a:srgbClr>
                  </a:outerShdw>
                </a:effectLst>
              </a:rPr>
              <a:t>the </a:t>
            </a:r>
            <a:r>
              <a:rPr lang="en-US" sz="2600" dirty="0">
                <a:effectLst>
                  <a:outerShdw blurRad="38100" dist="38100" dir="2700000" algn="tl">
                    <a:srgbClr val="000000">
                      <a:alpha val="43137"/>
                    </a:srgbClr>
                  </a:outerShdw>
                </a:effectLst>
              </a:rPr>
              <a:t>study</a:t>
            </a:r>
          </a:p>
        </p:txBody>
      </p:sp>
      <p:sp>
        <p:nvSpPr>
          <p:cNvPr id="5" name="Rectangle 4"/>
          <p:cNvSpPr/>
          <p:nvPr/>
        </p:nvSpPr>
        <p:spPr>
          <a:xfrm>
            <a:off x="95763" y="2514600"/>
            <a:ext cx="8649040" cy="3785652"/>
          </a:xfrm>
          <a:prstGeom prst="rect">
            <a:avLst/>
          </a:prstGeom>
        </p:spPr>
        <p:txBody>
          <a:bodyPr wrap="square">
            <a:spAutoFit/>
          </a:bodyPr>
          <a:lstStyle/>
          <a:p>
            <a:pPr lvl="0" eaLnBrk="0" hangingPunct="0">
              <a:spcBef>
                <a:spcPct val="20000"/>
              </a:spcBef>
              <a:defRPr/>
            </a:pPr>
            <a:r>
              <a:rPr lang="en-US" sz="2000" dirty="0">
                <a:solidFill>
                  <a:prstClr val="black"/>
                </a:solidFill>
                <a:effectLst>
                  <a:outerShdw blurRad="38100" dist="38100" dir="2700000" algn="tl">
                    <a:srgbClr val="000000">
                      <a:alpha val="43137"/>
                    </a:srgbClr>
                  </a:outerShdw>
                </a:effectLst>
                <a:ea typeface="+mn-ea"/>
                <a:cs typeface="Arial" pitchFamily="34" charset="0"/>
              </a:rPr>
              <a:t>More than one period or time point can be considered “baseline” in studies which follow more complicated protocols:</a:t>
            </a:r>
          </a:p>
          <a:p>
            <a:pPr marL="342900" lvl="0" indent="-342900" eaLnBrk="0" hangingPunct="0">
              <a:spcBef>
                <a:spcPct val="20000"/>
              </a:spcBef>
              <a:buFont typeface="Arial" pitchFamily="34" charset="0"/>
              <a:buChar char="•"/>
              <a:defRPr/>
            </a:pPr>
            <a:r>
              <a:rPr lang="en-US" sz="2000" dirty="0">
                <a:solidFill>
                  <a:prstClr val="black"/>
                </a:solidFill>
                <a:effectLst>
                  <a:outerShdw blurRad="38100" dist="38100" dir="2700000" algn="tl">
                    <a:srgbClr val="000000">
                      <a:alpha val="43137"/>
                    </a:srgbClr>
                  </a:outerShdw>
                </a:effectLst>
                <a:ea typeface="+mn-ea"/>
                <a:cs typeface="Arial" pitchFamily="34" charset="0"/>
              </a:rPr>
              <a:t>Crossover</a:t>
            </a:r>
          </a:p>
          <a:p>
            <a:pPr marL="342900" lvl="0" indent="-342900" eaLnBrk="0" hangingPunct="0">
              <a:spcBef>
                <a:spcPct val="20000"/>
              </a:spcBef>
              <a:buFont typeface="Arial" pitchFamily="34" charset="0"/>
              <a:buChar char="•"/>
              <a:defRPr/>
            </a:pPr>
            <a:r>
              <a:rPr lang="en-US" sz="2000" dirty="0">
                <a:solidFill>
                  <a:prstClr val="black"/>
                </a:solidFill>
                <a:effectLst>
                  <a:outerShdw blurRad="38100" dist="38100" dir="2700000" algn="tl">
                    <a:srgbClr val="000000">
                      <a:alpha val="43137"/>
                    </a:srgbClr>
                  </a:outerShdw>
                </a:effectLst>
                <a:ea typeface="+mn-ea"/>
                <a:cs typeface="Arial" pitchFamily="34" charset="0"/>
              </a:rPr>
              <a:t>Dose escalation</a:t>
            </a:r>
          </a:p>
          <a:p>
            <a:pPr marL="342900" lvl="0" indent="-342900" eaLnBrk="0" hangingPunct="0">
              <a:spcBef>
                <a:spcPct val="20000"/>
              </a:spcBef>
              <a:buFont typeface="Arial" pitchFamily="34" charset="0"/>
              <a:buChar char="•"/>
              <a:defRPr/>
            </a:pPr>
            <a:r>
              <a:rPr lang="en-US" sz="2000" dirty="0">
                <a:solidFill>
                  <a:prstClr val="black"/>
                </a:solidFill>
                <a:effectLst>
                  <a:outerShdw blurRad="38100" dist="38100" dir="2700000" algn="tl">
                    <a:srgbClr val="000000">
                      <a:alpha val="43137"/>
                    </a:srgbClr>
                  </a:outerShdw>
                </a:effectLst>
                <a:ea typeface="+mn-ea"/>
                <a:cs typeface="Arial" pitchFamily="34" charset="0"/>
              </a:rPr>
              <a:t>Factorial</a:t>
            </a:r>
          </a:p>
          <a:p>
            <a:pPr marL="342900" lvl="0" indent="-342900" eaLnBrk="0" hangingPunct="0">
              <a:spcBef>
                <a:spcPct val="20000"/>
              </a:spcBef>
              <a:buFont typeface="Arial" pitchFamily="34" charset="0"/>
              <a:buChar char="•"/>
              <a:defRPr/>
            </a:pPr>
            <a:r>
              <a:rPr lang="en-US" sz="2000" dirty="0">
                <a:solidFill>
                  <a:prstClr val="black"/>
                </a:solidFill>
                <a:effectLst>
                  <a:outerShdw blurRad="38100" dist="38100" dir="2700000" algn="tl">
                    <a:srgbClr val="000000">
                      <a:alpha val="43137"/>
                    </a:srgbClr>
                  </a:outerShdw>
                </a:effectLst>
                <a:ea typeface="+mn-ea"/>
                <a:cs typeface="Arial" pitchFamily="34" charset="0"/>
              </a:rPr>
              <a:t>Multiple Period</a:t>
            </a:r>
          </a:p>
          <a:p>
            <a:pPr lvl="0" eaLnBrk="0" hangingPunct="0">
              <a:spcBef>
                <a:spcPct val="20000"/>
              </a:spcBef>
              <a:defRPr/>
            </a:pPr>
            <a:r>
              <a:rPr lang="en-US" sz="2000" dirty="0">
                <a:solidFill>
                  <a:prstClr val="black"/>
                </a:solidFill>
                <a:effectLst>
                  <a:outerShdw blurRad="38100" dist="38100" dir="2700000" algn="tl">
                    <a:srgbClr val="000000">
                      <a:alpha val="43137"/>
                    </a:srgbClr>
                  </a:outerShdw>
                </a:effectLst>
                <a:ea typeface="+mn-ea"/>
                <a:cs typeface="Arial" pitchFamily="34" charset="0"/>
              </a:rPr>
              <a:t>That is, not every one of these designs would require posting multiple baselines, but there may be times when the responsible party feels that to have a clear understanding of the findings of the study, it helps to show how baseline characteristics differed between one portion of the study and another.  </a:t>
            </a:r>
          </a:p>
        </p:txBody>
      </p:sp>
    </p:spTree>
    <p:extLst>
      <p:ext uri="{BB962C8B-B14F-4D97-AF65-F5344CB8AC3E}">
        <p14:creationId xmlns:p14="http://schemas.microsoft.com/office/powerpoint/2010/main" val="401889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882" y="2141407"/>
            <a:ext cx="4260850" cy="456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Title 1"/>
          <p:cNvSpPr>
            <a:spLocks noGrp="1"/>
          </p:cNvSpPr>
          <p:nvPr>
            <p:ph type="title"/>
          </p:nvPr>
        </p:nvSpPr>
        <p:spPr bwMode="auto">
          <a:xfrm>
            <a:off x="302821" y="152400"/>
            <a:ext cx="853637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2" name="Rectangle 1"/>
          <p:cNvSpPr/>
          <p:nvPr/>
        </p:nvSpPr>
        <p:spPr>
          <a:xfrm>
            <a:off x="381000" y="605506"/>
            <a:ext cx="8751771" cy="954107"/>
          </a:xfrm>
          <a:prstGeom prst="rect">
            <a:avLst/>
          </a:prstGeom>
        </p:spPr>
        <p:txBody>
          <a:bodyPr wrap="square">
            <a:spAutoFit/>
          </a:bodyPr>
          <a:lstStyle/>
          <a:p>
            <a:pPr lvl="0" algn="r">
              <a:spcBef>
                <a:spcPct val="20000"/>
              </a:spcBef>
            </a:pPr>
            <a:r>
              <a:rPr lang="en-US" sz="2800" dirty="0">
                <a:solidFill>
                  <a:schemeClr val="bg1"/>
                </a:solidFill>
                <a:effectLst>
                  <a:outerShdw blurRad="38100" dist="38100" dir="2700000" algn="tl">
                    <a:srgbClr val="000000">
                      <a:alpha val="43137"/>
                    </a:srgbClr>
                  </a:outerShdw>
                </a:effectLst>
              </a:rPr>
              <a:t>Module </a:t>
            </a:r>
            <a:r>
              <a:rPr lang="en-US" sz="2800" dirty="0" smtClean="0">
                <a:solidFill>
                  <a:schemeClr val="bg1"/>
                </a:solidFill>
                <a:effectLst>
                  <a:outerShdw blurRad="38100" dist="38100" dir="2700000" algn="tl">
                    <a:srgbClr val="000000">
                      <a:alpha val="43137"/>
                    </a:srgbClr>
                  </a:outerShdw>
                </a:effectLst>
              </a:rPr>
              <a:t>2: Baseline Characteristics</a:t>
            </a:r>
            <a:r>
              <a:rPr lang="en-US" sz="2800" b="1" dirty="0"/>
              <a:t/>
            </a:r>
            <a:br>
              <a:rPr lang="en-US" sz="2800" b="1" dirty="0"/>
            </a:br>
            <a:endParaRPr lang="en-US" altLang="en-US" sz="2800" kern="0" dirty="0">
              <a:solidFill>
                <a:srgbClr val="FFFFFF"/>
              </a:solidFill>
              <a:latin typeface="Calibri"/>
              <a:ea typeface="MS PGothic" pitchFamily="34" charset="-128"/>
            </a:endParaRPr>
          </a:p>
        </p:txBody>
      </p:sp>
      <p:sp>
        <p:nvSpPr>
          <p:cNvPr id="4" name="Rectangle 3"/>
          <p:cNvSpPr/>
          <p:nvPr/>
        </p:nvSpPr>
        <p:spPr>
          <a:xfrm>
            <a:off x="21595" y="1559613"/>
            <a:ext cx="184731" cy="461665"/>
          </a:xfrm>
          <a:prstGeom prst="rect">
            <a:avLst/>
          </a:prstGeom>
        </p:spPr>
        <p:txBody>
          <a:bodyPr wrap="none">
            <a:spAutoFit/>
          </a:bodyPr>
          <a:lstStyle/>
          <a:p>
            <a:endParaRPr lang="en-US" sz="2400" dirty="0">
              <a:effectLst>
                <a:outerShdw blurRad="38100" dist="38100" dir="2700000" algn="tl">
                  <a:srgbClr val="000000">
                    <a:alpha val="43137"/>
                  </a:srgbClr>
                </a:outerShdw>
              </a:effectLst>
            </a:endParaRPr>
          </a:p>
        </p:txBody>
      </p:sp>
      <p:sp>
        <p:nvSpPr>
          <p:cNvPr id="3" name="Rectangle 2"/>
          <p:cNvSpPr/>
          <p:nvPr/>
        </p:nvSpPr>
        <p:spPr>
          <a:xfrm>
            <a:off x="0" y="1382170"/>
            <a:ext cx="6122189" cy="523220"/>
          </a:xfrm>
          <a:prstGeom prst="rect">
            <a:avLst/>
          </a:prstGeom>
        </p:spPr>
        <p:txBody>
          <a:bodyPr wrap="none">
            <a:spAutoFit/>
          </a:bodyPr>
          <a:lstStyle/>
          <a:p>
            <a:r>
              <a:rPr lang="en-US" sz="2800" dirty="0">
                <a:effectLst>
                  <a:outerShdw blurRad="38100" dist="38100" dir="2700000" algn="tl">
                    <a:srgbClr val="000000">
                      <a:alpha val="43137"/>
                    </a:srgbClr>
                  </a:outerShdw>
                </a:effectLst>
              </a:rPr>
              <a:t>Example of Multiple Baselines shown</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2071688"/>
            <a:ext cx="8450263"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77" y="1866021"/>
            <a:ext cx="4692432" cy="499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60" y="1905390"/>
            <a:ext cx="16827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63" y="2292350"/>
            <a:ext cx="46450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960" y="3431381"/>
            <a:ext cx="1347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5763" y="4791074"/>
            <a:ext cx="1365984" cy="261610"/>
          </a:xfrm>
          <a:prstGeom prst="rect">
            <a:avLst/>
          </a:prstGeom>
        </p:spPr>
        <p:txBody>
          <a:bodyPr wrap="square">
            <a:spAutoFit/>
          </a:bodyPr>
          <a:lstStyle/>
          <a:p>
            <a:r>
              <a:rPr lang="en-US" sz="1100" b="1" dirty="0">
                <a:effectLst>
                  <a:outerShdw blurRad="38100" dist="38100" dir="2700000" algn="tl">
                    <a:srgbClr val="000000">
                      <a:alpha val="43137"/>
                    </a:srgbClr>
                  </a:outerShdw>
                </a:effectLst>
              </a:rPr>
              <a:t>Cycle 2 (28 Days)</a:t>
            </a:r>
          </a:p>
        </p:txBody>
      </p:sp>
      <p:pic>
        <p:nvPicPr>
          <p:cNvPr id="615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4781" y="4791075"/>
            <a:ext cx="314642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3801" y="4648200"/>
            <a:ext cx="3792537" cy="186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31395" y="5635495"/>
            <a:ext cx="1573213"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143784" y="1461353"/>
            <a:ext cx="2910948" cy="646331"/>
          </a:xfrm>
          <a:prstGeom prst="rect">
            <a:avLst/>
          </a:prstGeom>
        </p:spPr>
        <p:txBody>
          <a:bodyPr wrap="square">
            <a:spAutoFit/>
          </a:bodyPr>
          <a:lstStyle/>
          <a:p>
            <a:r>
              <a:rPr lang="en-US" sz="1200" dirty="0">
                <a:effectLst>
                  <a:outerShdw blurRad="38100" dist="38100" dir="2700000" algn="tl">
                    <a:srgbClr val="000000">
                      <a:alpha val="43137"/>
                    </a:srgbClr>
                  </a:outerShdw>
                </a:effectLst>
              </a:rPr>
              <a:t>From supplemental slide provided at Train-the-Trainer workshops; courtesy of ClinicalTrials.gov.</a:t>
            </a:r>
          </a:p>
        </p:txBody>
      </p:sp>
      <p:sp>
        <p:nvSpPr>
          <p:cNvPr id="8" name="Rectangle 7"/>
          <p:cNvSpPr/>
          <p:nvPr/>
        </p:nvSpPr>
        <p:spPr>
          <a:xfrm>
            <a:off x="113960" y="5735884"/>
            <a:ext cx="1343638" cy="261610"/>
          </a:xfrm>
          <a:prstGeom prst="rect">
            <a:avLst/>
          </a:prstGeom>
        </p:spPr>
        <p:txBody>
          <a:bodyPr wrap="none">
            <a:spAutoFit/>
          </a:bodyPr>
          <a:lstStyle/>
          <a:p>
            <a:r>
              <a:rPr lang="en-US" sz="1100" b="1" dirty="0">
                <a:effectLst>
                  <a:outerShdw blurRad="38100" dist="38100" dir="2700000" algn="tl">
                    <a:srgbClr val="000000">
                      <a:alpha val="43137"/>
                    </a:srgbClr>
                  </a:outerShdw>
                </a:effectLst>
              </a:rPr>
              <a:t>Cycle 3 (28 Days)</a:t>
            </a:r>
          </a:p>
        </p:txBody>
      </p:sp>
      <p:pic>
        <p:nvPicPr>
          <p:cNvPr id="615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9165" y="5841361"/>
            <a:ext cx="3146425"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flipV="1">
            <a:off x="4571206" y="6350154"/>
            <a:ext cx="432595" cy="1632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571206" y="5580791"/>
            <a:ext cx="432595" cy="28589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505200" y="4191000"/>
            <a:ext cx="1905000" cy="14444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817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02821" y="152400"/>
            <a:ext cx="853637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2" name="Rectangle 1"/>
          <p:cNvSpPr/>
          <p:nvPr/>
        </p:nvSpPr>
        <p:spPr>
          <a:xfrm>
            <a:off x="381000" y="605506"/>
            <a:ext cx="8751771" cy="954107"/>
          </a:xfrm>
          <a:prstGeom prst="rect">
            <a:avLst/>
          </a:prstGeom>
        </p:spPr>
        <p:txBody>
          <a:bodyPr wrap="square">
            <a:spAutoFit/>
          </a:bodyPr>
          <a:lstStyle/>
          <a:p>
            <a:pPr lvl="0" algn="r">
              <a:spcBef>
                <a:spcPct val="20000"/>
              </a:spcBef>
            </a:pPr>
            <a:r>
              <a:rPr lang="en-US" sz="2800" dirty="0">
                <a:solidFill>
                  <a:schemeClr val="bg1"/>
                </a:solidFill>
                <a:effectLst>
                  <a:outerShdw blurRad="38100" dist="38100" dir="2700000" algn="tl">
                    <a:srgbClr val="000000">
                      <a:alpha val="43137"/>
                    </a:srgbClr>
                  </a:outerShdw>
                </a:effectLst>
              </a:rPr>
              <a:t>Module </a:t>
            </a:r>
            <a:r>
              <a:rPr lang="en-US" sz="2800" dirty="0" smtClean="0">
                <a:solidFill>
                  <a:schemeClr val="bg1"/>
                </a:solidFill>
                <a:effectLst>
                  <a:outerShdw blurRad="38100" dist="38100" dir="2700000" algn="tl">
                    <a:srgbClr val="000000">
                      <a:alpha val="43137"/>
                    </a:srgbClr>
                  </a:outerShdw>
                </a:effectLst>
              </a:rPr>
              <a:t>2: Baseline Characteristics</a:t>
            </a:r>
            <a:r>
              <a:rPr lang="en-US" sz="2800" b="1" dirty="0"/>
              <a:t/>
            </a:r>
            <a:br>
              <a:rPr lang="en-US" sz="2800" b="1" dirty="0"/>
            </a:br>
            <a:endParaRPr lang="en-US" altLang="en-US" sz="2800" kern="0" dirty="0">
              <a:solidFill>
                <a:srgbClr val="FFFFFF"/>
              </a:solidFill>
              <a:latin typeface="Calibri"/>
              <a:ea typeface="MS PGothic" pitchFamily="34" charset="-128"/>
            </a:endParaRPr>
          </a:p>
        </p:txBody>
      </p:sp>
      <p:sp>
        <p:nvSpPr>
          <p:cNvPr id="4" name="Rectangle 3"/>
          <p:cNvSpPr/>
          <p:nvPr/>
        </p:nvSpPr>
        <p:spPr>
          <a:xfrm>
            <a:off x="21595" y="1559613"/>
            <a:ext cx="184731" cy="461665"/>
          </a:xfrm>
          <a:prstGeom prst="rect">
            <a:avLst/>
          </a:prstGeom>
        </p:spPr>
        <p:txBody>
          <a:bodyPr wrap="none">
            <a:spAutoFit/>
          </a:bodyPr>
          <a:lstStyle/>
          <a:p>
            <a:endParaRPr lang="en-US" sz="2400" dirty="0">
              <a:effectLst>
                <a:outerShdw blurRad="38100" dist="38100" dir="2700000" algn="tl">
                  <a:srgbClr val="000000">
                    <a:alpha val="43137"/>
                  </a:srgbClr>
                </a:outerShdw>
              </a:effectLst>
            </a:endParaRPr>
          </a:p>
        </p:txBody>
      </p:sp>
      <p:sp>
        <p:nvSpPr>
          <p:cNvPr id="3" name="Rectangle 2"/>
          <p:cNvSpPr/>
          <p:nvPr/>
        </p:nvSpPr>
        <p:spPr>
          <a:xfrm>
            <a:off x="0" y="1382170"/>
            <a:ext cx="6122189" cy="523220"/>
          </a:xfrm>
          <a:prstGeom prst="rect">
            <a:avLst/>
          </a:prstGeom>
        </p:spPr>
        <p:txBody>
          <a:bodyPr wrap="none">
            <a:spAutoFit/>
          </a:bodyPr>
          <a:lstStyle/>
          <a:p>
            <a:r>
              <a:rPr lang="en-US" sz="2800" dirty="0">
                <a:effectLst>
                  <a:outerShdw blurRad="38100" dist="38100" dir="2700000" algn="tl">
                    <a:srgbClr val="000000">
                      <a:alpha val="43137"/>
                    </a:srgbClr>
                  </a:outerShdw>
                </a:effectLst>
              </a:rPr>
              <a:t>Example of Multiple Baselines shown</a:t>
            </a:r>
          </a:p>
        </p:txBody>
      </p:sp>
      <p:sp>
        <p:nvSpPr>
          <p:cNvPr id="5" name="Rectangle 4"/>
          <p:cNvSpPr/>
          <p:nvPr/>
        </p:nvSpPr>
        <p:spPr>
          <a:xfrm>
            <a:off x="381000" y="2151728"/>
            <a:ext cx="8077200" cy="3170099"/>
          </a:xfrm>
          <a:prstGeom prst="rect">
            <a:avLst/>
          </a:prstGeom>
        </p:spPr>
        <p:txBody>
          <a:bodyPr wrap="square">
            <a:spAutoFit/>
          </a:bodyPr>
          <a:lstStyle/>
          <a:p>
            <a:pPr marL="342900" indent="-342900">
              <a:buFont typeface="Arial" pitchFamily="34" charset="0"/>
              <a:buChar char="•"/>
            </a:pPr>
            <a:r>
              <a:rPr lang="en-US" sz="2000" dirty="0" smtClean="0">
                <a:effectLst>
                  <a:outerShdw blurRad="38100" dist="38100" dir="2700000" algn="tl">
                    <a:srgbClr val="000000">
                      <a:alpha val="43137"/>
                    </a:srgbClr>
                  </a:outerShdw>
                </a:effectLst>
              </a:rPr>
              <a:t>The previous slide</a:t>
            </a:r>
            <a:r>
              <a:rPr lang="en-US" sz="2000" dirty="0">
                <a:effectLst>
                  <a:outerShdw blurRad="38100" dist="38100" dir="2700000" algn="tl">
                    <a:srgbClr val="000000">
                      <a:alpha val="43137"/>
                    </a:srgbClr>
                  </a:outerShdw>
                </a:effectLst>
              </a:rPr>
              <a:t>, coming from the Train-the-Trainer workshop slides, shows using “Categories” for multiple baseline measures of age, as the baseline for different cycles of the trial.   </a:t>
            </a:r>
            <a:endParaRPr lang="en-US" sz="2000" dirty="0" smtClean="0">
              <a:effectLst>
                <a:outerShdw blurRad="38100" dist="38100" dir="2700000" algn="tl">
                  <a:srgbClr val="000000">
                    <a:alpha val="43137"/>
                  </a:srgbClr>
                </a:outerShdw>
              </a:effectLst>
            </a:endParaRPr>
          </a:p>
          <a:p>
            <a:pPr marL="342900" indent="-342900">
              <a:buFont typeface="Arial" pitchFamily="34" charset="0"/>
              <a:buChar char="•"/>
            </a:pPr>
            <a:endParaRPr lang="en-US" sz="2000" dirty="0">
              <a:effectLst>
                <a:outerShdw blurRad="38100" dist="38100" dir="2700000" algn="tl">
                  <a:srgbClr val="000000">
                    <a:alpha val="43137"/>
                  </a:srgbClr>
                </a:outerShdw>
              </a:effectLst>
            </a:endParaRPr>
          </a:p>
          <a:p>
            <a:pPr marL="342900" indent="-342900">
              <a:buFont typeface="Arial" pitchFamily="34" charset="0"/>
              <a:buChar char="•"/>
            </a:pPr>
            <a:r>
              <a:rPr lang="en-US" sz="2000" dirty="0" smtClean="0">
                <a:effectLst>
                  <a:outerShdw blurRad="38100" dist="38100" dir="2700000" algn="tl">
                    <a:srgbClr val="000000">
                      <a:alpha val="43137"/>
                    </a:srgbClr>
                  </a:outerShdw>
                </a:effectLst>
              </a:rPr>
              <a:t>You </a:t>
            </a:r>
            <a:r>
              <a:rPr lang="en-US" sz="2000" dirty="0">
                <a:effectLst>
                  <a:outerShdw blurRad="38100" dist="38100" dir="2700000" algn="tl">
                    <a:srgbClr val="000000">
                      <a:alpha val="43137"/>
                    </a:srgbClr>
                  </a:outerShdw>
                </a:effectLst>
              </a:rPr>
              <a:t>can see, in it, that the population of participants in the study is diminishing at each of the cycles, and therefore the median age is changing as well.  </a:t>
            </a:r>
            <a:endParaRPr lang="en-US" sz="2000" dirty="0" smtClean="0">
              <a:effectLst>
                <a:outerShdw blurRad="38100" dist="38100" dir="2700000" algn="tl">
                  <a:srgbClr val="000000">
                    <a:alpha val="43137"/>
                  </a:srgbClr>
                </a:outerShdw>
              </a:effectLst>
            </a:endParaRPr>
          </a:p>
          <a:p>
            <a:pPr marL="342900" indent="-342900">
              <a:buFont typeface="Arial" pitchFamily="34" charset="0"/>
              <a:buChar char="•"/>
            </a:pPr>
            <a:endParaRPr lang="en-US" sz="2000" dirty="0">
              <a:effectLst>
                <a:outerShdw blurRad="38100" dist="38100" dir="2700000" algn="tl">
                  <a:srgbClr val="000000">
                    <a:alpha val="43137"/>
                  </a:srgbClr>
                </a:outerShdw>
              </a:effectLst>
            </a:endParaRPr>
          </a:p>
          <a:p>
            <a:pPr marL="342900" indent="-342900">
              <a:buFont typeface="Arial" pitchFamily="34" charset="0"/>
              <a:buChar char="•"/>
            </a:pPr>
            <a:r>
              <a:rPr lang="en-US" sz="2000" dirty="0" smtClean="0">
                <a:effectLst>
                  <a:outerShdw blurRad="38100" dist="38100" dir="2700000" algn="tl">
                    <a:srgbClr val="000000">
                      <a:alpha val="43137"/>
                    </a:srgbClr>
                  </a:outerShdw>
                </a:effectLst>
              </a:rPr>
              <a:t>By </a:t>
            </a:r>
            <a:r>
              <a:rPr lang="en-US" sz="2000" dirty="0">
                <a:effectLst>
                  <a:outerShdw blurRad="38100" dist="38100" dir="2700000" algn="tl">
                    <a:srgbClr val="000000">
                      <a:alpha val="43137"/>
                    </a:srgbClr>
                  </a:outerShdw>
                </a:effectLst>
              </a:rPr>
              <a:t>using “categories” the results reporter could show those three populations more clearly than by using one baseline.</a:t>
            </a:r>
          </a:p>
        </p:txBody>
      </p:sp>
    </p:spTree>
    <p:extLst>
      <p:ext uri="{BB962C8B-B14F-4D97-AF65-F5344CB8AC3E}">
        <p14:creationId xmlns:p14="http://schemas.microsoft.com/office/powerpoint/2010/main" val="359649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02821" y="152400"/>
            <a:ext cx="853637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2" name="Rectangle 1"/>
          <p:cNvSpPr/>
          <p:nvPr/>
        </p:nvSpPr>
        <p:spPr>
          <a:xfrm>
            <a:off x="381000" y="605506"/>
            <a:ext cx="8751771" cy="954107"/>
          </a:xfrm>
          <a:prstGeom prst="rect">
            <a:avLst/>
          </a:prstGeom>
        </p:spPr>
        <p:txBody>
          <a:bodyPr wrap="square">
            <a:spAutoFit/>
          </a:bodyPr>
          <a:lstStyle/>
          <a:p>
            <a:pPr lvl="0" algn="r">
              <a:spcBef>
                <a:spcPct val="20000"/>
              </a:spcBef>
            </a:pPr>
            <a:r>
              <a:rPr lang="en-US" sz="2800" dirty="0">
                <a:solidFill>
                  <a:schemeClr val="bg1"/>
                </a:solidFill>
                <a:effectLst>
                  <a:outerShdw blurRad="38100" dist="38100" dir="2700000" algn="tl">
                    <a:srgbClr val="000000">
                      <a:alpha val="43137"/>
                    </a:srgbClr>
                  </a:outerShdw>
                </a:effectLst>
              </a:rPr>
              <a:t>Module </a:t>
            </a:r>
            <a:r>
              <a:rPr lang="en-US" sz="2800" dirty="0" smtClean="0">
                <a:solidFill>
                  <a:schemeClr val="bg1"/>
                </a:solidFill>
                <a:effectLst>
                  <a:outerShdw blurRad="38100" dist="38100" dir="2700000" algn="tl">
                    <a:srgbClr val="000000">
                      <a:alpha val="43137"/>
                    </a:srgbClr>
                  </a:outerShdw>
                </a:effectLst>
              </a:rPr>
              <a:t>2: Baseline Characteristics</a:t>
            </a:r>
            <a:r>
              <a:rPr lang="en-US" sz="2800" b="1" dirty="0"/>
              <a:t/>
            </a:r>
            <a:br>
              <a:rPr lang="en-US" sz="2800" b="1" dirty="0"/>
            </a:br>
            <a:endParaRPr lang="en-US" altLang="en-US" sz="2800" kern="0" dirty="0">
              <a:solidFill>
                <a:srgbClr val="FFFFFF"/>
              </a:solidFill>
              <a:latin typeface="Calibri"/>
              <a:ea typeface="MS PGothic" pitchFamily="34" charset="-128"/>
            </a:endParaRPr>
          </a:p>
        </p:txBody>
      </p:sp>
      <p:sp>
        <p:nvSpPr>
          <p:cNvPr id="4" name="Rectangle 3"/>
          <p:cNvSpPr/>
          <p:nvPr/>
        </p:nvSpPr>
        <p:spPr>
          <a:xfrm>
            <a:off x="21595" y="1559613"/>
            <a:ext cx="184731" cy="461665"/>
          </a:xfrm>
          <a:prstGeom prst="rect">
            <a:avLst/>
          </a:prstGeom>
        </p:spPr>
        <p:txBody>
          <a:bodyPr wrap="none">
            <a:spAutoFit/>
          </a:bodyPr>
          <a:lstStyle/>
          <a:p>
            <a:endParaRPr lang="en-US" sz="2400" dirty="0">
              <a:effectLst>
                <a:outerShdw blurRad="38100" dist="38100" dir="2700000" algn="tl">
                  <a:srgbClr val="000000">
                    <a:alpha val="43137"/>
                  </a:srgbClr>
                </a:outerShdw>
              </a:effectLst>
            </a:endParaRPr>
          </a:p>
        </p:txBody>
      </p:sp>
      <p:sp>
        <p:nvSpPr>
          <p:cNvPr id="3" name="Rectangle 2"/>
          <p:cNvSpPr/>
          <p:nvPr/>
        </p:nvSpPr>
        <p:spPr>
          <a:xfrm>
            <a:off x="-1" y="1382170"/>
            <a:ext cx="3084499" cy="523220"/>
          </a:xfrm>
          <a:prstGeom prst="rect">
            <a:avLst/>
          </a:prstGeom>
        </p:spPr>
        <p:txBody>
          <a:bodyPr wrap="none">
            <a:spAutoFit/>
          </a:bodyPr>
          <a:lstStyle/>
          <a:p>
            <a:r>
              <a:rPr lang="en-US" sz="2800" dirty="0" smtClean="0">
                <a:effectLst>
                  <a:outerShdw blurRad="38100" dist="38100" dir="2700000" algn="tl">
                    <a:srgbClr val="000000">
                      <a:alpha val="43137"/>
                    </a:srgbClr>
                  </a:outerShdw>
                </a:effectLst>
              </a:rPr>
              <a:t>Multiple Baselines</a:t>
            </a:r>
            <a:endParaRPr lang="en-US" sz="2800" dirty="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05390"/>
            <a:ext cx="9144001" cy="495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352800" y="6010702"/>
            <a:ext cx="5486400" cy="646331"/>
          </a:xfrm>
          <a:prstGeom prst="rect">
            <a:avLst/>
          </a:prstGeom>
        </p:spPr>
        <p:txBody>
          <a:bodyPr wrap="square">
            <a:spAutoFit/>
          </a:bodyPr>
          <a:lstStyle/>
          <a:p>
            <a:r>
              <a:rPr lang="en-US" sz="1800" dirty="0">
                <a:effectLst>
                  <a:outerShdw blurRad="38100" dist="38100" dir="2700000" algn="tl">
                    <a:srgbClr val="000000">
                      <a:alpha val="43137"/>
                    </a:srgbClr>
                  </a:outerShdw>
                </a:effectLst>
              </a:rPr>
              <a:t>Note how when another Category is added, it needs a title as well as data.  Remember to save!</a:t>
            </a:r>
          </a:p>
        </p:txBody>
      </p:sp>
    </p:spTree>
    <p:extLst>
      <p:ext uri="{BB962C8B-B14F-4D97-AF65-F5344CB8AC3E}">
        <p14:creationId xmlns:p14="http://schemas.microsoft.com/office/powerpoint/2010/main" val="380863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02821" y="152400"/>
            <a:ext cx="853637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2" name="Rectangle 1"/>
          <p:cNvSpPr/>
          <p:nvPr/>
        </p:nvSpPr>
        <p:spPr>
          <a:xfrm>
            <a:off x="381000" y="605506"/>
            <a:ext cx="8751771" cy="523220"/>
          </a:xfrm>
          <a:prstGeom prst="rect">
            <a:avLst/>
          </a:prstGeom>
        </p:spPr>
        <p:txBody>
          <a:bodyPr wrap="square">
            <a:spAutoFit/>
          </a:bodyPr>
          <a:lstStyle/>
          <a:p>
            <a:pPr lvl="0" algn="r">
              <a:spcBef>
                <a:spcPct val="20000"/>
              </a:spcBef>
            </a:pPr>
            <a:r>
              <a:rPr lang="en-US" sz="2800" dirty="0">
                <a:solidFill>
                  <a:schemeClr val="bg1"/>
                </a:solidFill>
                <a:effectLst>
                  <a:outerShdw blurRad="38100" dist="38100" dir="2700000" algn="tl">
                    <a:srgbClr val="000000">
                      <a:alpha val="43137"/>
                    </a:srgbClr>
                  </a:outerShdw>
                </a:effectLst>
              </a:rPr>
              <a:t>Module </a:t>
            </a:r>
            <a:r>
              <a:rPr lang="en-US" sz="2800" dirty="0" smtClean="0">
                <a:solidFill>
                  <a:schemeClr val="bg1"/>
                </a:solidFill>
                <a:effectLst>
                  <a:outerShdw blurRad="38100" dist="38100" dir="2700000" algn="tl">
                    <a:srgbClr val="000000">
                      <a:alpha val="43137"/>
                    </a:srgbClr>
                  </a:outerShdw>
                </a:effectLst>
              </a:rPr>
              <a:t>2</a:t>
            </a:r>
            <a:endParaRPr lang="en-US" altLang="en-US" sz="2800" kern="0" dirty="0">
              <a:solidFill>
                <a:srgbClr val="FFFFFF"/>
              </a:solidFill>
              <a:latin typeface="Calibri"/>
              <a:ea typeface="MS PGothic" pitchFamily="34" charset="-128"/>
            </a:endParaRPr>
          </a:p>
        </p:txBody>
      </p:sp>
      <p:sp>
        <p:nvSpPr>
          <p:cNvPr id="4" name="Rectangle 3"/>
          <p:cNvSpPr/>
          <p:nvPr/>
        </p:nvSpPr>
        <p:spPr>
          <a:xfrm>
            <a:off x="1558733" y="2833454"/>
            <a:ext cx="6396303" cy="769441"/>
          </a:xfrm>
          <a:prstGeom prst="rect">
            <a:avLst/>
          </a:prstGeom>
        </p:spPr>
        <p:txBody>
          <a:bodyPr wrap="none">
            <a:spAutoFit/>
          </a:bodyPr>
          <a:lstStyle/>
          <a:p>
            <a:r>
              <a:rPr lang="en-US" sz="4400" dirty="0" smtClean="0">
                <a:effectLst>
                  <a:outerShdw blurRad="38100" dist="38100" dir="2700000" algn="tl">
                    <a:srgbClr val="000000">
                      <a:alpha val="43137"/>
                    </a:srgbClr>
                  </a:outerShdw>
                </a:effectLst>
              </a:rPr>
              <a:t>Baseline Characteristics</a:t>
            </a:r>
            <a:endParaRPr lang="en-US" sz="4400" dirty="0"/>
          </a:p>
        </p:txBody>
      </p:sp>
    </p:spTree>
    <p:extLst>
      <p:ext uri="{BB962C8B-B14F-4D97-AF65-F5344CB8AC3E}">
        <p14:creationId xmlns:p14="http://schemas.microsoft.com/office/powerpoint/2010/main" val="27215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02821" y="152400"/>
            <a:ext cx="853637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2" name="Rectangle 1"/>
          <p:cNvSpPr/>
          <p:nvPr/>
        </p:nvSpPr>
        <p:spPr>
          <a:xfrm>
            <a:off x="381000" y="605506"/>
            <a:ext cx="8751771" cy="954107"/>
          </a:xfrm>
          <a:prstGeom prst="rect">
            <a:avLst/>
          </a:prstGeom>
        </p:spPr>
        <p:txBody>
          <a:bodyPr wrap="square">
            <a:spAutoFit/>
          </a:bodyPr>
          <a:lstStyle/>
          <a:p>
            <a:pPr lvl="0" algn="r">
              <a:spcBef>
                <a:spcPct val="20000"/>
              </a:spcBef>
            </a:pPr>
            <a:r>
              <a:rPr lang="en-US" sz="2800" dirty="0">
                <a:solidFill>
                  <a:schemeClr val="bg1"/>
                </a:solidFill>
                <a:effectLst>
                  <a:outerShdw blurRad="38100" dist="38100" dir="2700000" algn="tl">
                    <a:srgbClr val="000000">
                      <a:alpha val="43137"/>
                    </a:srgbClr>
                  </a:outerShdw>
                </a:effectLst>
              </a:rPr>
              <a:t>Module </a:t>
            </a:r>
            <a:r>
              <a:rPr lang="en-US" sz="2800" dirty="0" smtClean="0">
                <a:solidFill>
                  <a:schemeClr val="bg1"/>
                </a:solidFill>
                <a:effectLst>
                  <a:outerShdw blurRad="38100" dist="38100" dir="2700000" algn="tl">
                    <a:srgbClr val="000000">
                      <a:alpha val="43137"/>
                    </a:srgbClr>
                  </a:outerShdw>
                </a:effectLst>
              </a:rPr>
              <a:t>2: Baseline Characteristics</a:t>
            </a:r>
            <a:r>
              <a:rPr lang="en-US" sz="2800" b="1" dirty="0"/>
              <a:t/>
            </a:r>
            <a:br>
              <a:rPr lang="en-US" sz="2800" b="1" dirty="0"/>
            </a:br>
            <a:endParaRPr lang="en-US" altLang="en-US" sz="2800" kern="0" dirty="0">
              <a:solidFill>
                <a:srgbClr val="FFFFFF"/>
              </a:solidFill>
              <a:latin typeface="Calibri"/>
              <a:ea typeface="MS PGothic" pitchFamily="34" charset="-128"/>
            </a:endParaRPr>
          </a:p>
        </p:txBody>
      </p:sp>
      <p:sp>
        <p:nvSpPr>
          <p:cNvPr id="4" name="Rectangle 3"/>
          <p:cNvSpPr/>
          <p:nvPr/>
        </p:nvSpPr>
        <p:spPr>
          <a:xfrm>
            <a:off x="21595" y="1559613"/>
            <a:ext cx="184731" cy="461665"/>
          </a:xfrm>
          <a:prstGeom prst="rect">
            <a:avLst/>
          </a:prstGeom>
        </p:spPr>
        <p:txBody>
          <a:bodyPr wrap="none">
            <a:spAutoFit/>
          </a:bodyPr>
          <a:lstStyle/>
          <a:p>
            <a:endParaRPr lang="en-US" sz="2400" dirty="0">
              <a:effectLst>
                <a:outerShdw blurRad="38100" dist="38100" dir="2700000" algn="tl">
                  <a:srgbClr val="000000">
                    <a:alpha val="43137"/>
                  </a:srgbClr>
                </a:outerShdw>
              </a:effectLst>
            </a:endParaRPr>
          </a:p>
        </p:txBody>
      </p:sp>
      <p:sp>
        <p:nvSpPr>
          <p:cNvPr id="3" name="Rectangle 2"/>
          <p:cNvSpPr/>
          <p:nvPr/>
        </p:nvSpPr>
        <p:spPr>
          <a:xfrm>
            <a:off x="-1" y="1382170"/>
            <a:ext cx="4221027" cy="523220"/>
          </a:xfrm>
          <a:prstGeom prst="rect">
            <a:avLst/>
          </a:prstGeom>
        </p:spPr>
        <p:txBody>
          <a:bodyPr wrap="none">
            <a:spAutoFit/>
          </a:bodyPr>
          <a:lstStyle/>
          <a:p>
            <a:r>
              <a:rPr lang="en-US" sz="2800" dirty="0">
                <a:effectLst>
                  <a:outerShdw blurRad="38100" dist="38100" dir="2700000" algn="tl">
                    <a:srgbClr val="000000">
                      <a:alpha val="43137"/>
                    </a:srgbClr>
                  </a:outerShdw>
                </a:effectLst>
              </a:rPr>
              <a:t>Important Quality Checks</a:t>
            </a:r>
          </a:p>
        </p:txBody>
      </p:sp>
      <p:sp>
        <p:nvSpPr>
          <p:cNvPr id="5" name="Rectangle 4"/>
          <p:cNvSpPr/>
          <p:nvPr/>
        </p:nvSpPr>
        <p:spPr>
          <a:xfrm>
            <a:off x="381000" y="2397949"/>
            <a:ext cx="8229600" cy="3447098"/>
          </a:xfrm>
          <a:prstGeom prst="rect">
            <a:avLst/>
          </a:prstGeom>
        </p:spPr>
        <p:txBody>
          <a:bodyPr wrap="square">
            <a:spAutoFit/>
          </a:bodyPr>
          <a:lstStyle/>
          <a:p>
            <a:r>
              <a:rPr lang="en-US" sz="2200" dirty="0">
                <a:effectLst>
                  <a:outerShdw blurRad="38100" dist="38100" dir="2700000" algn="tl">
                    <a:srgbClr val="000000">
                      <a:alpha val="43137"/>
                    </a:srgbClr>
                  </a:outerShdw>
                </a:effectLst>
              </a:rPr>
              <a:t>Review record to ensure: </a:t>
            </a:r>
            <a:endParaRPr lang="en-US" sz="2200" dirty="0" smtClean="0">
              <a:effectLst>
                <a:outerShdw blurRad="38100" dist="38100" dir="2700000" algn="tl">
                  <a:srgbClr val="000000">
                    <a:alpha val="43137"/>
                  </a:srgbClr>
                </a:outerShdw>
              </a:effectLst>
            </a:endParaRPr>
          </a:p>
          <a:p>
            <a:endParaRPr lang="en-US" sz="2200" dirty="0">
              <a:effectLst>
                <a:outerShdw blurRad="38100" dist="38100" dir="2700000" algn="tl">
                  <a:srgbClr val="000000">
                    <a:alpha val="43137"/>
                  </a:srgbClr>
                </a:outerShdw>
              </a:effectLst>
            </a:endParaRPr>
          </a:p>
          <a:p>
            <a:pPr marL="342900" indent="-342900">
              <a:buFont typeface="Arial" pitchFamily="34" charset="0"/>
              <a:buChar char="•"/>
            </a:pPr>
            <a:r>
              <a:rPr lang="en-US" sz="2200" dirty="0">
                <a:effectLst>
                  <a:outerShdw blurRad="38100" dist="38100" dir="2700000" algn="tl">
                    <a:srgbClr val="000000">
                      <a:alpha val="43137"/>
                    </a:srgbClr>
                  </a:outerShdw>
                </a:effectLst>
              </a:rPr>
              <a:t>Categories do not overlap and all categories are </a:t>
            </a:r>
            <a:r>
              <a:rPr lang="en-US" sz="2200" dirty="0" smtClean="0">
                <a:effectLst>
                  <a:outerShdw blurRad="38100" dist="38100" dir="2700000" algn="tl">
                    <a:srgbClr val="000000">
                      <a:alpha val="43137"/>
                    </a:srgbClr>
                  </a:outerShdw>
                </a:effectLst>
              </a:rPr>
              <a:t>presented</a:t>
            </a:r>
          </a:p>
          <a:p>
            <a:pPr marL="342900" indent="-342900">
              <a:buFont typeface="Arial" pitchFamily="34" charset="0"/>
              <a:buChar char="•"/>
            </a:pPr>
            <a:endParaRPr lang="en-US" sz="2200" dirty="0">
              <a:effectLst>
                <a:outerShdw blurRad="38100" dist="38100" dir="2700000" algn="tl">
                  <a:srgbClr val="000000">
                    <a:alpha val="43137"/>
                  </a:srgbClr>
                </a:outerShdw>
              </a:effectLst>
            </a:endParaRPr>
          </a:p>
          <a:p>
            <a:pPr marL="342900" indent="-342900">
              <a:buFont typeface="Arial" pitchFamily="34" charset="0"/>
              <a:buChar char="•"/>
            </a:pPr>
            <a:r>
              <a:rPr lang="en-US" sz="2200" dirty="0">
                <a:effectLst>
                  <a:outerShdw blurRad="38100" dist="38100" dir="2700000" algn="tl">
                    <a:srgbClr val="000000">
                      <a:alpha val="43137"/>
                    </a:srgbClr>
                  </a:outerShdw>
                </a:effectLst>
              </a:rPr>
              <a:t>Range and direction of scores in baseline characteristics description are </a:t>
            </a:r>
            <a:r>
              <a:rPr lang="en-US" sz="2200" dirty="0" smtClean="0">
                <a:effectLst>
                  <a:outerShdw blurRad="38100" dist="38100" dir="2700000" algn="tl">
                    <a:srgbClr val="000000">
                      <a:alpha val="43137"/>
                    </a:srgbClr>
                  </a:outerShdw>
                </a:effectLst>
              </a:rPr>
              <a:t>explained</a:t>
            </a:r>
          </a:p>
          <a:p>
            <a:pPr marL="342900" indent="-342900">
              <a:buFont typeface="Arial" pitchFamily="34" charset="0"/>
              <a:buChar char="•"/>
            </a:pPr>
            <a:endParaRPr lang="en-US" sz="2200" dirty="0">
              <a:effectLst>
                <a:outerShdw blurRad="38100" dist="38100" dir="2700000" algn="tl">
                  <a:srgbClr val="000000">
                    <a:alpha val="43137"/>
                  </a:srgbClr>
                </a:outerShdw>
              </a:effectLst>
            </a:endParaRPr>
          </a:p>
          <a:p>
            <a:pPr marL="342900" indent="-342900">
              <a:buFont typeface="Arial" pitchFamily="34" charset="0"/>
              <a:buChar char="•"/>
            </a:pPr>
            <a:r>
              <a:rPr lang="en-US" sz="2200" dirty="0">
                <a:effectLst>
                  <a:outerShdw blurRad="38100" dist="38100" dir="2700000" algn="tl">
                    <a:srgbClr val="000000">
                      <a:alpha val="43137"/>
                    </a:srgbClr>
                  </a:outerShdw>
                </a:effectLst>
              </a:rPr>
              <a:t>Terms are understandable to the general public. Use footnotes if necessary to describe a score.</a:t>
            </a:r>
          </a:p>
          <a:p>
            <a:pPr marL="342900" indent="-342900">
              <a:buFont typeface="Arial" pitchFamily="34" charset="0"/>
              <a:buChar char="•"/>
            </a:pP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396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bwMode="auto">
          <a:xfrm>
            <a:off x="0" y="152400"/>
            <a:ext cx="86868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2" name="Rectangle 1"/>
          <p:cNvSpPr/>
          <p:nvPr/>
        </p:nvSpPr>
        <p:spPr>
          <a:xfrm>
            <a:off x="304800" y="1460807"/>
            <a:ext cx="8305800" cy="1384995"/>
          </a:xfrm>
          <a:prstGeom prst="rect">
            <a:avLst/>
          </a:prstGeom>
        </p:spPr>
        <p:txBody>
          <a:bodyPr wrap="square">
            <a:spAutoFit/>
          </a:bodyPr>
          <a:lstStyle/>
          <a:p>
            <a:pPr marL="0" indent="0" algn="just">
              <a:buFont typeface="Arial" pitchFamily="34" charset="0"/>
              <a:buNone/>
              <a:defRPr/>
            </a:pPr>
            <a:r>
              <a:rPr lang="en-US" sz="1400" dirty="0">
                <a:solidFill>
                  <a:schemeClr val="bg1"/>
                </a:solidFill>
                <a:effectLst>
                  <a:outerShdw blurRad="38100" dist="38100" dir="2700000" algn="tl">
                    <a:srgbClr val="000000">
                      <a:alpha val="43137"/>
                    </a:srgbClr>
                  </a:outerShdw>
                </a:effectLst>
                <a:cs typeface="Arial" pitchFamily="34" charset="0"/>
              </a:rPr>
              <a:t>This slide set was made possible by a collaboration of CTSA organizations (Mayo Clinic, Partners, University of Michigan Medical School, Duke University) and the National Library of Medicine.   </a:t>
            </a:r>
          </a:p>
          <a:p>
            <a:pPr marL="0" indent="0" algn="just">
              <a:buFont typeface="Arial" pitchFamily="34" charset="0"/>
              <a:buNone/>
              <a:defRPr/>
            </a:pPr>
            <a:endParaRPr lang="en-US" sz="1400" dirty="0">
              <a:solidFill>
                <a:schemeClr val="bg1"/>
              </a:solidFill>
              <a:effectLst>
                <a:outerShdw blurRad="38100" dist="38100" dir="2700000" algn="tl">
                  <a:srgbClr val="000000">
                    <a:alpha val="43137"/>
                  </a:srgbClr>
                </a:outerShdw>
              </a:effectLst>
              <a:cs typeface="Arial" pitchFamily="34" charset="0"/>
            </a:endParaRPr>
          </a:p>
          <a:p>
            <a:pPr marL="0" indent="0" algn="just">
              <a:buFont typeface="Arial" pitchFamily="34" charset="0"/>
              <a:buNone/>
              <a:defRPr/>
            </a:pPr>
            <a:r>
              <a:rPr lang="en-US" sz="1400" dirty="0">
                <a:solidFill>
                  <a:schemeClr val="bg1"/>
                </a:solidFill>
                <a:effectLst>
                  <a:outerShdw blurRad="38100" dist="38100" dir="2700000" algn="tl">
                    <a:srgbClr val="000000">
                      <a:alpha val="43137"/>
                    </a:srgbClr>
                  </a:outerShdw>
                </a:effectLst>
                <a:cs typeface="Arial" pitchFamily="34" charset="0"/>
              </a:rPr>
              <a:t>The Clinical and Translational Science Awards Program (CTSA) is part of the Roadmap Initiative, Re-Engineering the Clinical Research Enterprise and is funded by the National Center for Advancing Translational Sciences (NCATS), National Institutes of Health (NIH).</a:t>
            </a:r>
          </a:p>
        </p:txBody>
      </p:sp>
      <p:sp>
        <p:nvSpPr>
          <p:cNvPr id="10" name="Slide Number Placeholder 5"/>
          <p:cNvSpPr txBox="1">
            <a:spLocks/>
          </p:cNvSpPr>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Geneva"/>
                <a:cs typeface="Geneva"/>
              </a:defRPr>
            </a:lvl1pPr>
            <a:lvl2pPr marL="457200" algn="l" rtl="0" fontAlgn="base">
              <a:spcBef>
                <a:spcPct val="0"/>
              </a:spcBef>
              <a:spcAft>
                <a:spcPct val="0"/>
              </a:spcAft>
              <a:defRPr sz="1600" kern="1200">
                <a:solidFill>
                  <a:schemeClr val="tx1"/>
                </a:solidFill>
                <a:latin typeface="Arial" panose="020B0604020202020204" pitchFamily="34" charset="0"/>
                <a:ea typeface="Geneva"/>
                <a:cs typeface="Geneva"/>
              </a:defRPr>
            </a:lvl2pPr>
            <a:lvl3pPr marL="914400" algn="l" rtl="0" fontAlgn="base">
              <a:spcBef>
                <a:spcPct val="0"/>
              </a:spcBef>
              <a:spcAft>
                <a:spcPct val="0"/>
              </a:spcAft>
              <a:defRPr sz="1600" kern="1200">
                <a:solidFill>
                  <a:schemeClr val="tx1"/>
                </a:solidFill>
                <a:latin typeface="Arial" panose="020B0604020202020204" pitchFamily="34" charset="0"/>
                <a:ea typeface="Geneva"/>
                <a:cs typeface="Geneva"/>
              </a:defRPr>
            </a:lvl3pPr>
            <a:lvl4pPr marL="1371600" algn="l" rtl="0" fontAlgn="base">
              <a:spcBef>
                <a:spcPct val="0"/>
              </a:spcBef>
              <a:spcAft>
                <a:spcPct val="0"/>
              </a:spcAft>
              <a:defRPr sz="1600" kern="1200">
                <a:solidFill>
                  <a:schemeClr val="tx1"/>
                </a:solidFill>
                <a:latin typeface="Arial" panose="020B0604020202020204" pitchFamily="34" charset="0"/>
                <a:ea typeface="Geneva"/>
                <a:cs typeface="Geneva"/>
              </a:defRPr>
            </a:lvl4pPr>
            <a:lvl5pPr marL="1828800" algn="l" rtl="0" fontAlgn="base">
              <a:spcBef>
                <a:spcPct val="0"/>
              </a:spcBef>
              <a:spcAft>
                <a:spcPct val="0"/>
              </a:spcAft>
              <a:defRPr sz="1600" kern="1200">
                <a:solidFill>
                  <a:schemeClr val="tx1"/>
                </a:solidFill>
                <a:latin typeface="Arial" panose="020B0604020202020204" pitchFamily="34" charset="0"/>
                <a:ea typeface="Geneva"/>
                <a:cs typeface="Geneva"/>
              </a:defRPr>
            </a:lvl5pPr>
            <a:lvl6pPr marL="2286000" algn="l" defTabSz="914400" rtl="0" eaLnBrk="1" latinLnBrk="0" hangingPunct="1">
              <a:defRPr sz="1600" kern="1200">
                <a:solidFill>
                  <a:schemeClr val="tx1"/>
                </a:solidFill>
                <a:latin typeface="Arial" panose="020B0604020202020204" pitchFamily="34" charset="0"/>
                <a:ea typeface="Geneva"/>
                <a:cs typeface="Geneva"/>
              </a:defRPr>
            </a:lvl6pPr>
            <a:lvl7pPr marL="2743200" algn="l" defTabSz="914400" rtl="0" eaLnBrk="1" latinLnBrk="0" hangingPunct="1">
              <a:defRPr sz="1600" kern="1200">
                <a:solidFill>
                  <a:schemeClr val="tx1"/>
                </a:solidFill>
                <a:latin typeface="Arial" panose="020B0604020202020204" pitchFamily="34" charset="0"/>
                <a:ea typeface="Geneva"/>
                <a:cs typeface="Geneva"/>
              </a:defRPr>
            </a:lvl7pPr>
            <a:lvl8pPr marL="3200400" algn="l" defTabSz="914400" rtl="0" eaLnBrk="1" latinLnBrk="0" hangingPunct="1">
              <a:defRPr sz="1600" kern="1200">
                <a:solidFill>
                  <a:schemeClr val="tx1"/>
                </a:solidFill>
                <a:latin typeface="Arial" panose="020B0604020202020204" pitchFamily="34" charset="0"/>
                <a:ea typeface="Geneva"/>
                <a:cs typeface="Geneva"/>
              </a:defRPr>
            </a:lvl8pPr>
            <a:lvl9pPr marL="3657600" algn="l" defTabSz="914400" rtl="0" eaLnBrk="1" latinLnBrk="0" hangingPunct="1">
              <a:defRPr sz="1600" kern="1200">
                <a:solidFill>
                  <a:schemeClr val="tx1"/>
                </a:solidFill>
                <a:latin typeface="Arial" panose="020B0604020202020204" pitchFamily="34" charset="0"/>
                <a:ea typeface="Geneva"/>
                <a:cs typeface="Geneva"/>
              </a:defRPr>
            </a:lvl9pPr>
          </a:lstStyle>
          <a:p>
            <a:pPr>
              <a:defRPr/>
            </a:pPr>
            <a:fld id="{DAD6F50E-4004-4C50-B3F1-CACDB7A6B46D}" type="slidenum">
              <a:rPr lang="en-US" smtClean="0"/>
              <a:pPr>
                <a:defRPr/>
              </a:pPr>
              <a:t>21</a:t>
            </a:fld>
            <a:endParaRPr lang="en-US" dirty="0"/>
          </a:p>
        </p:txBody>
      </p:sp>
      <p:sp>
        <p:nvSpPr>
          <p:cNvPr id="11" name="Title 3"/>
          <p:cNvSpPr txBox="1">
            <a:spLocks/>
          </p:cNvSpPr>
          <p:nvPr/>
        </p:nvSpPr>
        <p:spPr>
          <a:xfrm>
            <a:off x="551155" y="589625"/>
            <a:ext cx="8229600" cy="838200"/>
          </a:xfrm>
          <a:prstGeom prst="rect">
            <a:avLst/>
          </a:prstGeom>
        </p:spPr>
        <p:txBody>
          <a:bodyPr/>
          <a:lstStyle>
            <a:lvl1pPr algn="l" rtl="0" eaLnBrk="1" fontAlgn="base" hangingPunct="1">
              <a:spcBef>
                <a:spcPct val="0"/>
              </a:spcBef>
              <a:spcAft>
                <a:spcPct val="0"/>
              </a:spcAft>
              <a:defRPr sz="1600">
                <a:solidFill>
                  <a:schemeClr val="bg2"/>
                </a:solidFill>
                <a:latin typeface="+mj-lt"/>
                <a:ea typeface="MS PGothic" pitchFamily="34" charset="-128"/>
                <a:cs typeface="Geneva" charset="0"/>
              </a:defRPr>
            </a:lvl1pPr>
            <a:lvl2pPr algn="l" rtl="0" eaLnBrk="1" fontAlgn="base" hangingPunct="1">
              <a:spcBef>
                <a:spcPct val="0"/>
              </a:spcBef>
              <a:spcAft>
                <a:spcPct val="0"/>
              </a:spcAft>
              <a:defRPr sz="1600">
                <a:solidFill>
                  <a:schemeClr val="bg2"/>
                </a:solidFill>
                <a:latin typeface="Calibri" pitchFamily="34" charset="0"/>
                <a:ea typeface="MS PGothic" pitchFamily="34" charset="-128"/>
                <a:cs typeface="Geneva" charset="0"/>
              </a:defRPr>
            </a:lvl2pPr>
            <a:lvl3pPr algn="l" rtl="0" eaLnBrk="1" fontAlgn="base" hangingPunct="1">
              <a:spcBef>
                <a:spcPct val="0"/>
              </a:spcBef>
              <a:spcAft>
                <a:spcPct val="0"/>
              </a:spcAft>
              <a:defRPr sz="1600">
                <a:solidFill>
                  <a:schemeClr val="bg2"/>
                </a:solidFill>
                <a:latin typeface="Calibri" pitchFamily="34" charset="0"/>
                <a:ea typeface="MS PGothic" pitchFamily="34" charset="-128"/>
                <a:cs typeface="Geneva" charset="0"/>
              </a:defRPr>
            </a:lvl3pPr>
            <a:lvl4pPr algn="l" rtl="0" eaLnBrk="1" fontAlgn="base" hangingPunct="1">
              <a:spcBef>
                <a:spcPct val="0"/>
              </a:spcBef>
              <a:spcAft>
                <a:spcPct val="0"/>
              </a:spcAft>
              <a:defRPr sz="1600">
                <a:solidFill>
                  <a:schemeClr val="bg2"/>
                </a:solidFill>
                <a:latin typeface="Calibri" pitchFamily="34" charset="0"/>
                <a:ea typeface="MS PGothic" pitchFamily="34" charset="-128"/>
                <a:cs typeface="Geneva" charset="0"/>
              </a:defRPr>
            </a:lvl4pPr>
            <a:lvl5pPr algn="l" rtl="0" eaLnBrk="1" fontAlgn="base" hangingPunct="1">
              <a:spcBef>
                <a:spcPct val="0"/>
              </a:spcBef>
              <a:spcAft>
                <a:spcPct val="0"/>
              </a:spcAft>
              <a:defRPr sz="1600">
                <a:solidFill>
                  <a:schemeClr val="bg2"/>
                </a:solidFill>
                <a:latin typeface="Calibri" pitchFamily="34" charset="0"/>
                <a:ea typeface="MS PGothic" pitchFamily="34" charset="-128"/>
                <a:cs typeface="Geneva" charset="0"/>
              </a:defRPr>
            </a:lvl5pPr>
            <a:lvl6pPr marL="457200" algn="l" rtl="0" eaLnBrk="1" fontAlgn="base" hangingPunct="1">
              <a:spcBef>
                <a:spcPct val="0"/>
              </a:spcBef>
              <a:spcAft>
                <a:spcPct val="0"/>
              </a:spcAft>
              <a:defRPr sz="1600">
                <a:solidFill>
                  <a:schemeClr val="bg2"/>
                </a:solidFill>
                <a:latin typeface="Akzidenz-Grotesk Next Regular" charset="0"/>
              </a:defRPr>
            </a:lvl6pPr>
            <a:lvl7pPr marL="914400" algn="l" rtl="0" eaLnBrk="1" fontAlgn="base" hangingPunct="1">
              <a:spcBef>
                <a:spcPct val="0"/>
              </a:spcBef>
              <a:spcAft>
                <a:spcPct val="0"/>
              </a:spcAft>
              <a:defRPr sz="1600">
                <a:solidFill>
                  <a:schemeClr val="bg2"/>
                </a:solidFill>
                <a:latin typeface="Akzidenz-Grotesk Next Regular" charset="0"/>
              </a:defRPr>
            </a:lvl7pPr>
            <a:lvl8pPr marL="1371600" algn="l" rtl="0" eaLnBrk="1" fontAlgn="base" hangingPunct="1">
              <a:spcBef>
                <a:spcPct val="0"/>
              </a:spcBef>
              <a:spcAft>
                <a:spcPct val="0"/>
              </a:spcAft>
              <a:defRPr sz="1600">
                <a:solidFill>
                  <a:schemeClr val="bg2"/>
                </a:solidFill>
                <a:latin typeface="Akzidenz-Grotesk Next Regular" charset="0"/>
              </a:defRPr>
            </a:lvl8pPr>
            <a:lvl9pPr marL="1828800" algn="l" rtl="0" eaLnBrk="1" fontAlgn="base" hangingPunct="1">
              <a:spcBef>
                <a:spcPct val="0"/>
              </a:spcBef>
              <a:spcAft>
                <a:spcPct val="0"/>
              </a:spcAft>
              <a:defRPr sz="1600">
                <a:solidFill>
                  <a:schemeClr val="bg2"/>
                </a:solidFill>
                <a:latin typeface="Akzidenz-Grotesk Next Regular" charset="0"/>
              </a:defRPr>
            </a:lvl9pPr>
          </a:lstStyle>
          <a:p>
            <a:pPr lvl="0" algn="r">
              <a:spcBef>
                <a:spcPct val="20000"/>
              </a:spcBef>
            </a:pPr>
            <a:r>
              <a:rPr lang="en-US" sz="2800" dirty="0">
                <a:solidFill>
                  <a:schemeClr val="bg1"/>
                </a:solidFill>
                <a:effectLst>
                  <a:outerShdw blurRad="38100" dist="38100" dir="2700000" algn="tl">
                    <a:srgbClr val="000000">
                      <a:alpha val="43137"/>
                    </a:srgbClr>
                  </a:outerShdw>
                </a:effectLst>
                <a:latin typeface="Arial" pitchFamily="34" charset="0"/>
                <a:cs typeface="Arial" pitchFamily="34" charset="0"/>
              </a:rPr>
              <a:t>Module </a:t>
            </a:r>
            <a:r>
              <a:rPr lang="en-US"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2: Baseline Characteristics</a:t>
            </a:r>
            <a:r>
              <a:rPr lang="en-US" sz="2800" b="1" dirty="0"/>
              <a:t/>
            </a:r>
            <a:br>
              <a:rPr lang="en-US" sz="2800" b="1" dirty="0"/>
            </a:br>
            <a:endParaRPr lang="en-US" altLang="en-US" sz="2800" kern="0" dirty="0">
              <a:solidFill>
                <a:srgbClr val="FFFFFF"/>
              </a:solidFill>
            </a:endParaRPr>
          </a:p>
        </p:txBody>
      </p:sp>
    </p:spTree>
    <p:extLst>
      <p:ext uri="{BB962C8B-B14F-4D97-AF65-F5344CB8AC3E}">
        <p14:creationId xmlns:p14="http://schemas.microsoft.com/office/powerpoint/2010/main" val="381464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02821" y="152400"/>
            <a:ext cx="853637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4" name="Rectangle 3"/>
          <p:cNvSpPr/>
          <p:nvPr/>
        </p:nvSpPr>
        <p:spPr>
          <a:xfrm>
            <a:off x="457200" y="1938617"/>
            <a:ext cx="7315200" cy="1754326"/>
          </a:xfrm>
          <a:prstGeom prst="rect">
            <a:avLst/>
          </a:prstGeom>
        </p:spPr>
        <p:txBody>
          <a:bodyPr wrap="square">
            <a:spAutoFit/>
          </a:bodyPr>
          <a:lstStyle/>
          <a:p>
            <a:r>
              <a:rPr lang="en-US" sz="2800" dirty="0" smtClean="0">
                <a:effectLst>
                  <a:outerShdw blurRad="38100" dist="38100" dir="2700000" algn="tl">
                    <a:srgbClr val="000000">
                      <a:alpha val="43137"/>
                    </a:srgbClr>
                  </a:outerShdw>
                </a:effectLst>
              </a:rPr>
              <a:t>Purpose</a:t>
            </a:r>
          </a:p>
          <a:p>
            <a:endParaRPr lang="en-US" sz="2000" b="1" dirty="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The </a:t>
            </a:r>
            <a:r>
              <a:rPr lang="en-US" sz="2000" dirty="0">
                <a:effectLst>
                  <a:outerShdw blurRad="38100" dist="38100" dir="2700000" algn="tl">
                    <a:srgbClr val="000000">
                      <a:alpha val="43137"/>
                    </a:srgbClr>
                  </a:outerShdw>
                </a:effectLst>
              </a:rPr>
              <a:t>Baseline Characteristics module is designed to summarize important attributes of the participants enrolled at the start of the study. </a:t>
            </a:r>
            <a:endParaRPr lang="en-US" sz="2000"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381001" y="533400"/>
            <a:ext cx="9035055" cy="1024217"/>
          </a:xfrm>
          <a:prstGeom prst="rect">
            <a:avLst/>
          </a:prstGeom>
        </p:spPr>
      </p:pic>
    </p:spTree>
    <p:extLst>
      <p:ext uri="{BB962C8B-B14F-4D97-AF65-F5344CB8AC3E}">
        <p14:creationId xmlns:p14="http://schemas.microsoft.com/office/powerpoint/2010/main" val="2768385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02821" y="152400"/>
            <a:ext cx="853637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2" name="Rectangle 1"/>
          <p:cNvSpPr/>
          <p:nvPr/>
        </p:nvSpPr>
        <p:spPr>
          <a:xfrm>
            <a:off x="381000" y="605506"/>
            <a:ext cx="8751771" cy="954107"/>
          </a:xfrm>
          <a:prstGeom prst="rect">
            <a:avLst/>
          </a:prstGeom>
        </p:spPr>
        <p:txBody>
          <a:bodyPr wrap="square">
            <a:spAutoFit/>
          </a:bodyPr>
          <a:lstStyle/>
          <a:p>
            <a:pPr lvl="0" algn="r">
              <a:spcBef>
                <a:spcPct val="20000"/>
              </a:spcBef>
            </a:pPr>
            <a:r>
              <a:rPr lang="en-US" sz="2800" dirty="0">
                <a:solidFill>
                  <a:schemeClr val="bg1"/>
                </a:solidFill>
                <a:effectLst>
                  <a:outerShdw blurRad="38100" dist="38100" dir="2700000" algn="tl">
                    <a:srgbClr val="000000">
                      <a:alpha val="43137"/>
                    </a:srgbClr>
                  </a:outerShdw>
                </a:effectLst>
              </a:rPr>
              <a:t>Module </a:t>
            </a:r>
            <a:r>
              <a:rPr lang="en-US" sz="2800" dirty="0" smtClean="0">
                <a:solidFill>
                  <a:schemeClr val="bg1"/>
                </a:solidFill>
                <a:effectLst>
                  <a:outerShdw blurRad="38100" dist="38100" dir="2700000" algn="tl">
                    <a:srgbClr val="000000">
                      <a:alpha val="43137"/>
                    </a:srgbClr>
                  </a:outerShdw>
                </a:effectLst>
              </a:rPr>
              <a:t>2: Baseline Characteristics </a:t>
            </a:r>
            <a:r>
              <a:rPr lang="en-US" sz="2800" b="1" dirty="0"/>
              <a:t/>
            </a:r>
            <a:br>
              <a:rPr lang="en-US" sz="2800" b="1" dirty="0"/>
            </a:br>
            <a:endParaRPr lang="en-US" altLang="en-US" sz="2800" kern="0" dirty="0">
              <a:solidFill>
                <a:srgbClr val="FFFFFF"/>
              </a:solidFill>
              <a:latin typeface="Calibri"/>
              <a:ea typeface="MS PGothic" pitchFamily="34" charset="-128"/>
            </a:endParaRPr>
          </a:p>
        </p:txBody>
      </p:sp>
      <p:sp>
        <p:nvSpPr>
          <p:cNvPr id="4" name="Rectangle 3"/>
          <p:cNvSpPr/>
          <p:nvPr/>
        </p:nvSpPr>
        <p:spPr>
          <a:xfrm>
            <a:off x="152400" y="1676400"/>
            <a:ext cx="5710102" cy="523220"/>
          </a:xfrm>
          <a:prstGeom prst="rect">
            <a:avLst/>
          </a:prstGeom>
        </p:spPr>
        <p:txBody>
          <a:bodyPr wrap="square">
            <a:spAutoFit/>
          </a:bodyPr>
          <a:lstStyle/>
          <a:p>
            <a:r>
              <a:rPr lang="en-US" altLang="en-US" sz="2800" dirty="0" smtClean="0">
                <a:effectLst>
                  <a:outerShdw blurRad="38100" dist="38100" dir="2700000" algn="tl">
                    <a:srgbClr val="000000">
                      <a:alpha val="43137"/>
                    </a:srgbClr>
                  </a:outerShdw>
                </a:effectLst>
              </a:rPr>
              <a:t>Baseline Characteristics Definition</a:t>
            </a:r>
            <a:endParaRPr lang="en-US" sz="2800" dirty="0">
              <a:effectLst>
                <a:outerShdw blurRad="38100" dist="38100" dir="2700000" algn="tl">
                  <a:srgbClr val="000000">
                    <a:alpha val="43137"/>
                  </a:srgbClr>
                </a:outerShdw>
              </a:effectLst>
            </a:endParaRPr>
          </a:p>
        </p:txBody>
      </p:sp>
      <p:sp>
        <p:nvSpPr>
          <p:cNvPr id="3" name="Rectangle 2"/>
          <p:cNvSpPr/>
          <p:nvPr/>
        </p:nvSpPr>
        <p:spPr>
          <a:xfrm>
            <a:off x="1676400" y="2667000"/>
            <a:ext cx="5943600" cy="1854354"/>
          </a:xfrm>
          <a:prstGeom prst="rect">
            <a:avLst/>
          </a:prstGeom>
        </p:spPr>
        <p:txBody>
          <a:bodyPr wrap="square">
            <a:spAutoFit/>
          </a:bodyPr>
          <a:lstStyle/>
          <a:p>
            <a:pPr indent="1588" algn="just" eaLnBrk="1" fontAlgn="auto" hangingPunct="1">
              <a:spcAft>
                <a:spcPts val="0"/>
              </a:spcAft>
              <a:buFont typeface="Arial" pitchFamily="34" charset="0"/>
              <a:buNone/>
              <a:defRPr/>
            </a:pPr>
            <a:r>
              <a:rPr lang="en-US" sz="2200" i="1" dirty="0" smtClean="0"/>
              <a:t>“</a:t>
            </a:r>
            <a:r>
              <a:rPr lang="en-US" sz="2400" i="1" dirty="0" smtClean="0"/>
              <a:t>A </a:t>
            </a:r>
            <a:r>
              <a:rPr lang="en-US" sz="2400" i="1" dirty="0"/>
              <a:t>table of the demographic and baseline data collected overall and for each arm of the clinical trial…” </a:t>
            </a:r>
            <a:r>
              <a:rPr lang="en-US" sz="2400" dirty="0">
                <a:effectLst>
                  <a:outerShdw blurRad="38100" dist="38100" dir="2700000" algn="tl">
                    <a:srgbClr val="000000">
                      <a:alpha val="43137"/>
                    </a:srgbClr>
                  </a:outerShdw>
                </a:effectLst>
              </a:rPr>
              <a:t>	</a:t>
            </a:r>
            <a:endParaRPr lang="en-US" sz="1050" dirty="0"/>
          </a:p>
          <a:p>
            <a:pPr eaLnBrk="1" fontAlgn="auto" hangingPunct="1">
              <a:spcAft>
                <a:spcPts val="0"/>
              </a:spcAft>
              <a:buFont typeface="Arial" pitchFamily="34" charset="0"/>
              <a:buNone/>
              <a:defRPr/>
            </a:pPr>
            <a:endParaRPr lang="en-US" sz="1050" dirty="0"/>
          </a:p>
          <a:p>
            <a:pPr eaLnBrk="1" fontAlgn="auto" hangingPunct="1">
              <a:spcAft>
                <a:spcPts val="0"/>
              </a:spcAft>
              <a:buFont typeface="Arial" pitchFamily="34" charset="0"/>
              <a:buNone/>
              <a:defRPr/>
            </a:pPr>
            <a:r>
              <a:rPr lang="en-US" dirty="0">
                <a:effectLst>
                  <a:outerShdw blurRad="38100" dist="38100" dir="2700000" algn="tl">
                    <a:srgbClr val="000000">
                      <a:alpha val="43137"/>
                    </a:srgbClr>
                  </a:outerShdw>
                </a:effectLst>
                <a:hlinkClick r:id="rId2"/>
              </a:rPr>
              <a:t>http://</a:t>
            </a:r>
            <a:r>
              <a:rPr lang="en-US" dirty="0" smtClean="0">
                <a:effectLst>
                  <a:outerShdw blurRad="38100" dist="38100" dir="2700000" algn="tl">
                    <a:srgbClr val="000000">
                      <a:alpha val="43137"/>
                    </a:srgbClr>
                  </a:outerShdw>
                </a:effectLst>
                <a:hlinkClick r:id="rId2"/>
              </a:rPr>
              <a:t>prsinfo.clinicaltrials.gov/results_definitions.html</a:t>
            </a:r>
            <a:r>
              <a:rPr lang="en-US" dirty="0" smtClean="0">
                <a:effectLst>
                  <a:outerShdw blurRad="38100" dist="38100" dir="2700000" algn="tl">
                    <a:srgbClr val="000000">
                      <a:alpha val="43137"/>
                    </a:srgbClr>
                  </a:outerShdw>
                </a:effectLst>
              </a:rPr>
              <a:t>  </a:t>
            </a:r>
          </a:p>
          <a:p>
            <a:pPr eaLnBrk="1" fontAlgn="auto" hangingPunct="1">
              <a:spcAft>
                <a:spcPts val="0"/>
              </a:spcAft>
              <a:buFont typeface="Arial" pitchFamily="34" charset="0"/>
              <a:buNone/>
              <a:defRPr/>
            </a:pPr>
            <a:r>
              <a:rPr lang="en-US" dirty="0" smtClean="0">
                <a:effectLst>
                  <a:outerShdw blurRad="38100" dist="38100" dir="2700000" algn="tl">
                    <a:srgbClr val="000000">
                      <a:alpha val="43137"/>
                    </a:srgbClr>
                  </a:outerShdw>
                </a:effectLst>
              </a:rPr>
              <a:t>Explaining </a:t>
            </a:r>
            <a:r>
              <a:rPr lang="en-US" dirty="0">
                <a:effectLst>
                  <a:outerShdw blurRad="38100" dist="38100" dir="2700000" algn="tl">
                    <a:srgbClr val="000000">
                      <a:alpha val="43137"/>
                    </a:srgbClr>
                  </a:outerShdw>
                </a:effectLst>
              </a:rPr>
              <a:t>FDAAA Sec. 282(j)(3)(c)(i)</a:t>
            </a:r>
          </a:p>
        </p:txBody>
      </p:sp>
    </p:spTree>
    <p:extLst>
      <p:ext uri="{BB962C8B-B14F-4D97-AF65-F5344CB8AC3E}">
        <p14:creationId xmlns:p14="http://schemas.microsoft.com/office/powerpoint/2010/main" val="245496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02821" y="152400"/>
            <a:ext cx="853637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2" name="Rectangle 1"/>
          <p:cNvSpPr/>
          <p:nvPr/>
        </p:nvSpPr>
        <p:spPr>
          <a:xfrm>
            <a:off x="381000" y="605506"/>
            <a:ext cx="8751771" cy="954107"/>
          </a:xfrm>
          <a:prstGeom prst="rect">
            <a:avLst/>
          </a:prstGeom>
        </p:spPr>
        <p:txBody>
          <a:bodyPr wrap="square">
            <a:spAutoFit/>
          </a:bodyPr>
          <a:lstStyle/>
          <a:p>
            <a:pPr lvl="0" algn="r">
              <a:spcBef>
                <a:spcPct val="20000"/>
              </a:spcBef>
            </a:pPr>
            <a:r>
              <a:rPr lang="en-US" sz="2800" dirty="0">
                <a:solidFill>
                  <a:schemeClr val="bg1"/>
                </a:solidFill>
                <a:effectLst>
                  <a:outerShdw blurRad="38100" dist="38100" dir="2700000" algn="tl">
                    <a:srgbClr val="000000">
                      <a:alpha val="43137"/>
                    </a:srgbClr>
                  </a:outerShdw>
                </a:effectLst>
              </a:rPr>
              <a:t>Module </a:t>
            </a:r>
            <a:r>
              <a:rPr lang="en-US" sz="2800" dirty="0" smtClean="0">
                <a:solidFill>
                  <a:schemeClr val="bg1"/>
                </a:solidFill>
                <a:effectLst>
                  <a:outerShdw blurRad="38100" dist="38100" dir="2700000" algn="tl">
                    <a:srgbClr val="000000">
                      <a:alpha val="43137"/>
                    </a:srgbClr>
                  </a:outerShdw>
                </a:effectLst>
              </a:rPr>
              <a:t>2: Baseline Characteristics</a:t>
            </a:r>
            <a:r>
              <a:rPr lang="en-US" sz="2800" b="1" dirty="0"/>
              <a:t/>
            </a:r>
            <a:br>
              <a:rPr lang="en-US" sz="2800" b="1" dirty="0"/>
            </a:br>
            <a:endParaRPr lang="en-US" altLang="en-US" sz="2800" kern="0" dirty="0">
              <a:solidFill>
                <a:srgbClr val="FFFFFF"/>
              </a:solidFill>
              <a:latin typeface="Calibri"/>
              <a:ea typeface="MS PGothic" pitchFamily="34" charset="-128"/>
            </a:endParaRPr>
          </a:p>
        </p:txBody>
      </p:sp>
      <p:sp>
        <p:nvSpPr>
          <p:cNvPr id="4" name="Rectangle 3"/>
          <p:cNvSpPr/>
          <p:nvPr/>
        </p:nvSpPr>
        <p:spPr>
          <a:xfrm>
            <a:off x="0" y="1676400"/>
            <a:ext cx="7223452" cy="523220"/>
          </a:xfrm>
          <a:prstGeom prst="rect">
            <a:avLst/>
          </a:prstGeom>
        </p:spPr>
        <p:txBody>
          <a:bodyPr wrap="none">
            <a:spAutoFit/>
          </a:bodyPr>
          <a:lstStyle/>
          <a:p>
            <a:r>
              <a:rPr lang="en-US" altLang="en-US" sz="2800" dirty="0" smtClean="0">
                <a:effectLst>
                  <a:outerShdw blurRad="38100" dist="38100" dir="2700000" algn="tl">
                    <a:srgbClr val="000000">
                      <a:alpha val="43137"/>
                    </a:srgbClr>
                  </a:outerShdw>
                </a:effectLst>
              </a:rPr>
              <a:t>Baseline Characteristics Module Description</a:t>
            </a:r>
            <a:endParaRPr lang="en-US" sz="2800" dirty="0">
              <a:effectLst>
                <a:outerShdw blurRad="38100" dist="38100" dir="2700000" algn="tl">
                  <a:srgbClr val="000000">
                    <a:alpha val="43137"/>
                  </a:srgbClr>
                </a:outerShdw>
              </a:effectLst>
            </a:endParaRPr>
          </a:p>
        </p:txBody>
      </p:sp>
      <p:sp>
        <p:nvSpPr>
          <p:cNvPr id="3" name="Rectangle 2"/>
          <p:cNvSpPr/>
          <p:nvPr/>
        </p:nvSpPr>
        <p:spPr>
          <a:xfrm>
            <a:off x="685800" y="2514600"/>
            <a:ext cx="7696200" cy="4185761"/>
          </a:xfrm>
          <a:prstGeom prst="rect">
            <a:avLst/>
          </a:prstGeom>
        </p:spPr>
        <p:txBody>
          <a:bodyPr wrap="square">
            <a:spAutoFit/>
          </a:bodyPr>
          <a:lstStyle/>
          <a:p>
            <a:pPr marL="342900" indent="-342900" algn="just" fontAlgn="auto">
              <a:spcAft>
                <a:spcPts val="0"/>
              </a:spcAft>
              <a:buFont typeface="Arial" pitchFamily="34" charset="0"/>
              <a:buChar char="•"/>
              <a:defRPr/>
            </a:pPr>
            <a:r>
              <a:rPr lang="en-US" altLang="en-US" sz="2200" dirty="0">
                <a:effectLst>
                  <a:outerShdw blurRad="38100" dist="38100" dir="2700000" algn="tl">
                    <a:srgbClr val="000000">
                      <a:alpha val="43137"/>
                    </a:srgbClr>
                  </a:outerShdw>
                </a:effectLst>
              </a:rPr>
              <a:t>Table of demographic and baseline data for the entire trial population and for each arm or comparison </a:t>
            </a:r>
            <a:r>
              <a:rPr lang="en-US" altLang="en-US" sz="2200" dirty="0" smtClean="0">
                <a:effectLst>
                  <a:outerShdw blurRad="38100" dist="38100" dir="2700000" algn="tl">
                    <a:srgbClr val="000000">
                      <a:alpha val="43137"/>
                    </a:srgbClr>
                  </a:outerShdw>
                </a:effectLst>
              </a:rPr>
              <a:t>group</a:t>
            </a:r>
          </a:p>
          <a:p>
            <a:pPr algn="just" fontAlgn="auto">
              <a:spcAft>
                <a:spcPts val="0"/>
              </a:spcAft>
              <a:defRPr/>
            </a:pPr>
            <a:endParaRPr lang="en-US" altLang="en-US" sz="2200" dirty="0">
              <a:effectLst>
                <a:outerShdw blurRad="38100" dist="38100" dir="2700000" algn="tl">
                  <a:srgbClr val="000000">
                    <a:alpha val="43137"/>
                  </a:srgbClr>
                </a:outerShdw>
              </a:effectLst>
            </a:endParaRPr>
          </a:p>
          <a:p>
            <a:pPr marL="342900" indent="-342900" algn="just" fontAlgn="auto">
              <a:spcAft>
                <a:spcPts val="0"/>
              </a:spcAft>
              <a:buFont typeface="Arial" pitchFamily="34" charset="0"/>
              <a:buChar char="•"/>
              <a:defRPr/>
            </a:pPr>
            <a:r>
              <a:rPr lang="en-US" altLang="en-US" sz="2200" dirty="0">
                <a:effectLst>
                  <a:outerShdw blurRad="38100" dist="38100" dir="2700000" algn="tl">
                    <a:srgbClr val="000000">
                      <a:alpha val="43137"/>
                    </a:srgbClr>
                  </a:outerShdw>
                </a:effectLst>
              </a:rPr>
              <a:t>Accommodates different data types</a:t>
            </a:r>
            <a:r>
              <a:rPr lang="en-US" altLang="en-US" sz="2200" dirty="0" smtClean="0">
                <a:effectLst>
                  <a:outerShdw blurRad="38100" dist="38100" dir="2700000" algn="tl">
                    <a:srgbClr val="000000">
                      <a:alpha val="43137"/>
                    </a:srgbClr>
                  </a:outerShdw>
                </a:effectLst>
              </a:rPr>
              <a:t>:</a:t>
            </a:r>
          </a:p>
          <a:p>
            <a:pPr marL="342900" indent="-342900" algn="just" fontAlgn="auto">
              <a:spcAft>
                <a:spcPts val="0"/>
              </a:spcAft>
              <a:buFont typeface="Arial" pitchFamily="34" charset="0"/>
              <a:buChar char="•"/>
              <a:defRPr/>
            </a:pPr>
            <a:endParaRPr lang="en-US" altLang="en-US" sz="2200" dirty="0">
              <a:effectLst>
                <a:outerShdw blurRad="38100" dist="38100" dir="2700000" algn="tl">
                  <a:srgbClr val="000000">
                    <a:alpha val="43137"/>
                  </a:srgbClr>
                </a:outerShdw>
              </a:effectLst>
            </a:endParaRPr>
          </a:p>
          <a:p>
            <a:pPr marL="800100" lvl="1" indent="-342900" algn="just" fontAlgn="auto">
              <a:spcAft>
                <a:spcPts val="0"/>
              </a:spcAft>
              <a:buFont typeface="Courier New" panose="02070309020205020404" pitchFamily="49" charset="0"/>
              <a:buChar char="o"/>
              <a:defRPr/>
            </a:pPr>
            <a:r>
              <a:rPr lang="en-US" altLang="en-US" sz="2200" b="1" dirty="0">
                <a:effectLst>
                  <a:outerShdw blurRad="38100" dist="38100" dir="2700000" algn="tl">
                    <a:srgbClr val="000000">
                      <a:alpha val="43137"/>
                    </a:srgbClr>
                  </a:outerShdw>
                </a:effectLst>
              </a:rPr>
              <a:t>Continuous:  </a:t>
            </a:r>
            <a:r>
              <a:rPr lang="en-US" altLang="en-US" sz="2200" dirty="0">
                <a:effectLst>
                  <a:outerShdw blurRad="38100" dist="38100" dir="2700000" algn="tl">
                    <a:srgbClr val="000000">
                      <a:alpha val="43137"/>
                    </a:srgbClr>
                  </a:outerShdw>
                </a:effectLst>
              </a:rPr>
              <a:t>measure of central tendency (e.g., mean) and measure of dispersion (e.g., standard </a:t>
            </a:r>
            <a:r>
              <a:rPr lang="en-US" altLang="en-US" sz="2200" dirty="0" smtClean="0">
                <a:effectLst>
                  <a:outerShdw blurRad="38100" dist="38100" dir="2700000" algn="tl">
                    <a:srgbClr val="000000">
                      <a:alpha val="43137"/>
                    </a:srgbClr>
                  </a:outerShdw>
                </a:effectLst>
              </a:rPr>
              <a:t>deviation)</a:t>
            </a:r>
          </a:p>
          <a:p>
            <a:pPr marL="800100" lvl="1" indent="-342900" algn="just" fontAlgn="auto">
              <a:spcAft>
                <a:spcPts val="0"/>
              </a:spcAft>
              <a:buFont typeface="Courier New" panose="02070309020205020404" pitchFamily="49" charset="0"/>
              <a:buChar char="o"/>
              <a:defRPr/>
            </a:pPr>
            <a:r>
              <a:rPr lang="en-US" altLang="en-US" sz="2200" b="1" dirty="0" smtClean="0">
                <a:effectLst>
                  <a:outerShdw blurRad="38100" dist="38100" dir="2700000" algn="tl">
                    <a:srgbClr val="000000">
                      <a:alpha val="43137"/>
                    </a:srgbClr>
                  </a:outerShdw>
                </a:effectLst>
              </a:rPr>
              <a:t>Categorical</a:t>
            </a:r>
            <a:r>
              <a:rPr lang="en-US" altLang="en-US" sz="2200" b="1" dirty="0">
                <a:effectLst>
                  <a:outerShdw blurRad="38100" dist="38100" dir="2700000" algn="tl">
                    <a:srgbClr val="000000">
                      <a:alpha val="43137"/>
                    </a:srgbClr>
                  </a:outerShdw>
                </a:effectLst>
              </a:rPr>
              <a:t>:  </a:t>
            </a:r>
            <a:r>
              <a:rPr lang="en-US" altLang="en-US" sz="2200" dirty="0">
                <a:effectLst>
                  <a:outerShdw blurRad="38100" dist="38100" dir="2700000" algn="tl">
                    <a:srgbClr val="000000">
                      <a:alpha val="43137"/>
                    </a:srgbClr>
                  </a:outerShdw>
                </a:effectLst>
              </a:rPr>
              <a:t>for each category – (1) a count or (2) measure of central tendency and measure of dispersion</a:t>
            </a:r>
            <a:r>
              <a:rPr lang="en-US" sz="2200" dirty="0" smtClean="0">
                <a:effectLst>
                  <a:outerShdw blurRad="38100" dist="38100" dir="2700000" algn="tl">
                    <a:srgbClr val="000000">
                      <a:alpha val="43137"/>
                    </a:srgbClr>
                  </a:outerShdw>
                </a:effectLst>
                <a:cs typeface="Arial" pitchFamily="34" charset="0"/>
              </a:rPr>
              <a:t>.</a:t>
            </a:r>
            <a:endParaRPr lang="en-US" sz="2200" dirty="0">
              <a:effectLst>
                <a:outerShdw blurRad="38100" dist="38100" dir="2700000" algn="tl">
                  <a:srgbClr val="000000">
                    <a:alpha val="43137"/>
                  </a:srgbClr>
                </a:outerShdw>
              </a:effectLst>
              <a:cs typeface="Arial" pitchFamily="34" charset="0"/>
            </a:endParaRPr>
          </a:p>
          <a:p>
            <a:pPr eaLnBrk="1" fontAlgn="auto" hangingPunct="1">
              <a:spcAft>
                <a:spcPts val="0"/>
              </a:spcAft>
              <a:defRPr/>
            </a:pPr>
            <a:endParaRPr lang="en-US" sz="2400" dirty="0" smtClean="0">
              <a:cs typeface="Arial" pitchFamily="34" charset="0"/>
            </a:endParaRPr>
          </a:p>
        </p:txBody>
      </p:sp>
    </p:spTree>
    <p:extLst>
      <p:ext uri="{BB962C8B-B14F-4D97-AF65-F5344CB8AC3E}">
        <p14:creationId xmlns:p14="http://schemas.microsoft.com/office/powerpoint/2010/main" val="225751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02821" y="152400"/>
            <a:ext cx="853637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2" name="Rectangle 1"/>
          <p:cNvSpPr/>
          <p:nvPr/>
        </p:nvSpPr>
        <p:spPr>
          <a:xfrm>
            <a:off x="381000" y="605506"/>
            <a:ext cx="8751771" cy="954107"/>
          </a:xfrm>
          <a:prstGeom prst="rect">
            <a:avLst/>
          </a:prstGeom>
        </p:spPr>
        <p:txBody>
          <a:bodyPr wrap="square">
            <a:spAutoFit/>
          </a:bodyPr>
          <a:lstStyle/>
          <a:p>
            <a:pPr lvl="0" algn="r">
              <a:spcBef>
                <a:spcPct val="20000"/>
              </a:spcBef>
            </a:pPr>
            <a:r>
              <a:rPr lang="en-US" sz="2800" dirty="0">
                <a:solidFill>
                  <a:schemeClr val="bg1"/>
                </a:solidFill>
                <a:effectLst>
                  <a:outerShdw blurRad="38100" dist="38100" dir="2700000" algn="tl">
                    <a:srgbClr val="000000">
                      <a:alpha val="43137"/>
                    </a:srgbClr>
                  </a:outerShdw>
                </a:effectLst>
              </a:rPr>
              <a:t>Module </a:t>
            </a:r>
            <a:r>
              <a:rPr lang="en-US" sz="2800" dirty="0" smtClean="0">
                <a:solidFill>
                  <a:schemeClr val="bg1"/>
                </a:solidFill>
                <a:effectLst>
                  <a:outerShdw blurRad="38100" dist="38100" dir="2700000" algn="tl">
                    <a:srgbClr val="000000">
                      <a:alpha val="43137"/>
                    </a:srgbClr>
                  </a:outerShdw>
                </a:effectLst>
              </a:rPr>
              <a:t>2: Baseline Characteristics</a:t>
            </a:r>
            <a:r>
              <a:rPr lang="en-US" sz="2800" b="1" dirty="0"/>
              <a:t/>
            </a:r>
            <a:br>
              <a:rPr lang="en-US" sz="2800" b="1" dirty="0"/>
            </a:br>
            <a:endParaRPr lang="en-US" altLang="en-US" sz="2800" kern="0" dirty="0">
              <a:solidFill>
                <a:srgbClr val="FFFFFF"/>
              </a:solidFill>
              <a:latin typeface="Calibri"/>
              <a:ea typeface="MS PGothic" pitchFamily="34" charset="-128"/>
            </a:endParaRPr>
          </a:p>
        </p:txBody>
      </p:sp>
      <p:sp>
        <p:nvSpPr>
          <p:cNvPr id="4" name="Rectangle 3"/>
          <p:cNvSpPr/>
          <p:nvPr/>
        </p:nvSpPr>
        <p:spPr>
          <a:xfrm>
            <a:off x="21595" y="1559613"/>
            <a:ext cx="5737661" cy="523220"/>
          </a:xfrm>
          <a:prstGeom prst="rect">
            <a:avLst/>
          </a:prstGeom>
        </p:spPr>
        <p:txBody>
          <a:bodyPr wrap="none">
            <a:spAutoFit/>
          </a:bodyPr>
          <a:lstStyle/>
          <a:p>
            <a:r>
              <a:rPr lang="en-US" altLang="en-US" sz="2800" dirty="0">
                <a:effectLst>
                  <a:outerShdw blurRad="38100" dist="38100" dir="2700000" algn="tl">
                    <a:srgbClr val="000000">
                      <a:alpha val="43137"/>
                    </a:srgbClr>
                  </a:outerShdw>
                </a:effectLst>
              </a:rPr>
              <a:t>Get organized using the Templates</a:t>
            </a:r>
            <a:endParaRPr lang="en-US" sz="2800" dirty="0">
              <a:effectLst>
                <a:outerShdw blurRad="38100" dist="38100" dir="2700000" algn="tl">
                  <a:srgbClr val="000000">
                    <a:alpha val="43137"/>
                  </a:srgbClr>
                </a:outerShdw>
              </a:effectLst>
            </a:endParaRPr>
          </a:p>
        </p:txBody>
      </p:sp>
      <p:pic>
        <p:nvPicPr>
          <p:cNvPr id="6" name="Content Placeholder 3" descr="Screen Clipping"/>
          <p:cNvPicPr>
            <a:picLocks noChangeAspect="1"/>
          </p:cNvPicPr>
          <p:nvPr/>
        </p:nvPicPr>
        <p:blipFill>
          <a:blip r:embed="rId2" cstate="print"/>
          <a:srcRect/>
          <a:stretch>
            <a:fillRect/>
          </a:stretch>
        </p:blipFill>
        <p:spPr>
          <a:xfrm>
            <a:off x="304800" y="2224773"/>
            <a:ext cx="5568799" cy="4180543"/>
          </a:xfrm>
          <a:prstGeom prst="rect">
            <a:avLst/>
          </a:prstGeom>
        </p:spPr>
      </p:pic>
      <p:sp>
        <p:nvSpPr>
          <p:cNvPr id="5" name="Rectangle 4"/>
          <p:cNvSpPr/>
          <p:nvPr/>
        </p:nvSpPr>
        <p:spPr>
          <a:xfrm>
            <a:off x="6096000" y="2286000"/>
            <a:ext cx="2971800" cy="3046988"/>
          </a:xfrm>
          <a:prstGeom prst="rect">
            <a:avLst/>
          </a:prstGeom>
        </p:spPr>
        <p:txBody>
          <a:bodyPr wrap="square">
            <a:spAutoFit/>
          </a:bodyPr>
          <a:lstStyle/>
          <a:p>
            <a:r>
              <a:rPr lang="en-US" dirty="0">
                <a:effectLst>
                  <a:outerShdw blurRad="38100" dist="38100" dir="2700000" algn="tl">
                    <a:srgbClr val="000000">
                      <a:alpha val="43137"/>
                    </a:srgbClr>
                  </a:outerShdw>
                </a:effectLst>
              </a:rPr>
              <a:t>As with the Participant Flow, the template sheets might helpful to gather your data. </a:t>
            </a:r>
            <a:endParaRPr lang="en-US" dirty="0" smtClean="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This </a:t>
            </a:r>
            <a:r>
              <a:rPr lang="en-US" dirty="0">
                <a:effectLst>
                  <a:outerShdw blurRad="38100" dist="38100" dir="2700000" algn="tl">
                    <a:srgbClr val="000000">
                      <a:alpha val="43137"/>
                    </a:srgbClr>
                  </a:outerShdw>
                </a:effectLst>
              </a:rPr>
              <a:t>one is only for the default criteria, but there are others for Gender, Race, Ethnicity, Region, and Study Specific Measures downloadable from </a:t>
            </a:r>
            <a:r>
              <a:rPr lang="en-US" dirty="0">
                <a:effectLst>
                  <a:outerShdw blurRad="38100" dist="38100" dir="2700000" algn="tl">
                    <a:srgbClr val="000000">
                      <a:alpha val="43137"/>
                    </a:srgbClr>
                  </a:outerShdw>
                </a:effectLst>
                <a:hlinkClick r:id="rId3"/>
              </a:rPr>
              <a:t>http://</a:t>
            </a:r>
            <a:r>
              <a:rPr lang="en-US" dirty="0" smtClean="0">
                <a:effectLst>
                  <a:outerShdw blurRad="38100" dist="38100" dir="2700000" algn="tl">
                    <a:srgbClr val="000000">
                      <a:alpha val="43137"/>
                    </a:srgbClr>
                  </a:outerShdw>
                </a:effectLst>
                <a:hlinkClick r:id="rId3"/>
              </a:rPr>
              <a:t>prsinfo.clinicaltrials.gov/results_table_layout/ResultSimpleForms.html</a:t>
            </a: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642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02821" y="152400"/>
            <a:ext cx="853637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2" name="Rectangle 1"/>
          <p:cNvSpPr/>
          <p:nvPr/>
        </p:nvSpPr>
        <p:spPr>
          <a:xfrm>
            <a:off x="381000" y="605506"/>
            <a:ext cx="8751771" cy="954107"/>
          </a:xfrm>
          <a:prstGeom prst="rect">
            <a:avLst/>
          </a:prstGeom>
        </p:spPr>
        <p:txBody>
          <a:bodyPr wrap="square">
            <a:spAutoFit/>
          </a:bodyPr>
          <a:lstStyle/>
          <a:p>
            <a:pPr lvl="0" algn="r">
              <a:spcBef>
                <a:spcPct val="20000"/>
              </a:spcBef>
            </a:pPr>
            <a:r>
              <a:rPr lang="en-US" sz="2800" dirty="0">
                <a:solidFill>
                  <a:schemeClr val="bg1"/>
                </a:solidFill>
                <a:effectLst>
                  <a:outerShdw blurRad="38100" dist="38100" dir="2700000" algn="tl">
                    <a:srgbClr val="000000">
                      <a:alpha val="43137"/>
                    </a:srgbClr>
                  </a:outerShdw>
                </a:effectLst>
              </a:rPr>
              <a:t>Module </a:t>
            </a:r>
            <a:r>
              <a:rPr lang="en-US" sz="2800" dirty="0" smtClean="0">
                <a:solidFill>
                  <a:schemeClr val="bg1"/>
                </a:solidFill>
                <a:effectLst>
                  <a:outerShdw blurRad="38100" dist="38100" dir="2700000" algn="tl">
                    <a:srgbClr val="000000">
                      <a:alpha val="43137"/>
                    </a:srgbClr>
                  </a:outerShdw>
                </a:effectLst>
              </a:rPr>
              <a:t>2: Baseline Characteristics</a:t>
            </a:r>
            <a:r>
              <a:rPr lang="en-US" sz="2800" b="1" dirty="0"/>
              <a:t/>
            </a:r>
            <a:br>
              <a:rPr lang="en-US" sz="2800" b="1" dirty="0"/>
            </a:br>
            <a:endParaRPr lang="en-US" altLang="en-US" sz="2800" kern="0" dirty="0">
              <a:solidFill>
                <a:srgbClr val="FFFFFF"/>
              </a:solidFill>
              <a:latin typeface="Calibri"/>
              <a:ea typeface="MS PGothic" pitchFamily="34" charset="-128"/>
            </a:endParaRPr>
          </a:p>
        </p:txBody>
      </p:sp>
      <p:sp>
        <p:nvSpPr>
          <p:cNvPr id="4" name="Rectangle 3"/>
          <p:cNvSpPr/>
          <p:nvPr/>
        </p:nvSpPr>
        <p:spPr>
          <a:xfrm>
            <a:off x="21595" y="1559613"/>
            <a:ext cx="8681800" cy="461665"/>
          </a:xfrm>
          <a:prstGeom prst="rect">
            <a:avLst/>
          </a:prstGeom>
        </p:spPr>
        <p:txBody>
          <a:bodyPr wrap="none">
            <a:spAutoFit/>
          </a:bodyPr>
          <a:lstStyle/>
          <a:p>
            <a:r>
              <a:rPr lang="en-US" altLang="en-US" sz="2400" dirty="0">
                <a:effectLst>
                  <a:outerShdw blurRad="38100" dist="38100" dir="2700000" algn="tl">
                    <a:srgbClr val="000000">
                      <a:alpha val="43137"/>
                    </a:srgbClr>
                  </a:outerShdw>
                </a:effectLst>
              </a:rPr>
              <a:t>If it’s in Table 1, it probably belongs in Baseline Characteristics</a:t>
            </a:r>
            <a:endParaRPr lang="en-US" sz="2400" dirty="0">
              <a:effectLst>
                <a:outerShdw blurRad="38100" dist="38100" dir="2700000" algn="tl">
                  <a:srgbClr val="000000">
                    <a:alpha val="43137"/>
                  </a:srgbClr>
                </a:outerShdw>
              </a:effectLst>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80" y="2133599"/>
            <a:ext cx="5829204" cy="440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66904"/>
            <a:ext cx="631194"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a:stCxn id="1030" idx="3"/>
          </p:cNvCxnSpPr>
          <p:nvPr/>
        </p:nvCxnSpPr>
        <p:spPr>
          <a:xfrm flipV="1">
            <a:off x="859794" y="3466905"/>
            <a:ext cx="283206" cy="4357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1030" idx="3"/>
          </p:cNvCxnSpPr>
          <p:nvPr/>
        </p:nvCxnSpPr>
        <p:spPr>
          <a:xfrm>
            <a:off x="859794" y="3902673"/>
            <a:ext cx="28320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1030" idx="3"/>
          </p:cNvCxnSpPr>
          <p:nvPr/>
        </p:nvCxnSpPr>
        <p:spPr>
          <a:xfrm>
            <a:off x="859794" y="3902673"/>
            <a:ext cx="283206" cy="36452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Left Brace 22"/>
          <p:cNvSpPr/>
          <p:nvPr/>
        </p:nvSpPr>
        <p:spPr>
          <a:xfrm>
            <a:off x="1001397" y="4724400"/>
            <a:ext cx="141603" cy="1295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ectangle 23"/>
          <p:cNvSpPr/>
          <p:nvPr/>
        </p:nvSpPr>
        <p:spPr>
          <a:xfrm>
            <a:off x="6155779" y="2137298"/>
            <a:ext cx="2547616" cy="3754874"/>
          </a:xfrm>
          <a:prstGeom prst="rect">
            <a:avLst/>
          </a:prstGeom>
        </p:spPr>
        <p:txBody>
          <a:bodyPr wrap="square">
            <a:spAutoFit/>
          </a:bodyPr>
          <a:lstStyle/>
          <a:p>
            <a:r>
              <a:rPr lang="en-US" sz="1400" dirty="0">
                <a:effectLst>
                  <a:outerShdw blurRad="38100" dist="38100" dir="2700000" algn="tl">
                    <a:srgbClr val="000000">
                      <a:alpha val="43137"/>
                    </a:srgbClr>
                  </a:outerShdw>
                </a:effectLst>
              </a:rPr>
              <a:t>Much of the data you need will come from Table 1, if an article has been published.  </a:t>
            </a:r>
            <a:endParaRPr lang="en-US" sz="1400" dirty="0" smtClean="0">
              <a:effectLst>
                <a:outerShdw blurRad="38100" dist="38100" dir="2700000" algn="tl">
                  <a:srgbClr val="000000">
                    <a:alpha val="43137"/>
                  </a:srgbClr>
                </a:outerShdw>
              </a:effectLst>
            </a:endParaRPr>
          </a:p>
          <a:p>
            <a:endParaRPr lang="en-US" sz="1400" dirty="0">
              <a:effectLst>
                <a:outerShdw blurRad="38100" dist="38100" dir="2700000" algn="tl">
                  <a:srgbClr val="000000">
                    <a:alpha val="43137"/>
                  </a:srgbClr>
                </a:outerShdw>
              </a:effectLst>
            </a:endParaRPr>
          </a:p>
          <a:p>
            <a:r>
              <a:rPr lang="en-US" sz="1400" dirty="0" smtClean="0">
                <a:effectLst>
                  <a:outerShdw blurRad="38100" dist="38100" dir="2700000" algn="tl">
                    <a:srgbClr val="000000">
                      <a:alpha val="43137"/>
                    </a:srgbClr>
                  </a:outerShdw>
                </a:effectLst>
              </a:rPr>
              <a:t>If </a:t>
            </a:r>
            <a:r>
              <a:rPr lang="en-US" sz="1400" dirty="0">
                <a:effectLst>
                  <a:outerShdw blurRad="38100" dist="38100" dir="2700000" algn="tl">
                    <a:srgbClr val="000000">
                      <a:alpha val="43137"/>
                    </a:srgbClr>
                  </a:outerShdw>
                </a:effectLst>
              </a:rPr>
              <a:t>not, that still may be a good way to ask your PI for the data you will need, “What would you put in Table 1, if you were publishing this trial’s results?”  </a:t>
            </a:r>
            <a:r>
              <a:rPr lang="en-US" sz="1400" dirty="0" smtClean="0">
                <a:effectLst>
                  <a:outerShdw blurRad="38100" dist="38100" dir="2700000" algn="tl">
                    <a:srgbClr val="000000">
                      <a:alpha val="43137"/>
                    </a:srgbClr>
                  </a:outerShdw>
                </a:effectLst>
              </a:rPr>
              <a:t>If </a:t>
            </a:r>
            <a:r>
              <a:rPr lang="en-US" sz="1400" dirty="0">
                <a:effectLst>
                  <a:outerShdw blurRad="38100" dist="38100" dir="2700000" algn="tl">
                    <a:srgbClr val="000000">
                      <a:alpha val="43137"/>
                    </a:srgbClr>
                  </a:outerShdw>
                </a:effectLst>
              </a:rPr>
              <a:t>s/he can articulate those fields, you can use those “simple templates to ask your data manager to run the reports necessary to fill out the templates, and the ClinicalTrials.gov baseline characteristics module.</a:t>
            </a:r>
          </a:p>
        </p:txBody>
      </p:sp>
    </p:spTree>
    <p:extLst>
      <p:ext uri="{BB962C8B-B14F-4D97-AF65-F5344CB8AC3E}">
        <p14:creationId xmlns:p14="http://schemas.microsoft.com/office/powerpoint/2010/main" val="72366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02821" y="152400"/>
            <a:ext cx="853637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2" name="Rectangle 1"/>
          <p:cNvSpPr/>
          <p:nvPr/>
        </p:nvSpPr>
        <p:spPr>
          <a:xfrm>
            <a:off x="381000" y="605506"/>
            <a:ext cx="8751771" cy="954107"/>
          </a:xfrm>
          <a:prstGeom prst="rect">
            <a:avLst/>
          </a:prstGeom>
        </p:spPr>
        <p:txBody>
          <a:bodyPr wrap="square">
            <a:spAutoFit/>
          </a:bodyPr>
          <a:lstStyle/>
          <a:p>
            <a:pPr lvl="0" algn="r">
              <a:spcBef>
                <a:spcPct val="20000"/>
              </a:spcBef>
            </a:pPr>
            <a:r>
              <a:rPr lang="en-US" sz="2800" dirty="0">
                <a:solidFill>
                  <a:schemeClr val="bg1"/>
                </a:solidFill>
                <a:effectLst>
                  <a:outerShdw blurRad="38100" dist="38100" dir="2700000" algn="tl">
                    <a:srgbClr val="000000">
                      <a:alpha val="43137"/>
                    </a:srgbClr>
                  </a:outerShdw>
                </a:effectLst>
              </a:rPr>
              <a:t>Module </a:t>
            </a:r>
            <a:r>
              <a:rPr lang="en-US" sz="2800" dirty="0" smtClean="0">
                <a:solidFill>
                  <a:schemeClr val="bg1"/>
                </a:solidFill>
                <a:effectLst>
                  <a:outerShdw blurRad="38100" dist="38100" dir="2700000" algn="tl">
                    <a:srgbClr val="000000">
                      <a:alpha val="43137"/>
                    </a:srgbClr>
                  </a:outerShdw>
                </a:effectLst>
              </a:rPr>
              <a:t>2: Baseline Characteristics</a:t>
            </a:r>
            <a:r>
              <a:rPr lang="en-US" sz="2800" b="1" dirty="0"/>
              <a:t/>
            </a:r>
            <a:br>
              <a:rPr lang="en-US" sz="2800" b="1" dirty="0"/>
            </a:br>
            <a:endParaRPr lang="en-US" altLang="en-US" sz="2800" kern="0" dirty="0">
              <a:solidFill>
                <a:srgbClr val="FFFFFF"/>
              </a:solidFill>
              <a:latin typeface="Calibri"/>
              <a:ea typeface="MS PGothic" pitchFamily="34" charset="-128"/>
            </a:endParaRPr>
          </a:p>
        </p:txBody>
      </p:sp>
      <p:sp>
        <p:nvSpPr>
          <p:cNvPr id="4" name="Rectangle 3"/>
          <p:cNvSpPr/>
          <p:nvPr/>
        </p:nvSpPr>
        <p:spPr>
          <a:xfrm>
            <a:off x="21595" y="1559613"/>
            <a:ext cx="184731" cy="461665"/>
          </a:xfrm>
          <a:prstGeom prst="rect">
            <a:avLst/>
          </a:prstGeom>
        </p:spPr>
        <p:txBody>
          <a:bodyPr wrap="none">
            <a:spAutoFit/>
          </a:bodyPr>
          <a:lstStyle/>
          <a:p>
            <a:endParaRPr lang="en-US" sz="2400" dirty="0">
              <a:effectLst>
                <a:outerShdw blurRad="38100" dist="38100" dir="2700000" algn="tl">
                  <a:srgbClr val="000000">
                    <a:alpha val="43137"/>
                  </a:srgbClr>
                </a:outerShdw>
              </a:effectLst>
            </a:endParaRPr>
          </a:p>
        </p:txBody>
      </p:sp>
      <p:sp>
        <p:nvSpPr>
          <p:cNvPr id="3" name="Rectangle 2"/>
          <p:cNvSpPr/>
          <p:nvPr/>
        </p:nvSpPr>
        <p:spPr>
          <a:xfrm>
            <a:off x="21595" y="1495201"/>
            <a:ext cx="4130746" cy="523220"/>
          </a:xfrm>
          <a:prstGeom prst="rect">
            <a:avLst/>
          </a:prstGeom>
        </p:spPr>
        <p:txBody>
          <a:bodyPr wrap="none">
            <a:spAutoFit/>
          </a:bodyPr>
          <a:lstStyle/>
          <a:p>
            <a:r>
              <a:rPr lang="en-US" sz="2800" dirty="0">
                <a:effectLst>
                  <a:outerShdw blurRad="38100" dist="38100" dir="2700000" algn="tl">
                    <a:srgbClr val="000000">
                      <a:alpha val="43137"/>
                    </a:srgbClr>
                  </a:outerShdw>
                </a:effectLst>
              </a:rPr>
              <a:t>ClinicalTrials.gov Format</a:t>
            </a:r>
          </a:p>
        </p:txBody>
      </p:sp>
      <p:pic>
        <p:nvPicPr>
          <p:cNvPr id="5" name="Picture 4"/>
          <p:cNvPicPr>
            <a:picLocks noChangeAspect="1"/>
          </p:cNvPicPr>
          <p:nvPr/>
        </p:nvPicPr>
        <p:blipFill>
          <a:blip r:embed="rId2"/>
          <a:stretch>
            <a:fillRect/>
          </a:stretch>
        </p:blipFill>
        <p:spPr>
          <a:xfrm>
            <a:off x="1144810" y="2286000"/>
            <a:ext cx="6015061" cy="3752401"/>
          </a:xfrm>
          <a:prstGeom prst="rect">
            <a:avLst/>
          </a:prstGeom>
        </p:spPr>
      </p:pic>
    </p:spTree>
    <p:extLst>
      <p:ext uri="{BB962C8B-B14F-4D97-AF65-F5344CB8AC3E}">
        <p14:creationId xmlns:p14="http://schemas.microsoft.com/office/powerpoint/2010/main" val="362042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02821" y="152400"/>
            <a:ext cx="853637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kern="1200" dirty="0">
                <a:solidFill>
                  <a:srgbClr val="FFC000"/>
                </a:solidFill>
                <a:latin typeface="Adobe Garamond Pro" pitchFamily="18" charset="0"/>
                <a:ea typeface="+mj-ea"/>
                <a:cs typeface="+mj-cs"/>
              </a:rPr>
              <a:t>ICTR</a:t>
            </a:r>
            <a:endParaRPr lang="en-US" altLang="en-US" sz="4000" dirty="0" smtClean="0">
              <a:cs typeface="Geneva"/>
            </a:endParaRPr>
          </a:p>
        </p:txBody>
      </p:sp>
      <p:sp>
        <p:nvSpPr>
          <p:cNvPr id="2" name="Rectangle 1"/>
          <p:cNvSpPr/>
          <p:nvPr/>
        </p:nvSpPr>
        <p:spPr>
          <a:xfrm>
            <a:off x="381000" y="605506"/>
            <a:ext cx="8751771" cy="954107"/>
          </a:xfrm>
          <a:prstGeom prst="rect">
            <a:avLst/>
          </a:prstGeom>
        </p:spPr>
        <p:txBody>
          <a:bodyPr wrap="square">
            <a:spAutoFit/>
          </a:bodyPr>
          <a:lstStyle/>
          <a:p>
            <a:pPr lvl="0" algn="r">
              <a:spcBef>
                <a:spcPct val="20000"/>
              </a:spcBef>
            </a:pPr>
            <a:r>
              <a:rPr lang="en-US" sz="2800" dirty="0">
                <a:solidFill>
                  <a:schemeClr val="bg1"/>
                </a:solidFill>
                <a:effectLst>
                  <a:outerShdw blurRad="38100" dist="38100" dir="2700000" algn="tl">
                    <a:srgbClr val="000000">
                      <a:alpha val="43137"/>
                    </a:srgbClr>
                  </a:outerShdw>
                </a:effectLst>
              </a:rPr>
              <a:t>Module </a:t>
            </a:r>
            <a:r>
              <a:rPr lang="en-US" sz="2800" dirty="0" smtClean="0">
                <a:solidFill>
                  <a:schemeClr val="bg1"/>
                </a:solidFill>
                <a:effectLst>
                  <a:outerShdw blurRad="38100" dist="38100" dir="2700000" algn="tl">
                    <a:srgbClr val="000000">
                      <a:alpha val="43137"/>
                    </a:srgbClr>
                  </a:outerShdw>
                </a:effectLst>
              </a:rPr>
              <a:t>2: Baseline Characteristics</a:t>
            </a:r>
            <a:r>
              <a:rPr lang="en-US" sz="2800" b="1" dirty="0"/>
              <a:t/>
            </a:r>
            <a:br>
              <a:rPr lang="en-US" sz="2800" b="1" dirty="0"/>
            </a:br>
            <a:endParaRPr lang="en-US" altLang="en-US" sz="2800" kern="0" dirty="0">
              <a:solidFill>
                <a:srgbClr val="FFFFFF"/>
              </a:solidFill>
              <a:latin typeface="Calibri"/>
              <a:ea typeface="MS PGothic" pitchFamily="34" charset="-128"/>
            </a:endParaRPr>
          </a:p>
        </p:txBody>
      </p:sp>
      <p:sp>
        <p:nvSpPr>
          <p:cNvPr id="4" name="Rectangle 3"/>
          <p:cNvSpPr/>
          <p:nvPr/>
        </p:nvSpPr>
        <p:spPr>
          <a:xfrm>
            <a:off x="21595" y="1559613"/>
            <a:ext cx="184731" cy="461665"/>
          </a:xfrm>
          <a:prstGeom prst="rect">
            <a:avLst/>
          </a:prstGeom>
        </p:spPr>
        <p:txBody>
          <a:bodyPr wrap="none">
            <a:spAutoFit/>
          </a:bodyPr>
          <a:lstStyle/>
          <a:p>
            <a:endParaRPr lang="en-US" sz="2400" dirty="0">
              <a:effectLst>
                <a:outerShdw blurRad="38100" dist="38100" dir="2700000" algn="tl">
                  <a:srgbClr val="000000">
                    <a:alpha val="43137"/>
                  </a:srgbClr>
                </a:outerShdw>
              </a:effectLst>
            </a:endParaRPr>
          </a:p>
        </p:txBody>
      </p:sp>
      <p:sp>
        <p:nvSpPr>
          <p:cNvPr id="3" name="Rectangle 2"/>
          <p:cNvSpPr/>
          <p:nvPr/>
        </p:nvSpPr>
        <p:spPr>
          <a:xfrm>
            <a:off x="21595" y="1495201"/>
            <a:ext cx="5282215" cy="523220"/>
          </a:xfrm>
          <a:prstGeom prst="rect">
            <a:avLst/>
          </a:prstGeom>
        </p:spPr>
        <p:txBody>
          <a:bodyPr wrap="none">
            <a:spAutoFit/>
          </a:bodyPr>
          <a:lstStyle/>
          <a:p>
            <a:r>
              <a:rPr lang="en-US" sz="2800" dirty="0">
                <a:effectLst>
                  <a:outerShdw blurRad="38100" dist="38100" dir="2700000" algn="tl">
                    <a:srgbClr val="000000">
                      <a:alpha val="43137"/>
                    </a:srgbClr>
                  </a:outerShdw>
                </a:effectLst>
              </a:rPr>
              <a:t>Default Baseline Characteristics</a:t>
            </a:r>
          </a:p>
        </p:txBody>
      </p:sp>
      <p:sp>
        <p:nvSpPr>
          <p:cNvPr id="6" name="Rectangle 5"/>
          <p:cNvSpPr/>
          <p:nvPr/>
        </p:nvSpPr>
        <p:spPr>
          <a:xfrm>
            <a:off x="609600" y="2209800"/>
            <a:ext cx="4419600" cy="3847207"/>
          </a:xfrm>
          <a:prstGeom prst="rect">
            <a:avLst/>
          </a:prstGeom>
        </p:spPr>
        <p:txBody>
          <a:bodyPr wrap="square">
            <a:spAutoFit/>
          </a:bodyPr>
          <a:lstStyle/>
          <a:p>
            <a:pPr marL="285750" indent="-285750">
              <a:buFont typeface="Arial" pitchFamily="34" charset="0"/>
              <a:buChar char="•"/>
              <a:defRPr/>
            </a:pPr>
            <a:r>
              <a:rPr lang="en-US" sz="2200" dirty="0"/>
              <a:t>Age and Gender are </a:t>
            </a:r>
            <a:r>
              <a:rPr lang="en-US" sz="2200" dirty="0" smtClean="0"/>
              <a:t>required </a:t>
            </a:r>
            <a:r>
              <a:rPr lang="en-US" sz="2200" dirty="0"/>
              <a:t>c</a:t>
            </a:r>
            <a:r>
              <a:rPr lang="en-US" sz="2200" dirty="0" smtClean="0"/>
              <a:t>haracteristics </a:t>
            </a:r>
            <a:r>
              <a:rPr lang="en-US" sz="2200" dirty="0"/>
              <a:t>by default, however,  </a:t>
            </a:r>
            <a:r>
              <a:rPr lang="en-US" sz="2200" b="1" dirty="0"/>
              <a:t>best practice would include other relevant information.  </a:t>
            </a:r>
            <a:endParaRPr lang="en-US" sz="2200" b="1" dirty="0" smtClean="0"/>
          </a:p>
          <a:p>
            <a:pPr marL="285750" indent="-285750">
              <a:buFont typeface="Arial" pitchFamily="34" charset="0"/>
              <a:buChar char="•"/>
              <a:defRPr/>
            </a:pPr>
            <a:endParaRPr lang="en-US" sz="1200" b="1" dirty="0"/>
          </a:p>
          <a:p>
            <a:pPr marL="285750" indent="-285750">
              <a:buFont typeface="Arial" pitchFamily="34" charset="0"/>
              <a:buChar char="•"/>
              <a:defRPr/>
            </a:pPr>
            <a:r>
              <a:rPr lang="en-US" sz="2200" b="1" dirty="0"/>
              <a:t>Choose and display characteristics that are most applicable to your study.   </a:t>
            </a:r>
            <a:endParaRPr lang="en-US" sz="2200" b="1" dirty="0" smtClean="0"/>
          </a:p>
          <a:p>
            <a:pPr marL="285750" indent="-285750">
              <a:buFont typeface="Arial" pitchFamily="34" charset="0"/>
              <a:buChar char="•"/>
              <a:defRPr/>
            </a:pPr>
            <a:endParaRPr lang="en-US" sz="1200" b="1" dirty="0"/>
          </a:p>
          <a:p>
            <a:pPr marL="285750" indent="-285750">
              <a:buFont typeface="Arial" pitchFamily="34" charset="0"/>
              <a:buChar char="•"/>
              <a:defRPr/>
            </a:pPr>
            <a:r>
              <a:rPr lang="en-US" sz="2200" dirty="0">
                <a:solidFill>
                  <a:prstClr val="black"/>
                </a:solidFill>
              </a:rPr>
              <a:t>Region defines “nation”, not states or regions within the U.S. </a:t>
            </a:r>
          </a:p>
        </p:txBody>
      </p:sp>
      <p:sp>
        <p:nvSpPr>
          <p:cNvPr id="7" name="Rectangle 6"/>
          <p:cNvSpPr/>
          <p:nvPr/>
        </p:nvSpPr>
        <p:spPr>
          <a:xfrm>
            <a:off x="5410200" y="2362200"/>
            <a:ext cx="3581400" cy="3323987"/>
          </a:xfrm>
          <a:prstGeom prst="rect">
            <a:avLst/>
          </a:prstGeom>
        </p:spPr>
        <p:txBody>
          <a:bodyPr wrap="square">
            <a:spAutoFit/>
          </a:bodyPr>
          <a:lstStyle/>
          <a:p>
            <a:r>
              <a:rPr lang="en-US" sz="1400" b="1" dirty="0" smtClean="0">
                <a:effectLst>
                  <a:outerShdw blurRad="38100" dist="38100" dir="2700000" algn="tl">
                    <a:srgbClr val="000000">
                      <a:alpha val="43137"/>
                    </a:srgbClr>
                  </a:outerShdw>
                </a:effectLst>
              </a:rPr>
              <a:t>NOTE: </a:t>
            </a:r>
            <a:r>
              <a:rPr lang="en-US" sz="1400" dirty="0" smtClean="0">
                <a:effectLst>
                  <a:outerShdw blurRad="38100" dist="38100" dir="2700000" algn="tl">
                    <a:srgbClr val="000000">
                      <a:alpha val="43137"/>
                    </a:srgbClr>
                  </a:outerShdw>
                </a:effectLst>
              </a:rPr>
              <a:t>Is </a:t>
            </a:r>
            <a:r>
              <a:rPr lang="en-US" sz="1400" dirty="0">
                <a:effectLst>
                  <a:outerShdw blurRad="38100" dist="38100" dir="2700000" algn="tl">
                    <a:srgbClr val="000000">
                      <a:alpha val="43137"/>
                    </a:srgbClr>
                  </a:outerShdw>
                </a:effectLst>
              </a:rPr>
              <a:t>there a benefit to showing age in both ways?  (That is, age can be expressed as either categories or as mean and standard deviation). </a:t>
            </a:r>
            <a:r>
              <a:rPr lang="en-US" sz="1400" dirty="0" smtClean="0">
                <a:effectLst>
                  <a:outerShdw blurRad="38100" dist="38100" dir="2700000" algn="tl">
                    <a:srgbClr val="000000">
                      <a:alpha val="43137"/>
                    </a:srgbClr>
                  </a:outerShdw>
                </a:effectLst>
              </a:rPr>
              <a:t>Sometimes </a:t>
            </a:r>
            <a:r>
              <a:rPr lang="en-US" sz="1400" dirty="0">
                <a:effectLst>
                  <a:outerShdw blurRad="38100" dist="38100" dir="2700000" algn="tl">
                    <a:srgbClr val="000000">
                      <a:alpha val="43137"/>
                    </a:srgbClr>
                  </a:outerShdw>
                </a:effectLst>
              </a:rPr>
              <a:t>there is; however </a:t>
            </a:r>
            <a:r>
              <a:rPr lang="en-US" sz="1400" dirty="0" smtClean="0">
                <a:effectLst>
                  <a:outerShdw blurRad="38100" dist="38100" dir="2700000" algn="tl">
                    <a:srgbClr val="000000">
                      <a:alpha val="43137"/>
                    </a:srgbClr>
                  </a:outerShdw>
                </a:effectLst>
              </a:rPr>
              <a:t>both </a:t>
            </a:r>
            <a:r>
              <a:rPr lang="en-US" sz="1400" dirty="0">
                <a:effectLst>
                  <a:outerShdw blurRad="38100" dist="38100" dir="2700000" algn="tl">
                    <a:srgbClr val="000000">
                      <a:alpha val="43137"/>
                    </a:srgbClr>
                  </a:outerShdw>
                </a:effectLst>
              </a:rPr>
              <a:t>ways are not required.  </a:t>
            </a:r>
          </a:p>
          <a:p>
            <a:endParaRPr lang="en-US" sz="1400" dirty="0">
              <a:effectLst>
                <a:outerShdw blurRad="38100" dist="38100" dir="2700000" algn="tl">
                  <a:srgbClr val="000000">
                    <a:alpha val="43137"/>
                  </a:srgbClr>
                </a:outerShdw>
              </a:effectLst>
            </a:endParaRPr>
          </a:p>
          <a:p>
            <a:r>
              <a:rPr lang="en-US" sz="1400" dirty="0">
                <a:effectLst>
                  <a:outerShdw blurRad="38100" dist="38100" dir="2700000" algn="tl">
                    <a:srgbClr val="000000">
                      <a:alpha val="43137"/>
                    </a:srgbClr>
                  </a:outerShdw>
                </a:effectLst>
              </a:rPr>
              <a:t>Even if a trial never included gender data collection, the baseline measure of gender will still need to be in the table.  One approach is to use Gender, Customized and to specify a category of “Unknown” or “Gender data not collected”.  The Baseline Measure Description can be used to explain why “unknown” (e.g., not collected as part of the study protocol).</a:t>
            </a:r>
          </a:p>
        </p:txBody>
      </p:sp>
    </p:spTree>
    <p:extLst>
      <p:ext uri="{BB962C8B-B14F-4D97-AF65-F5344CB8AC3E}">
        <p14:creationId xmlns:p14="http://schemas.microsoft.com/office/powerpoint/2010/main" val="1048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ICTR_Template">
  <a:themeElements>
    <a:clrScheme name="Title and 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BS Font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itle and 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and 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and 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and 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and 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and 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and 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and 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and 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and 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and 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and 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CTR_Template" id="{EF9954D1-ED1C-4AB6-871F-C19692DA10A5}" vid="{39E73AB7-0253-4610-AB7D-01CA7D8E68A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ICTR_Template</Template>
  <TotalTime>2252</TotalTime>
  <Words>1291</Words>
  <Application>Microsoft Office PowerPoint</Application>
  <PresentationFormat>On-screen Show (4:3)</PresentationFormat>
  <Paragraphs>140</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ＭＳ Ｐゴシック</vt:lpstr>
      <vt:lpstr>ＭＳ Ｐゴシック</vt:lpstr>
      <vt:lpstr>Adobe Garamond Pro</vt:lpstr>
      <vt:lpstr>Akzidenz-Grotesk Next Regular</vt:lpstr>
      <vt:lpstr>Arial</vt:lpstr>
      <vt:lpstr>Calibri</vt:lpstr>
      <vt:lpstr>Courier New</vt:lpstr>
      <vt:lpstr>Geneva</vt:lpstr>
      <vt:lpstr>ICTR_Template</vt:lpstr>
      <vt:lpstr>ICTR</vt:lpstr>
      <vt:lpstr>ICTR</vt:lpstr>
      <vt:lpstr>ICTR</vt:lpstr>
      <vt:lpstr>ICTR</vt:lpstr>
      <vt:lpstr>ICTR</vt:lpstr>
      <vt:lpstr>ICTR</vt:lpstr>
      <vt:lpstr>ICTR</vt:lpstr>
      <vt:lpstr>ICTR</vt:lpstr>
      <vt:lpstr>ICTR</vt:lpstr>
      <vt:lpstr>ICTR</vt:lpstr>
      <vt:lpstr>ICTR</vt:lpstr>
      <vt:lpstr>ICTR</vt:lpstr>
      <vt:lpstr>ICTR</vt:lpstr>
      <vt:lpstr>ICTR</vt:lpstr>
      <vt:lpstr>ICTR</vt:lpstr>
      <vt:lpstr>ICTR</vt:lpstr>
      <vt:lpstr>ICTR</vt:lpstr>
      <vt:lpstr>ICTR</vt:lpstr>
      <vt:lpstr>ICTR</vt:lpstr>
      <vt:lpstr>ICTR</vt:lpstr>
      <vt:lpstr>ICTR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LEPost</dc:creator>
  <cp:lastModifiedBy>Linda Post</cp:lastModifiedBy>
  <cp:revision>112</cp:revision>
  <cp:lastPrinted>2014-06-09T18:55:11Z</cp:lastPrinted>
  <dcterms:created xsi:type="dcterms:W3CDTF">2014-06-05T15:14:48Z</dcterms:created>
  <dcterms:modified xsi:type="dcterms:W3CDTF">2014-10-19T22:31:38Z</dcterms:modified>
</cp:coreProperties>
</file>