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66" r:id="rId13"/>
    <p:sldId id="267" r:id="rId14"/>
    <p:sldId id="278" r:id="rId15"/>
    <p:sldId id="268" r:id="rId16"/>
    <p:sldId id="276" r:id="rId17"/>
    <p:sldId id="270" r:id="rId18"/>
    <p:sldId id="271" r:id="rId19"/>
    <p:sldId id="272" r:id="rId20"/>
    <p:sldId id="273" r:id="rId21"/>
    <p:sldId id="279" r:id="rId22"/>
    <p:sldId id="274" r:id="rId23"/>
    <p:sldId id="287" r:id="rId24"/>
    <p:sldId id="275" r:id="rId25"/>
    <p:sldId id="277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1" autoAdjust="0"/>
    <p:restoredTop sz="90909" autoAdjust="0"/>
  </p:normalViewPr>
  <p:slideViewPr>
    <p:cSldViewPr>
      <p:cViewPr varScale="1">
        <p:scale>
          <a:sx n="84" d="100"/>
          <a:sy n="84" d="100"/>
        </p:scale>
        <p:origin x="-90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04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D4C97404-976A-4C2E-90D3-E6C5C9CAA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91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36D0F84-DC4C-4B26-8E3E-93585D995B7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P_Title_A.jpg 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9625" y="4076700"/>
            <a:ext cx="7800975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09625" y="5257800"/>
            <a:ext cx="7800975" cy="9144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19150" y="3514725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2C77"/>
                </a:solidFill>
              </a:defRPr>
            </a:lvl1pPr>
          </a:lstStyle>
          <a:p>
            <a:pPr>
              <a:defRPr/>
            </a:pPr>
            <a:fld id="{966C4851-2ECF-419D-A856-E2A8882E462B}" type="datetime4">
              <a:rPr lang="en-US"/>
              <a:pPr>
                <a:defRPr/>
              </a:pPr>
              <a:t>November 1, 2011</a:t>
            </a:fld>
            <a:endParaRPr lang="en-US">
              <a:latin typeface="Times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ABFC37-5536-4134-95DA-DA422BFBB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990B5-7E20-4B11-8449-649AA345EA6E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DE8DE-DD4E-4F89-9F28-14D584A28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80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390525"/>
            <a:ext cx="1943100" cy="57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90525"/>
            <a:ext cx="5676900" cy="5705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8E37-04B1-419B-9D28-5F3113B6058A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1628B-E45B-40FD-92AD-C7BDC31B4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1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5259C-F857-4F7A-9E48-1B4D6D5E5D06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DDE41-0D37-4D8C-A25A-A0F030C5E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6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56DCF-073E-4A8A-BED5-EE111A9DBEAD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538A6-2CD6-4474-8584-42094AF84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4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95F08-4B6A-43B7-9326-EB41388AB759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0EAD8-996A-4E33-A266-EC49D3F53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35B33-1BF6-4212-BC38-9D373E215120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5F6F2-17B2-449D-B187-03D878C8F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E0E67-E3E2-4CCF-8DAD-4032B7B9D138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F508-1392-4B66-9029-DC85E5E42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1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1742-FA8F-4D93-9107-78FCD24CA4C1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1D608-747C-4C00-AB7D-375D140D7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86BA-2A66-4912-A809-341AE9276764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7FB2C-4180-403D-B017-F27866ED0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07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2034A-85EE-4BDE-8165-8C645929BB60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2C751-3E3D-4FB0-AAD7-EA7D8F335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9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_Second_A.jpg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09625" y="3905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809625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809625" y="63246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F11B0E1-A2E4-4B63-8543-C52AD312FEC2}" type="datetime4">
              <a:rPr lang="en-US"/>
              <a:pPr>
                <a:defRPr/>
              </a:pPr>
              <a:t>November 1, 2011</a:t>
            </a:fld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3124200" y="63246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6667500" y="63246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E32C8D2-C976-4157-A385-0C83A026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12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6.wav"/><Relationship Id="rId7" Type="http://schemas.openxmlformats.org/officeDocument/2006/relationships/image" Target="../media/image11.jpeg"/><Relationship Id="rId2" Type="http://schemas.microsoft.com/office/2007/relationships/media" Target="../media/media6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7.wav"/><Relationship Id="rId7" Type="http://schemas.openxmlformats.org/officeDocument/2006/relationships/image" Target="../media/image11.jpe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3436C7-8397-4663-8D04-4849F82190E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Keeping a Three Day Food Record for Research: A How-to Guide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The Johns Hopkins University</a:t>
            </a:r>
          </a:p>
          <a:p>
            <a:pPr eaLnBrk="1" hangingPunct="1"/>
            <a:r>
              <a:rPr lang="en-US" sz="1800" smtClean="0"/>
              <a:t>Institute for Clinical and Translational Research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2"/>
    </mc:Choice>
    <mc:Fallback xmlns="">
      <p:transition spd="slow" advTm="12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What kind of food, beverage, or product</a:t>
            </a:r>
          </a:p>
          <a:p>
            <a:pPr lvl="1" eaLnBrk="1" hangingPunct="1"/>
            <a:r>
              <a:rPr lang="en-US" sz="2200" dirty="0" smtClean="0"/>
              <a:t>Use brand names when possible</a:t>
            </a:r>
          </a:p>
          <a:p>
            <a:pPr lvl="1" eaLnBrk="1" hangingPunct="1"/>
            <a:r>
              <a:rPr lang="en-US" sz="2200" dirty="0" smtClean="0"/>
              <a:t>Grains</a:t>
            </a:r>
          </a:p>
          <a:p>
            <a:pPr lvl="2"/>
            <a:r>
              <a:rPr lang="en-US" sz="1800" dirty="0" smtClean="0"/>
              <a:t>Type of grain (whole wheat, white, rye)</a:t>
            </a:r>
          </a:p>
          <a:p>
            <a:pPr lvl="1" eaLnBrk="1" hangingPunct="1"/>
            <a:r>
              <a:rPr lang="en-US" sz="2200" dirty="0" smtClean="0"/>
              <a:t>Meat and poultry:</a:t>
            </a:r>
          </a:p>
          <a:p>
            <a:pPr lvl="2" eaLnBrk="1" hangingPunct="1"/>
            <a:r>
              <a:rPr lang="en-US" sz="1800" dirty="0" smtClean="0"/>
              <a:t>Cut of meat, percent lean ground beef, with or without bone, with or without skin</a:t>
            </a:r>
          </a:p>
          <a:p>
            <a:pPr lvl="1" eaLnBrk="1" hangingPunct="1"/>
            <a:r>
              <a:rPr lang="en-US" sz="2200" dirty="0" smtClean="0"/>
              <a:t>Dairy:</a:t>
            </a:r>
          </a:p>
          <a:p>
            <a:pPr lvl="2" eaLnBrk="1" hangingPunct="1"/>
            <a:r>
              <a:rPr lang="en-US" sz="1800" dirty="0" smtClean="0"/>
              <a:t>Percent fat (skim, 1%, 2%..), low fat, fat free</a:t>
            </a:r>
          </a:p>
          <a:p>
            <a:pPr lvl="1" eaLnBrk="1" hangingPunct="1"/>
            <a:r>
              <a:rPr lang="en-US" sz="2200" dirty="0" smtClean="0"/>
              <a:t>Fruits and Vegetables:</a:t>
            </a:r>
          </a:p>
          <a:p>
            <a:pPr lvl="2" eaLnBrk="1" hangingPunct="1"/>
            <a:r>
              <a:rPr lang="en-US" sz="1800" dirty="0" smtClean="0"/>
              <a:t>Fresh, frozen, canned, dried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100C5-70DF-4890-A31B-958AD4D6609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7"/>
    </mc:Choice>
    <mc:Fallback xmlns="">
      <p:transition spd="slow" advTm="3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29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Food/Beverage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200" dirty="0"/>
              <a:t>Beverages:</a:t>
            </a:r>
          </a:p>
          <a:p>
            <a:pPr lvl="2"/>
            <a:r>
              <a:rPr lang="en-US" sz="1800" dirty="0"/>
              <a:t>Details from packages like diet, sugar free, low fat, or fat </a:t>
            </a:r>
            <a:r>
              <a:rPr lang="en-US" sz="1800" dirty="0" smtClean="0"/>
              <a:t>free</a:t>
            </a:r>
          </a:p>
          <a:p>
            <a:pPr lvl="2"/>
            <a:r>
              <a:rPr lang="en-US" sz="1800" dirty="0" smtClean="0"/>
              <a:t>Consumed beverage with or </a:t>
            </a:r>
            <a:r>
              <a:rPr lang="en-US" sz="1800" smtClean="0"/>
              <a:t>without ice</a:t>
            </a:r>
            <a:endParaRPr lang="en-US" sz="1800" dirty="0" smtClean="0"/>
          </a:p>
          <a:p>
            <a:pPr lvl="2"/>
            <a:r>
              <a:rPr lang="en-US" sz="1800" dirty="0" smtClean="0"/>
              <a:t>Remember to include water</a:t>
            </a:r>
            <a:endParaRPr lang="en-US" sz="1800" dirty="0"/>
          </a:p>
          <a:p>
            <a:pPr lvl="1"/>
            <a:r>
              <a:rPr lang="en-US" sz="2200" dirty="0"/>
              <a:t>Snacks:</a:t>
            </a:r>
          </a:p>
          <a:p>
            <a:pPr lvl="2"/>
            <a:r>
              <a:rPr lang="en-US" sz="1800" dirty="0"/>
              <a:t>Details from packages like reduced fat, low fat, or sugar free </a:t>
            </a:r>
            <a:endParaRPr lang="en-US" sz="1800" dirty="0" smtClean="0"/>
          </a:p>
          <a:p>
            <a:pPr lvl="1"/>
            <a:r>
              <a:rPr lang="en-US" sz="2200" dirty="0" smtClean="0"/>
              <a:t>Dietary Supplements:</a:t>
            </a:r>
          </a:p>
          <a:p>
            <a:pPr lvl="2"/>
            <a:r>
              <a:rPr lang="en-US" sz="1800" dirty="0" smtClean="0"/>
              <a:t>Include brand name</a:t>
            </a:r>
          </a:p>
          <a:p>
            <a:pPr lvl="2"/>
            <a:r>
              <a:rPr lang="en-US" sz="1800" dirty="0" smtClean="0"/>
              <a:t>Include vitamins and minerals contained in the supplement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27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16"/>
    </mc:Choice>
    <mc:Fallback xmlns="">
      <p:transition spd="slow" advTm="29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it was cooked or prepared</a:t>
            </a:r>
          </a:p>
          <a:p>
            <a:pPr lvl="1" eaLnBrk="1" hangingPunct="1"/>
            <a:r>
              <a:rPr lang="en-US" dirty="0" smtClean="0"/>
              <a:t>Method of cooking such as baked, broiled, fried or steamed</a:t>
            </a:r>
          </a:p>
          <a:p>
            <a:pPr lvl="1" eaLnBrk="1" hangingPunct="1"/>
            <a:r>
              <a:rPr lang="en-US" dirty="0" smtClean="0"/>
              <a:t>Butter, oil, fat spray, or cream foods were cooked in</a:t>
            </a:r>
          </a:p>
          <a:p>
            <a:pPr lvl="1" eaLnBrk="1" hangingPunct="1"/>
            <a:r>
              <a:rPr lang="en-US" dirty="0" smtClean="0"/>
              <a:t>Dipped in egg, flour, breadcrumbs, etc.</a:t>
            </a:r>
          </a:p>
          <a:p>
            <a:pPr lvl="1" eaLnBrk="1" hangingPunct="1"/>
            <a:r>
              <a:rPr lang="en-US" dirty="0" smtClean="0"/>
              <a:t>Meat trimmed or untrimmed of fat</a:t>
            </a:r>
          </a:p>
          <a:p>
            <a:pPr lvl="1" eaLnBrk="1" hangingPunct="1"/>
            <a:r>
              <a:rPr lang="en-US" dirty="0" smtClean="0"/>
              <a:t>Poultry skin eaten, or removed before or after cooking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F4ED7-064B-46A2-BD31-728E00BC8B9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44"/>
    </mc:Choice>
    <mc:Fallback xmlns="">
      <p:transition spd="slow" advTm="3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3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Any additions that were made</a:t>
            </a:r>
          </a:p>
          <a:p>
            <a:pPr lvl="1" eaLnBrk="1" hangingPunct="1"/>
            <a:r>
              <a:rPr lang="en-US" dirty="0" smtClean="0"/>
              <a:t>Butter, margarine, or oil</a:t>
            </a:r>
          </a:p>
          <a:p>
            <a:pPr lvl="1" eaLnBrk="1" hangingPunct="1"/>
            <a:r>
              <a:rPr lang="en-US" dirty="0" smtClean="0"/>
              <a:t>Jam, cheese, syrup, or other condiments</a:t>
            </a:r>
          </a:p>
          <a:p>
            <a:pPr lvl="1" eaLnBrk="1" hangingPunct="1"/>
            <a:r>
              <a:rPr lang="en-US" dirty="0" smtClean="0"/>
              <a:t>Salt, sugar, or artificial sweetener</a:t>
            </a:r>
          </a:p>
          <a:p>
            <a:pPr lvl="1" eaLnBrk="1" hangingPunct="1"/>
            <a:r>
              <a:rPr lang="en-US" dirty="0" smtClean="0"/>
              <a:t>Creamer or half and half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D1A9B-39EE-49C6-B08B-80FBA51422B4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6"/>
    </mc:Choice>
    <mc:Fallback xmlns="">
      <p:transition spd="slow" advTm="18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3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A29F2-9C31-4103-990A-D49149D58FA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10244" name="Content Placeholder 7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10249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10250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0251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048000" y="2895600"/>
            <a:ext cx="3352800" cy="35814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3048000" y="3228201"/>
            <a:ext cx="1981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Eggs…</a:t>
            </a:r>
          </a:p>
        </p:txBody>
      </p:sp>
      <p:sp>
        <p:nvSpPr>
          <p:cNvPr id="10254" name="TextBox 13"/>
          <p:cNvSpPr txBox="1">
            <a:spLocks noChangeArrowheads="1"/>
          </p:cNvSpPr>
          <p:nvPr/>
        </p:nvSpPr>
        <p:spPr bwMode="auto">
          <a:xfrm>
            <a:off x="3048000" y="3505200"/>
            <a:ext cx="2438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Toast…</a:t>
            </a:r>
          </a:p>
        </p:txBody>
      </p:sp>
      <p:sp>
        <p:nvSpPr>
          <p:cNvPr id="10255" name="TextBox 14"/>
          <p:cNvSpPr txBox="1">
            <a:spLocks noChangeArrowheads="1"/>
          </p:cNvSpPr>
          <p:nvPr/>
        </p:nvSpPr>
        <p:spPr bwMode="auto">
          <a:xfrm>
            <a:off x="3048000" y="3730625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Bacon…</a:t>
            </a:r>
          </a:p>
        </p:txBody>
      </p:sp>
      <p:sp>
        <p:nvSpPr>
          <p:cNvPr id="10256" name="TextBox 15"/>
          <p:cNvSpPr txBox="1">
            <a:spLocks noChangeArrowheads="1"/>
          </p:cNvSpPr>
          <p:nvPr/>
        </p:nvSpPr>
        <p:spPr bwMode="auto">
          <a:xfrm>
            <a:off x="3048000" y="3990201"/>
            <a:ext cx="152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Coffee…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8" name="Picture 3" descr="G:\Pictures\ThinkStock\101816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0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92899E-F76E-4E00-B3EB-C4A37114A44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15364" name="Content Placeholder 7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15369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15370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5371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048000" y="2895600"/>
            <a:ext cx="3352800" cy="35814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200400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Eggs, scrambled in buttered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pan, salt added at table </a:t>
            </a:r>
            <a:endParaRPr lang="en-US" sz="105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15374" name="TextBox 13"/>
          <p:cNvSpPr txBox="1">
            <a:spLocks noChangeArrowheads="1"/>
          </p:cNvSpPr>
          <p:nvPr/>
        </p:nvSpPr>
        <p:spPr bwMode="auto">
          <a:xfrm>
            <a:off x="3048000" y="3457575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Toast, white wheat bread,</a:t>
            </a:r>
          </a:p>
        </p:txBody>
      </p:sp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3048000" y="3990975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Bacon, Oscar Meyer regular, microwaved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267200"/>
            <a:ext cx="3352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Coffee,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decaf</a:t>
            </a:r>
            <a:endParaRPr lang="en-US" sz="120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15377" name="TextBox 10"/>
          <p:cNvSpPr txBox="1">
            <a:spLocks noChangeArrowheads="1"/>
          </p:cNvSpPr>
          <p:nvPr/>
        </p:nvSpPr>
        <p:spPr bwMode="auto">
          <a:xfrm>
            <a:off x="3352800" y="3733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</a:t>
            </a:r>
            <a:r>
              <a:rPr lang="en-US" sz="1200" dirty="0" err="1">
                <a:solidFill>
                  <a:srgbClr val="0070C0"/>
                </a:solidFill>
              </a:rPr>
              <a:t>Smucker’s</a:t>
            </a:r>
            <a:r>
              <a:rPr lang="en-US" sz="1200" dirty="0">
                <a:solidFill>
                  <a:srgbClr val="0070C0"/>
                </a:solidFill>
              </a:rPr>
              <a:t> strawberry jam</a:t>
            </a:r>
          </a:p>
        </p:txBody>
      </p:sp>
      <p:sp>
        <p:nvSpPr>
          <p:cNvPr id="15378" name="TextBox 11"/>
          <p:cNvSpPr txBox="1">
            <a:spLocks noChangeArrowheads="1"/>
          </p:cNvSpPr>
          <p:nvPr/>
        </p:nvSpPr>
        <p:spPr bwMode="auto">
          <a:xfrm>
            <a:off x="3429000" y="4495800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liquid fat free creamer</a:t>
            </a:r>
          </a:p>
        </p:txBody>
      </p:sp>
      <p:sp>
        <p:nvSpPr>
          <p:cNvPr id="15379" name="TextBox 16"/>
          <p:cNvSpPr txBox="1">
            <a:spLocks noChangeArrowheads="1"/>
          </p:cNvSpPr>
          <p:nvPr/>
        </p:nvSpPr>
        <p:spPr bwMode="auto">
          <a:xfrm>
            <a:off x="3429000" y="4752975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sugar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1" name="Picture 3" descr="G:\Pictures\ThinkStock\101816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0"/>
    </mc:Choice>
    <mc:Fallback xmlns="">
      <p:transition spd="slow" advTm="2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Amounts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FCEB8F-9B58-4D95-8AF2-2BA23C5A787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16388" name="Content Placeholder 7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16393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16394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6395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2895600"/>
            <a:ext cx="914400" cy="35814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200400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Eggs, scrambled in buttered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pan, salt added at table </a:t>
            </a:r>
            <a:endParaRPr lang="en-US" sz="105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16398" name="TextBox 13"/>
          <p:cNvSpPr txBox="1">
            <a:spLocks noChangeArrowheads="1"/>
          </p:cNvSpPr>
          <p:nvPr/>
        </p:nvSpPr>
        <p:spPr bwMode="auto">
          <a:xfrm>
            <a:off x="3048000" y="3457575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Toast, white wheat bread,</a:t>
            </a:r>
          </a:p>
        </p:txBody>
      </p:sp>
      <p:sp>
        <p:nvSpPr>
          <p:cNvPr id="16399" name="TextBox 14"/>
          <p:cNvSpPr txBox="1">
            <a:spLocks noChangeArrowheads="1"/>
          </p:cNvSpPr>
          <p:nvPr/>
        </p:nvSpPr>
        <p:spPr bwMode="auto">
          <a:xfrm>
            <a:off x="3048000" y="3990975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Bacon, Oscar Meyer regular, microwaved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267200"/>
            <a:ext cx="3352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Coffee,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decaf</a:t>
            </a:r>
            <a:endParaRPr lang="en-US" sz="120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16401" name="TextBox 10"/>
          <p:cNvSpPr txBox="1">
            <a:spLocks noChangeArrowheads="1"/>
          </p:cNvSpPr>
          <p:nvPr/>
        </p:nvSpPr>
        <p:spPr bwMode="auto">
          <a:xfrm>
            <a:off x="3352800" y="3733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</a:t>
            </a:r>
            <a:r>
              <a:rPr lang="en-US" sz="1200" dirty="0" err="1">
                <a:solidFill>
                  <a:srgbClr val="0070C0"/>
                </a:solidFill>
              </a:rPr>
              <a:t>Smucker’s</a:t>
            </a:r>
            <a:r>
              <a:rPr lang="en-US" sz="1200" dirty="0">
                <a:solidFill>
                  <a:srgbClr val="0070C0"/>
                </a:solidFill>
              </a:rPr>
              <a:t> strawberry jam</a:t>
            </a:r>
          </a:p>
        </p:txBody>
      </p:sp>
      <p:sp>
        <p:nvSpPr>
          <p:cNvPr id="16402" name="TextBox 11"/>
          <p:cNvSpPr txBox="1">
            <a:spLocks noChangeArrowheads="1"/>
          </p:cNvSpPr>
          <p:nvPr/>
        </p:nvSpPr>
        <p:spPr bwMode="auto">
          <a:xfrm>
            <a:off x="3429000" y="4495800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liquid fat free creamer</a:t>
            </a:r>
          </a:p>
        </p:txBody>
      </p:sp>
      <p:sp>
        <p:nvSpPr>
          <p:cNvPr id="16403" name="TextBox 16"/>
          <p:cNvSpPr txBox="1">
            <a:spLocks noChangeArrowheads="1"/>
          </p:cNvSpPr>
          <p:nvPr/>
        </p:nvSpPr>
        <p:spPr bwMode="auto">
          <a:xfrm>
            <a:off x="3429000" y="4752975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sugar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1" name="Picture 3" descr="G:\Pictures\ThinkStock\101816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9"/>
    </mc:Choice>
    <mc:Fallback xmlns="">
      <p:transition spd="slow" advTm="1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dirty="0" smtClean="0"/>
              <a:t>Count the number of items</a:t>
            </a:r>
          </a:p>
          <a:p>
            <a:pPr marL="400050" lvl="1" indent="0" eaLnBrk="1" hangingPunct="1">
              <a:buFontTx/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8785C-930A-4928-B9DD-294147368B2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91691" y="3236089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= 1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4091" y="5206425"/>
            <a:ext cx="109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= 13 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3276600"/>
            <a:ext cx="789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= 8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1691" y="5282625"/>
            <a:ext cx="1246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+mn-lt"/>
              </a:rPr>
              <a:t>= 17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074" name="Picture 2" descr="G:\Pictures\ThinkStock\1142466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14742"/>
            <a:ext cx="2117437" cy="143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Pictures\ThinkStock\113496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74836"/>
            <a:ext cx="2117438" cy="15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ictures\ThinkStock\9327906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2" y="2914742"/>
            <a:ext cx="2153635" cy="143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Pictures\ThinkStock\783647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83" y="4774835"/>
            <a:ext cx="1526624" cy="15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8"/>
    </mc:Choice>
    <mc:Fallback xmlns="">
      <p:transition spd="slow" advTm="10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2. Record package weight or volume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63934-400C-4A0C-8233-90313BC217A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026" name="Picture 2" descr="http://ecx.images-amazon.com/images/I/51K7c0SODS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16956"/>
            <a:ext cx="2362200" cy="236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ormzy.com/product_images/j/414/dietcoke20oz__26144_zoo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16956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1905000" y="4876800"/>
            <a:ext cx="1066800" cy="502355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1200" y="4274256"/>
            <a:ext cx="838200" cy="373944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" name="Straight Connector 3"/>
          <p:cNvCxnSpPr>
            <a:stCxn id="2" idx="4"/>
          </p:cNvCxnSpPr>
          <p:nvPr/>
        </p:nvCxnSpPr>
        <p:spPr bwMode="auto">
          <a:xfrm>
            <a:off x="2438400" y="5379155"/>
            <a:ext cx="457200" cy="41204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6629400" y="4495800"/>
            <a:ext cx="838200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5791200"/>
            <a:ext cx="1371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1 ½ oz.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4876800"/>
            <a:ext cx="1371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20 fl. oz.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3"/>
    </mc:Choice>
    <mc:Fallback xmlns="">
      <p:transition spd="slow" advTm="1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3. Use household measuring cups and spoons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B8CE1-F21B-455E-A4F0-0D2693F6389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4098" name="Picture 2" descr="G:\Pictures\ThinkStock\rbrb_3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71" y="2995253"/>
            <a:ext cx="2609429" cy="17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Pictures\ThinkStock\967633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351" y="3200400"/>
            <a:ext cx="2308667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Pictures\ThinkStock\920018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49090"/>
            <a:ext cx="1638300" cy="155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18"/>
    </mc:Choice>
    <mc:Fallback xmlns="">
      <p:transition spd="slow" advTm="3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6EA18F-8CA8-4135-A277-63E6617815F1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6" name="Picture 2" descr="G:\Pictures\ThinkStock\864898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36954"/>
            <a:ext cx="1676400" cy="251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Pictures\ThinkStock\5638167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98" y="1834194"/>
            <a:ext cx="2943802" cy="220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Pictures\ThinkStock\752879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579" y="1711578"/>
            <a:ext cx="2832821" cy="18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Pictures\ThinkStock\1059425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36841"/>
            <a:ext cx="2590800" cy="199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Pictures\ThinkStock\1065525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752" y="3382818"/>
            <a:ext cx="379604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8"/>
    </mc:Choice>
    <mc:Fallback xmlns="">
      <p:transition spd="slow" advTm="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Pictures\ThinkStock\96127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97" y="3906405"/>
            <a:ext cx="1474130" cy="114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Pictures\ThinkStock\783652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71" y="3352800"/>
            <a:ext cx="2243029" cy="22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4. Measure dimensions</a:t>
            </a:r>
          </a:p>
          <a:p>
            <a:pPr marL="0" indent="0" eaLnBrk="1" hangingPunct="1">
              <a:buFontTx/>
              <a:buNone/>
            </a:pPr>
            <a:r>
              <a:rPr lang="en-US" dirty="0"/>
              <a:t>	</a:t>
            </a:r>
            <a:r>
              <a:rPr lang="en-US" sz="2800" dirty="0" smtClean="0"/>
              <a:t>Round foods: measure the diameter</a:t>
            </a:r>
          </a:p>
          <a:p>
            <a:pPr marL="0" indent="0" eaLnBrk="1" hangingPunct="1">
              <a:buFontTx/>
              <a:buNone/>
            </a:pPr>
            <a:r>
              <a:rPr lang="en-US" sz="2800" dirty="0"/>
              <a:t>	</a:t>
            </a:r>
            <a:endParaRPr lang="en-US" sz="2800" dirty="0" smtClean="0"/>
          </a:p>
          <a:p>
            <a:pPr marL="0" indent="0" eaLnBrk="1" hangingPunct="1">
              <a:buFontTx/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 eaLnBrk="1" hangingPunct="1">
              <a:buFontTx/>
              <a:buNone/>
            </a:pPr>
            <a:r>
              <a:rPr lang="en-US" dirty="0"/>
              <a:t>	</a:t>
            </a:r>
            <a:endParaRPr lang="en-US" sz="28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AFCB5-CE92-4555-96D3-0F4A9E56BE01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209800" y="4465801"/>
            <a:ext cx="2133600" cy="17326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386050" y="4483127"/>
            <a:ext cx="10668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934200" y="3905831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 inches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375587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16 inches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866900" y="4030907"/>
            <a:ext cx="533400" cy="2750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212175" y="4176206"/>
            <a:ext cx="645825" cy="2223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124" name="Picture 4" descr="G:\Pictures\ThinkStock\86482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782677"/>
            <a:ext cx="1143000" cy="17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G:\Pictures\ThinkStock\10646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45" y="5485272"/>
            <a:ext cx="1372786" cy="9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 bwMode="auto">
          <a:xfrm>
            <a:off x="3276600" y="4495800"/>
            <a:ext cx="5955" cy="106680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H="1">
            <a:off x="2514600" y="4495800"/>
            <a:ext cx="762000" cy="76200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>
            <a:off x="2971800" y="5334000"/>
            <a:ext cx="76200" cy="60960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188945" y="5943035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slice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= 1/8 of pizza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0"/>
    </mc:Choice>
    <mc:Fallback xmlns="">
      <p:transition spd="slow" advTm="3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:\Pictures\ThinkStock\923674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1905000" cy="126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Pictures\ThinkStock\120550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2857500" cy="190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Fill Out the Amount Column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634" y="1981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4. Measure dimensions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Rectangular foods: measure the length, 	width, and height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338618" y="4070927"/>
            <a:ext cx="1295400" cy="762000"/>
            <a:chOff x="1905000" y="4495800"/>
            <a:chExt cx="1295400" cy="762000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2514600" y="49530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514600" y="4495800"/>
              <a:ext cx="685800" cy="4572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1905000" y="4610100"/>
              <a:ext cx="609600" cy="3429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1981200" y="3962400"/>
            <a:ext cx="1981200" cy="1143000"/>
            <a:chOff x="5029200" y="4114800"/>
            <a:chExt cx="1981200" cy="1143000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6400800" y="4953000"/>
              <a:ext cx="0" cy="3048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6400800" y="4114800"/>
              <a:ext cx="609600" cy="8382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H="1" flipV="1">
              <a:off x="5029200" y="4495800"/>
              <a:ext cx="1371600" cy="45720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1676400" y="5485273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4 in. x 4 in. x 1.5 in.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5001491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3 in. x 2 in. x 1 in.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0" name="Picture 4" descr="G:\Pictures\ThinkStock\86482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800600"/>
            <a:ext cx="1143000" cy="17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Pictures\ThinkStock\1064685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945" y="5485272"/>
            <a:ext cx="1372786" cy="9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9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"/>
    </mc:Choice>
    <mc:Fallback xmlns="">
      <p:transition spd="slow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ictures\ThinkStock\stk325148rk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8" y="3276600"/>
            <a:ext cx="1825752" cy="24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5. Meats: measure or estimate weight in ounces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09C6B-B001-42AD-8386-9E9C92ADDF89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27250"/>
          <a:stretch>
            <a:fillRect/>
          </a:stretch>
        </p:blipFill>
        <p:spPr bwMode="auto">
          <a:xfrm>
            <a:off x="4648200" y="2804125"/>
            <a:ext cx="1752600" cy="343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2590800" y="4414982"/>
            <a:ext cx="1828800" cy="7318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1828800" y="4144649"/>
            <a:ext cx="914400" cy="457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533400" y="35814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8 oz. before cooking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3676087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3 oz. after cooking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ight Brace 2"/>
          <p:cNvSpPr/>
          <p:nvPr/>
        </p:nvSpPr>
        <p:spPr bwMode="auto">
          <a:xfrm>
            <a:off x="6477000" y="2804125"/>
            <a:ext cx="457200" cy="2453675"/>
          </a:xfrm>
          <a:prstGeom prst="rightBrac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1"/>
    </mc:Choice>
    <mc:Fallback xmlns="">
      <p:transition spd="slow" advTm="2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ictures\ThinkStock\91209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25" y="4800569"/>
            <a:ext cx="2532099" cy="17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Fill Out the Amount Column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6. Dietary Supplements: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Include the dose and/or number of 	tablets taken</a:t>
            </a:r>
          </a:p>
          <a:p>
            <a:pPr marL="400050" lvl="1" indent="0">
              <a:buNone/>
            </a:pPr>
            <a:r>
              <a:rPr lang="en-US" dirty="0" smtClean="0"/>
              <a:t>Example:</a:t>
            </a:r>
          </a:p>
          <a:p>
            <a:pPr marL="857250" lvl="1" indent="-457200"/>
            <a:r>
              <a:rPr lang="en-US" dirty="0" smtClean="0"/>
              <a:t>400 international units of Vitamin D</a:t>
            </a:r>
          </a:p>
          <a:p>
            <a:pPr marL="857250" lvl="1" indent="-457200"/>
            <a:r>
              <a:rPr lang="en-US" dirty="0" smtClean="0"/>
              <a:t>1 tablet Centrum Complete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2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45"/>
    </mc:Choice>
    <mc:Fallback xmlns="">
      <p:transition spd="slow" advTm="2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Ways to Fill Out the Amount Column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Count the number of items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Record package weight or volume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Use household measuring cups and spoons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Measure dimensions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Meats: measure weight in ounces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en-US" sz="2800" dirty="0" smtClean="0"/>
              <a:t>Dietary Supplements: record the dose and number of capsules taken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* </a:t>
            </a:r>
            <a:r>
              <a:rPr lang="en-US" sz="2400" dirty="0" smtClean="0"/>
              <a:t>See pages 3-8 in your food record instruction packet for pictures to help you estimate your serving sizes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909D-8B47-4B3C-B7E6-C1BBE32E6A9C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4"/>
    </mc:Choice>
    <mc:Fallback xmlns="">
      <p:transition spd="slow" advTm="29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Amounts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8EE37-4F32-4B20-BE32-F043457FD55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23556" name="Content Placeholder 7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23561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23562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23563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400800" y="2895600"/>
            <a:ext cx="914400" cy="35814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3200400"/>
            <a:ext cx="3352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Eggs, scrambled in buttered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pan, salt added at table</a:t>
            </a:r>
            <a:endParaRPr lang="en-US" sz="105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23566" name="TextBox 13"/>
          <p:cNvSpPr txBox="1">
            <a:spLocks noChangeArrowheads="1"/>
          </p:cNvSpPr>
          <p:nvPr/>
        </p:nvSpPr>
        <p:spPr bwMode="auto">
          <a:xfrm>
            <a:off x="3048000" y="3505200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Toast, white wheat bread,</a:t>
            </a:r>
          </a:p>
        </p:txBody>
      </p:sp>
      <p:sp>
        <p:nvSpPr>
          <p:cNvPr id="23567" name="TextBox 14"/>
          <p:cNvSpPr txBox="1">
            <a:spLocks noChangeArrowheads="1"/>
          </p:cNvSpPr>
          <p:nvPr/>
        </p:nvSpPr>
        <p:spPr bwMode="auto">
          <a:xfrm>
            <a:off x="3048000" y="3990975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Bacon, Oscar Meyer regular, microwaved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267200"/>
            <a:ext cx="33528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Times" charset="0"/>
              </a:rPr>
              <a:t>Coffee, </a:t>
            </a:r>
            <a:r>
              <a:rPr lang="en-US" sz="1200" dirty="0" smtClean="0">
                <a:solidFill>
                  <a:srgbClr val="0070C0"/>
                </a:solidFill>
                <a:latin typeface="Times" charset="0"/>
              </a:rPr>
              <a:t>decaf</a:t>
            </a:r>
            <a:endParaRPr lang="en-US" sz="1200" dirty="0">
              <a:solidFill>
                <a:srgbClr val="0070C0"/>
              </a:solidFill>
              <a:latin typeface="Times" charset="0"/>
            </a:endParaRPr>
          </a:p>
        </p:txBody>
      </p:sp>
      <p:sp>
        <p:nvSpPr>
          <p:cNvPr id="23569" name="TextBox 10"/>
          <p:cNvSpPr txBox="1">
            <a:spLocks noChangeArrowheads="1"/>
          </p:cNvSpPr>
          <p:nvPr/>
        </p:nvSpPr>
        <p:spPr bwMode="auto">
          <a:xfrm>
            <a:off x="3352800" y="3733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</a:t>
            </a:r>
            <a:r>
              <a:rPr lang="en-US" sz="1200" dirty="0" err="1">
                <a:solidFill>
                  <a:srgbClr val="0070C0"/>
                </a:solidFill>
              </a:rPr>
              <a:t>Smucker’s</a:t>
            </a:r>
            <a:r>
              <a:rPr lang="en-US" sz="1200" dirty="0">
                <a:solidFill>
                  <a:srgbClr val="0070C0"/>
                </a:solidFill>
              </a:rPr>
              <a:t> strawberry jam</a:t>
            </a:r>
          </a:p>
        </p:txBody>
      </p:sp>
      <p:sp>
        <p:nvSpPr>
          <p:cNvPr id="23570" name="TextBox 11"/>
          <p:cNvSpPr txBox="1">
            <a:spLocks noChangeArrowheads="1"/>
          </p:cNvSpPr>
          <p:nvPr/>
        </p:nvSpPr>
        <p:spPr bwMode="auto">
          <a:xfrm>
            <a:off x="3429000" y="4495800"/>
            <a:ext cx="2590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liquid fat free creamer</a:t>
            </a:r>
          </a:p>
        </p:txBody>
      </p:sp>
      <p:sp>
        <p:nvSpPr>
          <p:cNvPr id="23571" name="TextBox 16"/>
          <p:cNvSpPr txBox="1">
            <a:spLocks noChangeArrowheads="1"/>
          </p:cNvSpPr>
          <p:nvPr/>
        </p:nvSpPr>
        <p:spPr bwMode="auto">
          <a:xfrm>
            <a:off x="3429000" y="4800600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with sugar</a:t>
            </a:r>
          </a:p>
        </p:txBody>
      </p:sp>
      <p:sp>
        <p:nvSpPr>
          <p:cNvPr id="23573" name="TextBox 18"/>
          <p:cNvSpPr txBox="1">
            <a:spLocks noChangeArrowheads="1"/>
          </p:cNvSpPr>
          <p:nvPr/>
        </p:nvSpPr>
        <p:spPr bwMode="auto">
          <a:xfrm>
            <a:off x="6400800" y="3200400"/>
            <a:ext cx="990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</a:rPr>
              <a:t>2 large eggs</a:t>
            </a:r>
          </a:p>
        </p:txBody>
      </p:sp>
      <p:sp>
        <p:nvSpPr>
          <p:cNvPr id="23575" name="TextBox 20"/>
          <p:cNvSpPr txBox="1">
            <a:spLocks noChangeArrowheads="1"/>
          </p:cNvSpPr>
          <p:nvPr/>
        </p:nvSpPr>
        <p:spPr bwMode="auto">
          <a:xfrm>
            <a:off x="6400800" y="350520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1 slice</a:t>
            </a:r>
          </a:p>
        </p:txBody>
      </p:sp>
      <p:sp>
        <p:nvSpPr>
          <p:cNvPr id="23576" name="TextBox 21"/>
          <p:cNvSpPr txBox="1">
            <a:spLocks noChangeArrowheads="1"/>
          </p:cNvSpPr>
          <p:nvPr/>
        </p:nvSpPr>
        <p:spPr bwMode="auto">
          <a:xfrm>
            <a:off x="6400800" y="373380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½ </a:t>
            </a:r>
            <a:r>
              <a:rPr lang="en-US" sz="1200" dirty="0" err="1">
                <a:solidFill>
                  <a:srgbClr val="0070C0"/>
                </a:solidFill>
              </a:rPr>
              <a:t>Tbsp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3577" name="TextBox 22"/>
          <p:cNvSpPr txBox="1">
            <a:spLocks noChangeArrowheads="1"/>
          </p:cNvSpPr>
          <p:nvPr/>
        </p:nvSpPr>
        <p:spPr bwMode="auto">
          <a:xfrm>
            <a:off x="6400800" y="3990975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3 ½ slices</a:t>
            </a:r>
          </a:p>
        </p:txBody>
      </p:sp>
      <p:sp>
        <p:nvSpPr>
          <p:cNvPr id="23578" name="TextBox 23"/>
          <p:cNvSpPr txBox="1">
            <a:spLocks noChangeArrowheads="1"/>
          </p:cNvSpPr>
          <p:nvPr/>
        </p:nvSpPr>
        <p:spPr bwMode="auto">
          <a:xfrm>
            <a:off x="6400800" y="4267200"/>
            <a:ext cx="914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8 fl. </a:t>
            </a:r>
            <a:r>
              <a:rPr lang="en-US" sz="1200" dirty="0" err="1">
                <a:solidFill>
                  <a:srgbClr val="0070C0"/>
                </a:solidFill>
              </a:rPr>
              <a:t>oz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3579" name="TextBox 24"/>
          <p:cNvSpPr txBox="1">
            <a:spLocks noChangeArrowheads="1"/>
          </p:cNvSpPr>
          <p:nvPr/>
        </p:nvSpPr>
        <p:spPr bwMode="auto">
          <a:xfrm>
            <a:off x="6400800" y="4495800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¼ cup</a:t>
            </a:r>
          </a:p>
        </p:txBody>
      </p:sp>
      <p:sp>
        <p:nvSpPr>
          <p:cNvPr id="23580" name="TextBox 25"/>
          <p:cNvSpPr txBox="1">
            <a:spLocks noChangeArrowheads="1"/>
          </p:cNvSpPr>
          <p:nvPr/>
        </p:nvSpPr>
        <p:spPr bwMode="auto">
          <a:xfrm>
            <a:off x="6400800" y="4752975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200" dirty="0">
                <a:solidFill>
                  <a:srgbClr val="0070C0"/>
                </a:solidFill>
              </a:rPr>
              <a:t>1 </a:t>
            </a:r>
            <a:r>
              <a:rPr lang="en-US" sz="1200" dirty="0" err="1">
                <a:solidFill>
                  <a:srgbClr val="0070C0"/>
                </a:solidFill>
              </a:rPr>
              <a:t>Tbsp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28" name="Picture 3" descr="G:\Pictures\ThinkStock\1018168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5"/>
    </mc:Choice>
    <mc:Fallback xmlns="">
      <p:transition spd="slow" advTm="21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Circumstances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Eating Out</a:t>
            </a:r>
          </a:p>
          <a:p>
            <a:r>
              <a:rPr lang="en-US" dirty="0" smtClean="0"/>
              <a:t>Recipes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8"/>
    </mc:Choice>
    <mc:Fallback xmlns="">
      <p:transition spd="slow" advTm="1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Eating Out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7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0" t="33677" r="7130" b="6249"/>
          <a:stretch/>
        </p:blipFill>
        <p:spPr bwMode="auto">
          <a:xfrm>
            <a:off x="1828800" y="1752600"/>
            <a:ext cx="5638800" cy="4572000"/>
          </a:xfrm>
        </p:spPr>
      </p:pic>
      <p:sp>
        <p:nvSpPr>
          <p:cNvPr id="7" name="TextBox 6"/>
          <p:cNvSpPr txBox="1"/>
          <p:nvPr/>
        </p:nvSpPr>
        <p:spPr>
          <a:xfrm>
            <a:off x="1905000" y="22098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McDonald’s chicken nuggets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2517577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Wendy’s chocolate frosty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2825354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Burger King’s Double Whopper with ketchup and mayo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8450" y="2209799"/>
            <a:ext cx="285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3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251757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Medium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6550" y="2811499"/>
            <a:ext cx="41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1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5000" y="350520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Applebee’s: Signature Sirloin with Garlic Herb Shrimp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0" y="3811336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Sirloin steak, grilled, unknown if fat added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4120754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Shrimp cooked in light cream sauce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442853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70C0"/>
                </a:solidFill>
              </a:rPr>
              <a:t>Asiago</a:t>
            </a:r>
            <a:r>
              <a:rPr lang="en-US" sz="1400" dirty="0" smtClean="0">
                <a:solidFill>
                  <a:srgbClr val="0070C0"/>
                </a:solidFill>
              </a:rPr>
              <a:t> cheese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4736308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Potatoes, steamed with herbs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5044085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Mixed vegetables: broccoli and carrots, steamed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3811336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7 </a:t>
            </a:r>
            <a:r>
              <a:rPr lang="en-US" sz="1400" dirty="0" err="1" smtClean="0">
                <a:solidFill>
                  <a:srgbClr val="0070C0"/>
                </a:solidFill>
              </a:rPr>
              <a:t>oz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4120754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7 shrimp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4428531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~1 </a:t>
            </a:r>
            <a:r>
              <a:rPr lang="en-US" sz="1400" dirty="0" err="1" smtClean="0">
                <a:solidFill>
                  <a:srgbClr val="0070C0"/>
                </a:solidFill>
              </a:rPr>
              <a:t>oz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7000" y="473630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¾ cup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7000" y="504408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</a:rPr>
              <a:t>½ cup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57"/>
    </mc:Choice>
    <mc:Fallback xmlns="">
      <p:transition spd="slow" advTm="4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include:</a:t>
            </a:r>
          </a:p>
          <a:p>
            <a:pPr lvl="1"/>
            <a:r>
              <a:rPr lang="en-US" sz="2000" dirty="0" smtClean="0"/>
              <a:t>Serving Size</a:t>
            </a:r>
          </a:p>
          <a:p>
            <a:pPr lvl="1"/>
            <a:r>
              <a:rPr lang="en-US" sz="2000" dirty="0" smtClean="0"/>
              <a:t>Number of Servings Made</a:t>
            </a:r>
          </a:p>
          <a:p>
            <a:pPr lvl="1"/>
            <a:r>
              <a:rPr lang="en-US" sz="2000" dirty="0" smtClean="0"/>
              <a:t>Number of Servings Eaten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/>
          <a:srcRect l="55317" t="28361" r="5661" b="17115"/>
          <a:stretch/>
        </p:blipFill>
        <p:spPr bwMode="auto">
          <a:xfrm>
            <a:off x="1219200" y="3733800"/>
            <a:ext cx="63246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295400" y="4114800"/>
            <a:ext cx="2133600" cy="68580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47"/>
    </mc:Choice>
    <mc:Fallback xmlns="">
      <p:transition spd="slow" advTm="3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Always include:</a:t>
            </a:r>
          </a:p>
          <a:p>
            <a:pPr lvl="1"/>
            <a:r>
              <a:rPr lang="en-US" sz="2000" dirty="0" smtClean="0"/>
              <a:t>Serving Size</a:t>
            </a:r>
          </a:p>
          <a:p>
            <a:pPr lvl="1"/>
            <a:r>
              <a:rPr lang="en-US" sz="2000" dirty="0" smtClean="0"/>
              <a:t>Number of Servings Made</a:t>
            </a:r>
          </a:p>
          <a:p>
            <a:pPr lvl="1"/>
            <a:r>
              <a:rPr lang="en-US" sz="2000" dirty="0" smtClean="0"/>
              <a:t>Number of Servings Eaten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1" name="Picture 10"/>
          <p:cNvPicPr/>
          <p:nvPr/>
        </p:nvPicPr>
        <p:blipFill rotWithShape="1">
          <a:blip r:embed="rId4" cstate="print"/>
          <a:srcRect l="55317" t="28361" r="5661" b="17115"/>
          <a:stretch/>
        </p:blipFill>
        <p:spPr bwMode="auto">
          <a:xfrm>
            <a:off x="1219200" y="3733800"/>
            <a:ext cx="63246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74090" y="3886199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Chicken Noodle Soup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5510" y="4038600"/>
            <a:ext cx="826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2 cups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4267200"/>
            <a:ext cx="30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4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9400" y="4419600"/>
            <a:ext cx="30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1</a:t>
            </a:r>
            <a:endParaRPr lang="en-US" sz="1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5000" y="5029200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3-pound whole chicken	2 medium onions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1 quart chicken stock	2 medium carrots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2 quarts water		</a:t>
            </a:r>
            <a:r>
              <a:rPr lang="en-US" sz="1000" dirty="0">
                <a:solidFill>
                  <a:srgbClr val="0070C0"/>
                </a:solidFill>
              </a:rPr>
              <a:t> ¼ pound </a:t>
            </a:r>
            <a:r>
              <a:rPr lang="en-US" sz="1000" dirty="0" smtClean="0">
                <a:solidFill>
                  <a:srgbClr val="0070C0"/>
                </a:solidFill>
              </a:rPr>
              <a:t>dry pasta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200" y="5791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70C0"/>
                </a:solidFill>
              </a:rPr>
              <a:t>Boil chicken in water until cooked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Strain chicken from liquid, pull chicken meat off of bones.  </a:t>
            </a:r>
            <a:r>
              <a:rPr lang="en-US" sz="1000" dirty="0">
                <a:solidFill>
                  <a:srgbClr val="0070C0"/>
                </a:solidFill>
              </a:rPr>
              <a:t>D</a:t>
            </a:r>
            <a:r>
              <a:rPr lang="en-US" sz="1000" dirty="0" smtClean="0">
                <a:solidFill>
                  <a:srgbClr val="0070C0"/>
                </a:solidFill>
              </a:rPr>
              <a:t>iscard skin, bones, and fat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Combine chicken, vegetables, and stock.  Bring to a boil, then simmer </a:t>
            </a:r>
          </a:p>
          <a:p>
            <a:r>
              <a:rPr lang="en-US" sz="1000" dirty="0" smtClean="0">
                <a:solidFill>
                  <a:srgbClr val="0070C0"/>
                </a:solidFill>
              </a:rPr>
              <a:t>Add noodles and cook until soft.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0"/>
    </mc:Choice>
    <mc:Fallback xmlns="">
      <p:transition spd="slow" advTm="1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ictures\ThinkStock\883485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4"/>
          <a:stretch/>
        </p:blipFill>
        <p:spPr bwMode="auto">
          <a:xfrm>
            <a:off x="4724400" y="1995055"/>
            <a:ext cx="3733800" cy="26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Choosing Your Three Days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81000" y="4114800"/>
            <a:ext cx="4752975" cy="1981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   Two weekdays 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+ One weekend day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Three Day Food Record</a:t>
            </a:r>
          </a:p>
          <a:p>
            <a:pPr marL="0" indent="0" eaLnBrk="1" hangingPunct="1">
              <a:buFontTx/>
              <a:buNone/>
            </a:pP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48411-4942-411B-9043-C36CCCE3CDEC}" type="slidenum">
              <a:rPr lang="en-US"/>
              <a:pPr>
                <a:defRPr/>
              </a:pPr>
              <a:t>3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57200" y="5257800"/>
            <a:ext cx="4419600" cy="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 bwMode="auto">
          <a:xfrm>
            <a:off x="5257800" y="2895600"/>
            <a:ext cx="2667000" cy="3937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848600" y="2895600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648200" y="2895600"/>
            <a:ext cx="609600" cy="4572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2895600"/>
            <a:ext cx="1600200" cy="3937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57"/>
    </mc:Choice>
    <mc:Fallback xmlns="">
      <p:transition spd="slow" advTm="26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1" grpId="0" animBg="1"/>
      <p:bldP spid="1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Use a new record sheet for each new day</a:t>
            </a:r>
          </a:p>
          <a:p>
            <a:r>
              <a:rPr lang="en-US" sz="2400" dirty="0" smtClean="0"/>
              <a:t>Record foods and beverages right after consuming them</a:t>
            </a:r>
          </a:p>
          <a:p>
            <a:r>
              <a:rPr lang="en-US" sz="2400" dirty="0" smtClean="0"/>
              <a:t>Use a separate line for each food or beverage</a:t>
            </a:r>
          </a:p>
          <a:p>
            <a:r>
              <a:rPr lang="en-US" sz="2400" dirty="0" smtClean="0"/>
              <a:t>Include a full description of all foods and beverages</a:t>
            </a:r>
          </a:p>
          <a:p>
            <a:r>
              <a:rPr lang="en-US" sz="2400" dirty="0" smtClean="0"/>
              <a:t>Include additions to foods both in cooking and at the table</a:t>
            </a:r>
          </a:p>
          <a:p>
            <a:r>
              <a:rPr lang="en-US" sz="2400" dirty="0" smtClean="0"/>
              <a:t>Record an amount for each food and beverage listed</a:t>
            </a:r>
          </a:p>
          <a:p>
            <a:endParaRPr lang="en-US" sz="2400" dirty="0" smtClean="0"/>
          </a:p>
          <a:p>
            <a:pPr marL="0" indent="0" algn="ctr">
              <a:buNone/>
            </a:pPr>
            <a:r>
              <a:rPr lang="en-US" sz="2800" i="1" dirty="0" smtClean="0">
                <a:solidFill>
                  <a:srgbClr val="FFFF00"/>
                </a:solidFill>
              </a:rPr>
              <a:t>Remember, too much information is better than too little!</a:t>
            </a:r>
            <a:endParaRPr lang="en-US" sz="2800" i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49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05"/>
    </mc:Choice>
    <mc:Fallback xmlns="">
      <p:transition spd="slow" advTm="7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Thank you!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Your contribution is very valuable to nutrition research!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DDE41-0D37-4D8C-A25A-A0F030C5EA1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1" y="4114800"/>
            <a:ext cx="2048302" cy="167390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2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9"/>
    </mc:Choice>
    <mc:Fallback xmlns="">
      <p:transition spd="slow" advTm="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Pictures\ThinkStock\88348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4"/>
          <a:stretch/>
        </p:blipFill>
        <p:spPr bwMode="auto">
          <a:xfrm>
            <a:off x="4724400" y="1995055"/>
            <a:ext cx="3733800" cy="26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Choosing Your Three Days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52425" y="2438400"/>
            <a:ext cx="1905000" cy="83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Holidays</a:t>
            </a:r>
          </a:p>
          <a:p>
            <a:pPr marL="0" indent="0" eaLnBrk="1" hangingPunct="1">
              <a:buFontTx/>
              <a:buNone/>
            </a:pPr>
            <a:endParaRPr lang="en-US" dirty="0" smtClean="0"/>
          </a:p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6A9C96-C59A-4238-8081-5530AFCFC0C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2895600"/>
            <a:ext cx="1600200" cy="393700"/>
          </a:xfrm>
          <a:prstGeom prst="rect">
            <a:avLst/>
          </a:prstGeom>
          <a:noFill/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6151" name="Content Placeholder 2"/>
          <p:cNvSpPr txBox="1">
            <a:spLocks/>
          </p:cNvSpPr>
          <p:nvPr/>
        </p:nvSpPr>
        <p:spPr bwMode="white">
          <a:xfrm>
            <a:off x="2362200" y="3175000"/>
            <a:ext cx="14478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Sick </a:t>
            </a:r>
          </a:p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Days</a:t>
            </a:r>
          </a:p>
          <a:p>
            <a:pPr>
              <a:spcBef>
                <a:spcPct val="20000"/>
              </a:spcBef>
            </a:pPr>
            <a:endParaRPr lang="en-US" sz="32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sz="3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52" name="Content Placeholder 2"/>
          <p:cNvSpPr txBox="1">
            <a:spLocks/>
          </p:cNvSpPr>
          <p:nvPr/>
        </p:nvSpPr>
        <p:spPr bwMode="white">
          <a:xfrm>
            <a:off x="479425" y="4819650"/>
            <a:ext cx="22479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Special Occasions</a:t>
            </a:r>
          </a:p>
          <a:p>
            <a:pPr>
              <a:spcBef>
                <a:spcPct val="20000"/>
              </a:spcBef>
            </a:pPr>
            <a:endParaRPr lang="en-US" sz="320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endParaRPr lang="en-US" sz="32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28600" y="1790700"/>
            <a:ext cx="1866900" cy="1866900"/>
          </a:xfrm>
          <a:prstGeom prst="ellipse">
            <a:avLst/>
          </a:prstGeom>
          <a:noFill/>
          <a:ln w="63500" cmpd="sng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6156" name="Straight Connector 16"/>
          <p:cNvCxnSpPr>
            <a:cxnSpLocks noChangeShapeType="1"/>
          </p:cNvCxnSpPr>
          <p:nvPr/>
        </p:nvCxnSpPr>
        <p:spPr bwMode="auto">
          <a:xfrm flipV="1">
            <a:off x="501650" y="2108200"/>
            <a:ext cx="1320800" cy="132080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Oval 21"/>
          <p:cNvSpPr/>
          <p:nvPr/>
        </p:nvSpPr>
        <p:spPr bwMode="auto">
          <a:xfrm>
            <a:off x="2171700" y="2781300"/>
            <a:ext cx="1866900" cy="1866900"/>
          </a:xfrm>
          <a:prstGeom prst="ellipse">
            <a:avLst/>
          </a:prstGeom>
          <a:noFill/>
          <a:ln w="63500" cmpd="sng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6160" name="Straight Connector 22"/>
          <p:cNvCxnSpPr>
            <a:cxnSpLocks noChangeShapeType="1"/>
          </p:cNvCxnSpPr>
          <p:nvPr/>
        </p:nvCxnSpPr>
        <p:spPr bwMode="auto">
          <a:xfrm flipV="1">
            <a:off x="2489200" y="3098800"/>
            <a:ext cx="1320800" cy="132080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Oval 26"/>
          <p:cNvSpPr/>
          <p:nvPr/>
        </p:nvSpPr>
        <p:spPr bwMode="auto">
          <a:xfrm>
            <a:off x="685800" y="4419600"/>
            <a:ext cx="1866900" cy="1866900"/>
          </a:xfrm>
          <a:prstGeom prst="ellipse">
            <a:avLst/>
          </a:prstGeom>
          <a:noFill/>
          <a:ln w="63500" cmpd="sng">
            <a:solidFill>
              <a:srgbClr val="FF0000"/>
            </a:solidFill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cxnSp>
        <p:nvCxnSpPr>
          <p:cNvPr id="6164" name="Straight Connector 27"/>
          <p:cNvCxnSpPr>
            <a:cxnSpLocks noChangeShapeType="1"/>
          </p:cNvCxnSpPr>
          <p:nvPr/>
        </p:nvCxnSpPr>
        <p:spPr bwMode="auto">
          <a:xfrm flipV="1">
            <a:off x="965200" y="4699000"/>
            <a:ext cx="1320800" cy="1320800"/>
          </a:xfrm>
          <a:prstGeom prst="line">
            <a:avLst/>
          </a:prstGeom>
          <a:noFill/>
          <a:ln w="635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9"/>
    </mc:Choice>
    <mc:Fallback xmlns="">
      <p:transition spd="slow" advTm="1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Important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Eat normally- do not change how you eat</a:t>
            </a:r>
          </a:p>
          <a:p>
            <a:pPr eaLnBrk="1" hangingPunct="1"/>
            <a:r>
              <a:rPr lang="en-US" smtClean="0"/>
              <a:t>Record EVERYTHING you eat and drink</a:t>
            </a:r>
          </a:p>
          <a:p>
            <a:pPr eaLnBrk="1" hangingPunct="1"/>
            <a:r>
              <a:rPr lang="en-US" smtClean="0"/>
              <a:t>Record foods and beverages immediately</a:t>
            </a:r>
          </a:p>
          <a:p>
            <a:pPr eaLnBrk="1" hangingPunct="1"/>
            <a:r>
              <a:rPr lang="en-US" smtClean="0"/>
              <a:t>Include descriptions and amounts for everything you eat and drink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35C0F-61D2-49DF-A6A0-801856340DF6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81"/>
    </mc:Choice>
    <mc:Fallback xmlns="">
      <p:transition spd="slow" advTm="43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Beginning your Three Day </a:t>
            </a:r>
            <a:br>
              <a:rPr lang="en-US" smtClean="0"/>
            </a:br>
            <a:r>
              <a:rPr lang="en-US" smtClean="0"/>
              <a:t>Food Record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1E9C8-9002-45C0-9BDD-3BD76F2718F9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8196" name="Content Placeholder 7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6400"/>
            <a:ext cx="6400800" cy="4876800"/>
          </a:xfrm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1676400" y="3200400"/>
            <a:ext cx="1447800" cy="3048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146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Pictures\ThinkStock\1018168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11"/>
    </mc:Choice>
    <mc:Fallback xmlns="">
      <p:transition spd="slow" advTm="43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Beginning your Three Day </a:t>
            </a:r>
            <a:br>
              <a:rPr lang="en-US" smtClean="0"/>
            </a:br>
            <a:r>
              <a:rPr lang="en-US" smtClean="0"/>
              <a:t>Food Record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81975-66FA-4698-8B89-7E57F917DC0E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9220" name="Content Placeholder 7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9225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9226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9227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600200" y="2319338"/>
            <a:ext cx="2743200" cy="271462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419600" y="2319338"/>
            <a:ext cx="2819400" cy="271462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5" name="Picture 2" descr="G:\Pictures\ThinkStock\780367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G:\Pictures\ThinkStock\1018168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0"/>
    </mc:Choice>
    <mc:Fallback xmlns="">
      <p:transition spd="slow" advTm="3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A29F2-9C31-4103-990A-D49149D58FAE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10244" name="Content Placeholder 7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t="14023" r="4808" b="6250"/>
          <a:stretch>
            <a:fillRect/>
          </a:stretch>
        </p:blipFill>
        <p:spPr bwMode="auto">
          <a:xfrm>
            <a:off x="1295400" y="1671638"/>
            <a:ext cx="6400800" cy="4876800"/>
          </a:xfrm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2743200" y="1981200"/>
            <a:ext cx="106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Thursday</a:t>
            </a:r>
          </a:p>
        </p:txBody>
      </p:sp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4953000" y="1981200"/>
            <a:ext cx="1219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600">
                <a:solidFill>
                  <a:srgbClr val="0070C0"/>
                </a:solidFill>
              </a:rPr>
              <a:t>8/11/2011</a:t>
            </a:r>
          </a:p>
        </p:txBody>
      </p:sp>
      <p:sp>
        <p:nvSpPr>
          <p:cNvPr id="10249" name="TextBox 2"/>
          <p:cNvSpPr txBox="1">
            <a:spLocks noChangeArrowheads="1"/>
          </p:cNvSpPr>
          <p:nvPr/>
        </p:nvSpPr>
        <p:spPr bwMode="auto">
          <a:xfrm>
            <a:off x="1676400" y="32004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8:45am</a:t>
            </a:r>
          </a:p>
        </p:txBody>
      </p:sp>
      <p:sp>
        <p:nvSpPr>
          <p:cNvPr id="10250" name="TextBox 3"/>
          <p:cNvSpPr txBox="1">
            <a:spLocks noChangeArrowheads="1"/>
          </p:cNvSpPr>
          <p:nvPr/>
        </p:nvSpPr>
        <p:spPr bwMode="auto">
          <a:xfrm>
            <a:off x="2362200" y="3200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0251" name="TextBox 9"/>
          <p:cNvSpPr txBox="1">
            <a:spLocks noChangeArrowheads="1"/>
          </p:cNvSpPr>
          <p:nvPr/>
        </p:nvSpPr>
        <p:spPr bwMode="auto">
          <a:xfrm>
            <a:off x="2743200" y="32004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H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048000" y="2895600"/>
            <a:ext cx="3352800" cy="3581400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0253" name="TextBox 12"/>
          <p:cNvSpPr txBox="1">
            <a:spLocks noChangeArrowheads="1"/>
          </p:cNvSpPr>
          <p:nvPr/>
        </p:nvSpPr>
        <p:spPr bwMode="auto">
          <a:xfrm>
            <a:off x="3048000" y="32004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Eggs…</a:t>
            </a:r>
          </a:p>
        </p:txBody>
      </p:sp>
      <p:sp>
        <p:nvSpPr>
          <p:cNvPr id="10254" name="TextBox 13"/>
          <p:cNvSpPr txBox="1">
            <a:spLocks noChangeArrowheads="1"/>
          </p:cNvSpPr>
          <p:nvPr/>
        </p:nvSpPr>
        <p:spPr bwMode="auto">
          <a:xfrm>
            <a:off x="3048000" y="3429000"/>
            <a:ext cx="2438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Toast…</a:t>
            </a:r>
          </a:p>
        </p:txBody>
      </p:sp>
      <p:sp>
        <p:nvSpPr>
          <p:cNvPr id="10255" name="TextBox 14"/>
          <p:cNvSpPr txBox="1">
            <a:spLocks noChangeArrowheads="1"/>
          </p:cNvSpPr>
          <p:nvPr/>
        </p:nvSpPr>
        <p:spPr bwMode="auto">
          <a:xfrm>
            <a:off x="3048000" y="3730625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Bacon…</a:t>
            </a:r>
          </a:p>
        </p:txBody>
      </p:sp>
      <p:sp>
        <p:nvSpPr>
          <p:cNvPr id="10256" name="TextBox 15"/>
          <p:cNvSpPr txBox="1">
            <a:spLocks noChangeArrowheads="1"/>
          </p:cNvSpPr>
          <p:nvPr/>
        </p:nvSpPr>
        <p:spPr bwMode="auto">
          <a:xfrm>
            <a:off x="3048000" y="396240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en-US" sz="1400">
                <a:solidFill>
                  <a:srgbClr val="0070C0"/>
                </a:solidFill>
              </a:rPr>
              <a:t>Coffee…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8" name="Picture 2" descr="G:\Pictures\ThinkStock\78036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58" y="4800600"/>
            <a:ext cx="1166018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G:\Pictures\ThinkStock\1018168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07760"/>
            <a:ext cx="1323975" cy="9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3"/>
    </mc:Choice>
    <mc:Fallback xmlns="">
      <p:transition spd="slow" advTm="2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Food/Beverage Details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kind of food, beverage, or product</a:t>
            </a:r>
          </a:p>
          <a:p>
            <a:pPr eaLnBrk="1" hangingPunct="1"/>
            <a:r>
              <a:rPr lang="en-US" smtClean="0"/>
              <a:t>How it was cooked or prepared</a:t>
            </a:r>
          </a:p>
          <a:p>
            <a:pPr eaLnBrk="1" hangingPunct="1"/>
            <a:r>
              <a:rPr lang="en-US" smtClean="0"/>
              <a:t>Any additions that were made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F2ECE-DC80-4110-ABDD-DC4E6D3D5CBB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9"/>
    </mc:Choice>
    <mc:Fallback xmlns="">
      <p:transition spd="slow" advTm="13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3.3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8.7|11.5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2.2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3.1|5.8|9.5|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5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5.1|6.6|5.1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7|3.4|3.3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3.6|6.6|5|6|7|4.8"/>
</p:tagLst>
</file>

<file path=ppt/theme/theme1.xml><?xml version="1.0" encoding="utf-8"?>
<a:theme xmlns:a="http://schemas.openxmlformats.org/drawingml/2006/main" name="Instruction_ppt_8.12.1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Instruction_ppt_8.12.11</Template>
  <TotalTime>1823</TotalTime>
  <Words>1004</Words>
  <Application>Microsoft Office PowerPoint</Application>
  <PresentationFormat>On-screen Show (4:3)</PresentationFormat>
  <Paragraphs>260</Paragraphs>
  <Slides>31</Slides>
  <Notes>1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Instruction_ppt_8.12.11</vt:lpstr>
      <vt:lpstr>Keeping a Three Day Food Record for Research: A How-to Guide</vt:lpstr>
      <vt:lpstr>PowerPoint Presentation</vt:lpstr>
      <vt:lpstr>Choosing Your Three Days</vt:lpstr>
      <vt:lpstr>Choosing Your Three Days</vt:lpstr>
      <vt:lpstr>Important Guidelines</vt:lpstr>
      <vt:lpstr>Beginning your Three Day  Food Record</vt:lpstr>
      <vt:lpstr>Beginning your Three Day  Food Record</vt:lpstr>
      <vt:lpstr>Food/Beverage Details</vt:lpstr>
      <vt:lpstr>Food/Beverage Details</vt:lpstr>
      <vt:lpstr>Food/Beverage Details</vt:lpstr>
      <vt:lpstr>Food/Beverage Details</vt:lpstr>
      <vt:lpstr>Food/Beverage Details</vt:lpstr>
      <vt:lpstr>Food/Beverage Details</vt:lpstr>
      <vt:lpstr>Food/Beverage Details</vt:lpstr>
      <vt:lpstr>Food/Beverage Details</vt:lpstr>
      <vt:lpstr>Amounts</vt:lpstr>
      <vt:lpstr>Ways to Fill Out the Amount Column</vt:lpstr>
      <vt:lpstr>Ways to Fill Out the Amount Column</vt:lpstr>
      <vt:lpstr>Ways to Fill Out the Amount Column</vt:lpstr>
      <vt:lpstr>Ways to Fill Out the Amount Column</vt:lpstr>
      <vt:lpstr>Ways to Fill Out the Amount Column</vt:lpstr>
      <vt:lpstr>Ways to Fill Out the Amount Column</vt:lpstr>
      <vt:lpstr>Ways to Fill Out the Amount Column</vt:lpstr>
      <vt:lpstr>Ways to Fill Out the Amount Column</vt:lpstr>
      <vt:lpstr>Amounts</vt:lpstr>
      <vt:lpstr>Special Circumstances</vt:lpstr>
      <vt:lpstr>Eating Out</vt:lpstr>
      <vt:lpstr>Recipes</vt:lpstr>
      <vt:lpstr>Recipes</vt:lpstr>
      <vt:lpstr>Last Reminders</vt:lpstr>
      <vt:lpstr>Thank you!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a Three Day Food Record for Research: A How-to Guide</dc:title>
  <dc:creator>Sara Hauck</dc:creator>
  <cp:lastModifiedBy>Sara Hauck</cp:lastModifiedBy>
  <cp:revision>80</cp:revision>
  <dcterms:created xsi:type="dcterms:W3CDTF">2011-08-15T14:38:08Z</dcterms:created>
  <dcterms:modified xsi:type="dcterms:W3CDTF">2011-11-01T16:15:14Z</dcterms:modified>
</cp:coreProperties>
</file>